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4" d="100"/>
          <a:sy n="64" d="100"/>
        </p:scale>
        <p:origin x="402" y="66"/>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sk-SK"/>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sk-SK"/>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sk-SK">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kern="1200" smtClean="0">
                <a:solidFill>
                  <a:schemeClr val="tx1"/>
                </a:solidFill>
                <a:effectLst/>
                <a:latin typeface="+mn-lt"/>
              </a:rPr>
              <a:t>Dokumentácie pre každý typ predloženia môžu byť predložené s pomocou sprievodcu predkladania zvolením funkcie „Submit a dossier“ (Predložiť dokumentáciu) z úvodnej strany REACH-IT. Sprievodca vás prevedie potrebnými krokmi.</a:t>
            </a:r>
            <a:endParaRPr lang="sk-SK"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sk-SK">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kern="1200" smtClean="0">
                <a:solidFill>
                  <a:schemeClr val="tx1"/>
                </a:solidFill>
                <a:effectLst/>
                <a:latin typeface="+mn-lt"/>
              </a:rPr>
              <a:t>Sprievodcu predloženia možno spustiť aj z iných strán v REACH-IT. Členovia a hlavný registrujúci spoločného predkladania môžu napríklad vytvoriť skratku na sprievodcu predloženia cez stránku pre „Joint submission“ (Spoločné predkladanie). Po stlačení oranžového tlačidla „Submit a IUCLID dossier“ (Predložiť dokumentáciu IUCLID) sa tu spustí sprievodca predloženia.</a:t>
            </a:r>
            <a:endParaRPr lang="sk-SK" sz="1200" b="0" kern="1200" smtClean="0">
              <a:solidFill>
                <a:schemeClr val="tx1"/>
              </a:solidFill>
              <a:effectLst/>
              <a:latin typeface="+mn-lt"/>
              <a:ea typeface="+mn-ea"/>
              <a:cs typeface="+mn-cs"/>
            </a:endParaRPr>
          </a:p>
          <a:p>
            <a:endParaRPr lang="sk-SK" sz="1200" kern="1200" smtClean="0">
              <a:solidFill>
                <a:schemeClr val="tx1"/>
              </a:solidFill>
              <a:effectLst/>
              <a:latin typeface="+mn-lt"/>
              <a:ea typeface="+mn-ea"/>
              <a:cs typeface="+mn-cs"/>
            </a:endParaRPr>
          </a:p>
          <a:p>
            <a:endParaRPr lang="sk-SK"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sk-SK">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0" smtClean="0"/>
              <a:t>Po načítaní dokumentácie do systému REACH-IT vám bude priradené podacie číslo. Číslo sa zobrazí na obrazovke ako odkaz. Kliknite na tento odkaz a budete presmerovaný na stránku pre správu o predložení.</a:t>
            </a:r>
            <a:endParaRPr lang="sk-SK"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sk-SK"/>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sz="1200" b="0" kern="1200" smtClean="0">
                <a:solidFill>
                  <a:schemeClr val="tx1"/>
                </a:solidFill>
                <a:effectLst/>
                <a:latin typeface="+mn-lt"/>
              </a:rPr>
              <a:t>Ku každému predloženiu poslanému agentúre ECHA bude odoslaná správa o predložení. </a:t>
            </a:r>
            <a:r>
              <a:rPr lang="sk-SK" b="0" smtClean="0"/>
              <a:t>Stránka so správou o predložení </a:t>
            </a:r>
            <a:r>
              <a:rPr lang="sk-SK" sz="1200" b="0" kern="1200" smtClean="0">
                <a:solidFill>
                  <a:schemeClr val="tx1"/>
                </a:solidFill>
                <a:effectLst/>
                <a:latin typeface="+mn-lt"/>
              </a:rPr>
              <a:t>poskytuje prehľad informácií týkajúcich sa predloženia. V strede stránky nájdete všeobecné informácie o predložení. Veľmi dôležitá sekcia je „Key documents“ (Kľúčové dokumenty), ktorá sa nachádza v spodnej časti stránky. Kliknutím rozbaľte túto časť. Nájdete tu aj</a:t>
            </a:r>
            <a:r>
              <a:rPr lang="sk-SK" smtClean="0"/>
              <a:t> </a:t>
            </a:r>
            <a:r>
              <a:rPr lang="sk-SK" sz="1200" b="0" kern="1200" baseline="0" smtClean="0">
                <a:solidFill>
                  <a:schemeClr val="tx1"/>
                </a:solidFill>
                <a:effectLst/>
                <a:latin typeface="+mn-lt"/>
              </a:rPr>
              <a:t>rozhodnutia týkajúce sa podania, ako aj všetky faktúry.</a:t>
            </a:r>
            <a:endParaRPr lang="sk-SK" sz="1200" b="0" kern="1200" smtClean="0">
              <a:solidFill>
                <a:schemeClr val="tx1"/>
              </a:solidFill>
              <a:effectLst/>
              <a:latin typeface="+mn-lt"/>
              <a:ea typeface="+mn-ea"/>
              <a:cs typeface="+mn-cs"/>
            </a:endParaRPr>
          </a:p>
          <a:p>
            <a:r>
              <a:rPr lang="sk-SK"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sk-SK" sz="1200" b="0" kern="1200" baseline="0" smtClean="0">
                <a:solidFill>
                  <a:schemeClr val="tx1"/>
                </a:solidFill>
                <a:effectLst/>
                <a:latin typeface="+mn-lt"/>
              </a:rPr>
              <a:t>V pravej časti stránky nájdete kroky spracovania predloženia, vysvetlenie krok po kroku postupu spracovania dokumentácie v agentúre ECHA.</a:t>
            </a:r>
            <a:endParaRPr lang="sk-SK"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sk-SK"/>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b="0" smtClean="0"/>
              <a:t>Po predložení dokumentácie v REACH-IT agentúra ECHA skontroluje, či dokumentácia obsahuje všetky potrebné informácie a či sú tieto informácie konzistentné. </a:t>
            </a: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Prvé zastavenie predstavujú obchodné pravidlá. O</a:t>
            </a:r>
            <a:r>
              <a:rPr lang="sk-SK" b="0" smtClean="0"/>
              <a:t>bchodné pravidlá sú </a:t>
            </a:r>
            <a:r>
              <a:rPr lang="sk-SK" b="0" u="none" baseline="0" smtClean="0"/>
              <a:t>administratívne kontroly na uistenie, že agentúra ECHA môže spracovať súbor</a:t>
            </a:r>
            <a:r>
              <a:rPr lang="sk-SK" b="0" u="none" smtClean="0"/>
              <a:t>.</a:t>
            </a:r>
            <a:r>
              <a:rPr lang="sk-SK" b="0" smtClean="0"/>
              <a:t> Ak sa pri tejto kontrole zistí, že chýbajú nejaké informácie, predloženie sa nebude brať do úvahy. Kedykoľvek môžete predložiť novú dokumentáciu.</a:t>
            </a:r>
            <a:endParaRPr lang="sk-SK"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je kontrola obchodných pravidiel v poriadku, agentúra ECHA skontroluje technickú a finančnú úplnosť predloženia. Tieto dve kontroly sa vykonávajú naraz.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smtClean="0"/>
              <a:t>Pri kontrole technickej úplnosti sa kontroluje úplnosť dokumentácie v súvislosti s požiadavkami na informácie podľa nariadenia REACH.</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mtClean="0"/>
              <a:t>Pri </a:t>
            </a:r>
            <a:r>
              <a:rPr lang="sk-SK" b="0" baseline="0" smtClean="0"/>
              <a:t>kontrole finančnej úplnosti</a:t>
            </a:r>
            <a:r>
              <a:rPr lang="sk-SK" b="0" smtClean="0"/>
              <a:t> sa overuje, či máte zaplatiť poplatok za registráciu.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sa zistia nejaké nedostatky buď pri kontrole technickej, alebo finančnej úplnosti, </a:t>
            </a:r>
            <a:r>
              <a:rPr lang="sk-SK" b="0" smtClean="0"/>
              <a:t>agentúra ECHA vás bude informovať.</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budete neúspešný pri kontrole technickej úplnosti, budete mať len jednu príležitosť na zlepšenie dokumentácie a budete to musieť urobiť v lehote, ktorú určí agentúra ECHA.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budú všetky kontroly v poriadku, dostanete kladné rozhodnutie a registračné číslo pre vašu podstatu. </a:t>
            </a:r>
          </a:p>
          <a:p>
            <a:pPr marL="0" marR="0" lvl="0" indent="0" algn="l" defTabSz="914400" rtl="0" eaLnBrk="1" fontAlgn="auto" latinLnBrk="0" hangingPunct="1">
              <a:lnSpc>
                <a:spcPct val="100000"/>
              </a:lnSpc>
              <a:spcBef>
                <a:spcPct val="0"/>
              </a:spcBef>
              <a:spcAft>
                <a:spcPct val="0"/>
              </a:spcAft>
              <a:buClrTx/>
              <a:buSzTx/>
              <a:buFontTx/>
              <a:buNone/>
              <a:defRPr/>
            </a:pPr>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sk-SK"/>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0" baseline="0" smtClean="0"/>
              <a:t>Na tejto snímke sa poukazuje niektoré dôležité informácie, ktoré budete potrebovať pri aktualizácii dokumentácie na základe žiadosti ECHA:</a:t>
            </a:r>
          </a:p>
          <a:p>
            <a:endParaRPr lang="sk-SK"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V prvom rade</a:t>
            </a:r>
            <a:r>
              <a:rPr lang="sk-SK" smtClean="0"/>
              <a:t> </a:t>
            </a:r>
            <a:r>
              <a:rPr lang="sk-SK" b="0" baseline="0" smtClean="0"/>
              <a:t>podacie číslo a číslo oznámenia. </a:t>
            </a:r>
            <a:r>
              <a:rPr lang="sk-SK" smtClean="0"/>
              <a:t>Keď opravíte</a:t>
            </a:r>
            <a:r>
              <a:rPr lang="sk-SK" b="0" baseline="0" smtClean="0"/>
              <a:t> súbor údajov IUCLID a ste pripravený vytvoriť nový dokument, budete </a:t>
            </a:r>
            <a:r>
              <a:rPr lang="sk-SK" b="0" smtClean="0"/>
              <a:t>tieto dve čísla potrebovať. Budete ich musieť zadať do záhlavia dokumentácie, aby systém REACH-IT rozpoznal, že predkladáte aktualizovanú dokumentáciu.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Venujte aj pozornosť lehote na opätovné predloženie – pripravte sa včas, aby ste predišli prekvapeniam v poslednej chvíli. Aktualizáciu nebudete môcť predložiť </a:t>
            </a:r>
            <a:r>
              <a:rPr lang="sk-SK" b="0"/>
              <a:t>po uplynutí lehoty. </a:t>
            </a:r>
            <a:endParaRPr lang="sk-SK" b="0" baseline="0"/>
          </a:p>
          <a:p>
            <a:endParaRPr lang="sk-SK" baseline="0"/>
          </a:p>
          <a:p>
            <a:endParaRPr lang="sk-SK" baseline="0"/>
          </a:p>
          <a:p>
            <a:endParaRPr lang="sk-SK"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sk-SK"/>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b="0" smtClean="0"/>
              <a:t>Keď dokumentácia úspešne prešla všetkými kontrolami, pridelí sa registračné číslo. V tomto štádiu sa ukončia všetky kroky spracovania dokumentácie a prepojenie s registračným číslom sa zobrazí za nápisom „reference number“ (referenčné číslo). Sledujte prepojenie, aby ste sa mohli nájsť na prehľadnú stránku.</a:t>
            </a:r>
            <a:endParaRPr lang="sk-SK"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sk-SK"/>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k-SK" b="0"/>
              <a:t>Na prehľadnej stránke pre referenčné číslo sú uvedené základné informácie týkajúce sa registrácie.  Na tejto stránke môžete</a:t>
            </a:r>
            <a:r>
              <a:rPr lang="sk-SK" smtClean="0"/>
              <a:t> </a:t>
            </a:r>
            <a:r>
              <a:rPr lang="sk-SK" b="0" baseline="0" smtClean="0"/>
              <a:t>upraviť </a:t>
            </a:r>
            <a:r>
              <a:rPr lang="sk-SK" b="0" smtClean="0"/>
              <a:t>informácie o kontaktnej osobe a uviesť nový kontakt, napríklad, ak sa zmenila osoba zodpovedná za túto látku vo vašom podniku. </a:t>
            </a:r>
            <a:endParaRPr lang="sk-SK" b="0" baseline="0" smtClean="0"/>
          </a:p>
          <a:p>
            <a:pPr marL="171450" indent="-171450">
              <a:buFont typeface="Arial" panose="020b0604020202020204" pitchFamily="34" charset="0"/>
              <a:buChar char="•"/>
            </a:pPr>
            <a:r>
              <a:rPr lang="sk-SK" b="0" baseline="0" smtClean="0"/>
              <a:t>V „Key documents“ (Kľúčové dokumenty) nájdete rozhodnutia o registrácii. Môžete tiež nájsť list agentúry ECHA s rozhodnutím o registračnom čísle, ktorý sa dá vytlačiť.</a:t>
            </a:r>
          </a:p>
          <a:p>
            <a:pPr marL="171450" indent="-171450">
              <a:buFont typeface="Arial" panose="020b0604020202020204" pitchFamily="34" charset="0"/>
              <a:buChar char="•"/>
            </a:pPr>
            <a:r>
              <a:rPr lang="sk-SK" b="0" baseline="0" smtClean="0"/>
              <a:t>V spodnej časti stránky je sekcia nazvaná „Reference number history“ (História referenčného čísla). V tejto sekcii sa uvádzajú </a:t>
            </a:r>
            <a:r>
              <a:rPr lang="sk-SK" b="0"/>
              <a:t>rôzne aktivity v súvislosti s touto registráciou, napr. aktualizácie.</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sk-SK"/>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sk-SK"/>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b="0" smtClean="0"/>
              <a:t>REACH-IT je IT</a:t>
            </a:r>
            <a:r>
              <a:rPr lang="sk-SK" smtClean="0"/>
              <a:t> </a:t>
            </a:r>
            <a:r>
              <a:rPr lang="sk-SK" b="0" smtClean="0"/>
              <a:t>nástroj, ktorý vám pomôže splniť</a:t>
            </a:r>
            <a:r>
              <a:rPr lang="sk-SK" smtClean="0"/>
              <a:t> </a:t>
            </a:r>
            <a:r>
              <a:rPr lang="sk-SK" b="0" smtClean="0"/>
              <a:t>regulačné požiadavky podľa nariadenia REACH. Je to online nástroj agentúry ECHA, takže nie je potrebné ho inštalovať na svoj počítač. </a:t>
            </a:r>
          </a:p>
          <a:p>
            <a:pPr marL="0" marR="0" lvl="0" indent="0" algn="l" defTabSz="914400" rtl="0" eaLnBrk="1" fontAlgn="auto" latinLnBrk="0" hangingPunct="1">
              <a:lnSpc>
                <a:spcPct val="100000"/>
              </a:lnSpc>
              <a:spcBef>
                <a:spcPct val="0"/>
              </a:spcBef>
              <a:spcAft>
                <a:spcPct val="0"/>
              </a:spcAft>
              <a:buClrTx/>
              <a:buSzTx/>
              <a:buFontTx/>
              <a:buNone/>
              <a:defRPr/>
            </a:pPr>
            <a:endParaRPr lang="sk-SK" b="0" smtClean="0"/>
          </a:p>
          <a:p>
            <a:pPr marL="0" marR="0" lvl="0" indent="0" algn="l" defTabSz="914400" rtl="0" eaLnBrk="1" fontAlgn="auto" latinLnBrk="0" hangingPunct="1">
              <a:lnSpc>
                <a:spcPct val="100000"/>
              </a:lnSpc>
              <a:spcBef>
                <a:spcPct val="0"/>
              </a:spcBef>
              <a:spcAft>
                <a:spcPct val="0"/>
              </a:spcAft>
              <a:buClrTx/>
              <a:buSzTx/>
              <a:buFontTx/>
              <a:buNone/>
              <a:defRPr/>
            </a:pPr>
            <a:r>
              <a:rPr lang="sk-SK" b="0" smtClean="0"/>
              <a:t>Predkladanie informácií agentúre ECHA prostredníctvom REACH-IT je bezpečné a spoľahlivé. Každá správa alebo oznamy od ECHA týkajúce sa predloženia alebo registrácie sú bezpečne odoslané. </a:t>
            </a:r>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b="0" baseline="0" smtClean="0"/>
              <a:t>Niektoré informácie zo spoločného predloženia sú v REACH-IT viditeľné:</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ste už látku predregistrovali alebo ste sa oo nej informovali, máte údaje o hlavnom registrujúcom, ak existujú.</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Členovia spoločného predkladania sú vzájomne viditeľní.</a:t>
            </a:r>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b="0" baseline="0" smtClean="0"/>
              <a:t>A</a:t>
            </a:r>
            <a:r>
              <a:rPr lang="sk-SK" b="0" smtClean="0"/>
              <a:t>k vaša spoločnosť ešte nie je prihlásená, musíte si najskôr vytvoriť účet. Navštívte stránku REACH-IT na webovom sídle agentúry ECHA na stránke a prejdite na „Register a company“ (Registrovať spoločnosť), aby ste mohli začať. Ak ste si už vytvorili konto ECHA, kliknite len na „Login“ (Prihlásiť sa).</a:t>
            </a:r>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b="1" baseline="0" smtClean="0"/>
              <a:t>Užitočné odkazy:</a:t>
            </a:r>
          </a:p>
          <a:p>
            <a:pPr marL="0" marR="0" lvl="0" indent="0" algn="l" defTabSz="914400" rtl="0" eaLnBrk="1" fontAlgn="auto" latinLnBrk="0" hangingPunct="1">
              <a:lnSpc>
                <a:spcPct val="100000"/>
              </a:lnSpc>
              <a:spcBef>
                <a:spcPct val="0"/>
              </a:spcBef>
              <a:spcAft>
                <a:spcPct val="0"/>
              </a:spcAft>
              <a:buClrTx/>
              <a:buSzTx/>
              <a:buFontTx/>
              <a:buNone/>
              <a:defRPr/>
            </a:pPr>
            <a:r>
              <a:rPr lang="sk-SK" b="0" baseline="0" smtClean="0"/>
              <a:t>REACH-IT: https://reach-it.echa.eu/reach/ </a:t>
            </a:r>
            <a:endParaRPr lang="sk-SK" b="1"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sk-SK"/>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smtClean="0"/>
              <a:t>Po prihlásení sa zobrazí úvodná strana systému REACH-IT. Uvedené sú tri hlavné funkcie v kruhoch modrej farby.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mtClean="0"/>
              <a:t>Submit a dossier (Predložiť dokumentáciu)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mtClean="0"/>
              <a:t>Tasks (Úlohy)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mtClean="0"/>
              <a:t>Substances (Látky) </a:t>
            </a:r>
          </a:p>
          <a:p>
            <a:pPr marL="0" marR="0" lvl="0" indent="0" algn="l" defTabSz="914400" rtl="0" eaLnBrk="1" fontAlgn="auto" latinLnBrk="0" hangingPunct="1">
              <a:lnSpc>
                <a:spcPct val="100000"/>
              </a:lnSpc>
              <a:spcBef>
                <a:spcPct val="0"/>
              </a:spcBef>
              <a:spcAft>
                <a:spcPct val="0"/>
              </a:spcAft>
              <a:buClrTx/>
              <a:buSzTx/>
              <a:buFontTx/>
              <a:buNone/>
              <a:defRPr/>
            </a:pPr>
            <a:endParaRPr lang="sk-SK"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smtClean="0"/>
              <a:t>Funkcia „Submit a dossier“ (Predložiť dokumentáciu) zobrazuje rôzne možnosti na predloženie dokumentácie. Funkcia „Tasks“ (Úlohy) poskytuje úplný prehľad všetkých úloh, v prípade ktorých sa vyžaduje, aby podnik vykonal nejakú úlohu v rámci daného časového rámca. Úlohy sú farebne označené podľa naliehavosti. Funkcia „Substances“ (Látky) predstavuje portál na sledovanie všetkých regulačných postupov pre vaše látky.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sk-SK"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k-SK" b="0" smtClean="0">
                <a:effectLst/>
              </a:rPr>
              <a:t>Nachádzajú sa tu aj rôzne možnosti vyhľadávania.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Možnosť „quick search by number“ (rýchle vyhľadávanie podľa čísla) sa nachádza v hornom banneri na každej stránke v REACH-IT. V rámci tejto vyhľadávacej možnosti sa používa číslo EC alebo CAS látky, podacie číslo v REACH-IT alebo iné referenčné číslo.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Modrá lupa v pravej hornej časti obrazovky slúži na rozšírené vyhľadávanie. Ak na ňu kliknete, zobrazí</a:t>
            </a:r>
            <a:r>
              <a:rPr lang="sk-SK" b="0" smtClean="0"/>
              <a:t> sa zoznam vyhľadávaných tém. Výsledky vyhľadávania môžete spresniť filtrovaním výsledkov.</a:t>
            </a:r>
          </a:p>
          <a:p>
            <a:pPr marL="0" marR="0" lvl="0" indent="0" algn="l" defTabSz="914400" rtl="0" eaLnBrk="1" fontAlgn="auto" latinLnBrk="0" hangingPunct="1">
              <a:lnSpc>
                <a:spcPct val="100000"/>
              </a:lnSpc>
              <a:spcBef>
                <a:spcPct val="0"/>
              </a:spcBef>
              <a:spcAft>
                <a:spcPct val="0"/>
              </a:spcAft>
              <a:buClrTx/>
              <a:buSzTx/>
              <a:buFontTx/>
              <a:buNone/>
              <a:defRPr/>
            </a:pPr>
            <a:endParaRPr lang="sk-SK"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smtClean="0"/>
              <a:t>Odkazy na podporu sú k dispozícii na spodnej časti každej stránky v REACH-IT.</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sk-SK"/>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mtClean="0"/>
              <a:t>Správy a úlohy slúžia na rôzne účely, ale obidve predstavujú spôsob, akým vám agentúra ECHA posiela informácie v REACH-IT.</a:t>
            </a:r>
          </a:p>
          <a:p>
            <a:endParaRPr lang="sk-SK"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z="1200" baseline="0"/>
              <a:t>Ak agentúra ECHA požaduje, aby ste vykonali nejakú činnosť v súvislosti s aktivitou </a:t>
            </a:r>
            <a:r>
              <a:rPr lang="sk-SK" sz="1200"/>
              <a:t>REACH-IT, dostanete </a:t>
            </a:r>
            <a:r>
              <a:rPr lang="sk-SK" sz="1200" b="0" smtClean="0"/>
              <a:t>úlohu. </a:t>
            </a:r>
            <a:r>
              <a:rPr lang="sk-SK" sz="1200" b="0" kern="1200" smtClean="0">
                <a:solidFill>
                  <a:schemeClr val="tx1"/>
                </a:solidFill>
                <a:effectLst/>
                <a:latin typeface="+mn-lt"/>
              </a:rPr>
              <a:t>V</a:t>
            </a:r>
            <a:r>
              <a:rPr lang="sk-SK" sz="1200" kern="1200" smtClean="0">
                <a:solidFill>
                  <a:schemeClr val="tx1"/>
                </a:solidFill>
                <a:effectLst/>
                <a:latin typeface="+mn-lt"/>
              </a:rPr>
              <a:t> rámci úloh sa požaduje, aby ste vykonali činnosť v stanovenej lehote, preto sa odporúča, aby ste venovali pozornosť novým úlohám (</a:t>
            </a:r>
            <a:r>
              <a:rPr lang="sk-SK" smtClean="0"/>
              <a:t> </a:t>
            </a:r>
            <a:r>
              <a:rPr lang="sk-SK" sz="1200" i="1" kern="1200" baseline="0">
                <a:solidFill>
                  <a:schemeClr val="tx1"/>
                </a:solidFill>
                <a:effectLst/>
                <a:latin typeface="+mn-lt"/>
              </a:rPr>
              <a:t>N</a:t>
            </a:r>
            <a:r>
              <a:rPr lang="sk-SK" sz="1200" i="1" kern="1200">
                <a:solidFill>
                  <a:schemeClr val="tx1"/>
                </a:solidFill>
                <a:effectLst/>
                <a:latin typeface="+mn-lt"/>
              </a:rPr>
              <a:t>ew</a:t>
            </a:r>
            <a:r>
              <a:rPr lang="sk-SK" sz="1200" kern="1200">
                <a:solidFill>
                  <a:schemeClr val="tx1"/>
                </a:solidFill>
                <a:effectLst/>
                <a:latin typeface="+mn-lt"/>
              </a:rPr>
              <a:t>) a úlohám krátko pred termínom (</a:t>
            </a:r>
            <a:r>
              <a:rPr lang="sk-SK" sz="1200" i="1" kern="1200">
                <a:solidFill>
                  <a:schemeClr val="tx1"/>
                </a:solidFill>
                <a:effectLst/>
                <a:latin typeface="+mn-lt"/>
              </a:rPr>
              <a:t>Close to deadline</a:t>
            </a:r>
            <a:r>
              <a:rPr lang="sk-SK" sz="1200" i="0" kern="1200" baseline="0" smtClean="0">
                <a:solidFill>
                  <a:schemeClr val="tx1"/>
                </a:solidFill>
                <a:effectLst/>
                <a:latin typeface="+mn-lt"/>
              </a:rPr>
              <a:t>) zobrazeným na hlavnej stránke.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sk-SK"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z="1200" kern="1200" smtClean="0">
                <a:solidFill>
                  <a:schemeClr val="tx1"/>
                </a:solidFill>
                <a:effectLst/>
                <a:latin typeface="+mn-lt"/>
              </a:rPr>
              <a:t>Ak vás agentúra ECHA potrebuje informovať o udalosti v REACH-IT, dostanete správu. Správy môžete nájsť v hornom banneri a majú len informatívny charakter, čo znamená, že nemusíte vykonať žiadnu činnosť.</a:t>
            </a:r>
          </a:p>
          <a:p>
            <a:pPr marL="0" marR="0" lvl="0" indent="0" algn="l" defTabSz="914400" rtl="0" eaLnBrk="1" fontAlgn="auto" latinLnBrk="0" hangingPunct="1">
              <a:lnSpc>
                <a:spcPct val="100000"/>
              </a:lnSpc>
              <a:spcBef>
                <a:spcPct val="0"/>
              </a:spcBef>
              <a:spcAft>
                <a:spcPct val="0"/>
              </a:spcAft>
              <a:buClrTx/>
              <a:buSzTx/>
              <a:buFontTx/>
              <a:buNone/>
              <a:defRPr/>
            </a:pPr>
            <a:endParaRPr lang="sk-SK"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k-SK" b="0" baseline="0" smtClean="0"/>
              <a:t>REACH-IT obsahuje mnohé funkcie, vďaka ktorým je používanie tohto nástroja jednoduché a nekomplikované:</a:t>
            </a:r>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Sprievodca sa spustí, keď si želáte vykonať činnosť, napríklad „submit“ (predložiť), „create“ (vytvoriť) alebo „update“ (aktualizovať) informácie. Sprievodcovia vás prevedú celým procesom krok za krokom. Po celý čas môžete vidieť všetky kroky procesu.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Pomocník v rámci systému obsahuje hlavné funkcie ako „page help“ (pomoc pre stranu) a „topic help“ (pomoc podľa témy). Po kliknutí na symbol „info“ v pravom hornom rohu uvidíte všeobecnú a technickú pomoc pre konkrétnu stránku, na ktorej pracuje. Texty pomocníka sú k dispozícii v 23 jazykoch.</a:t>
            </a:r>
          </a:p>
          <a:p>
            <a:pPr marL="0" marR="0" lvl="0" indent="0" algn="l" defTabSz="914400" rtl="0" eaLnBrk="1" fontAlgn="auto" latinLnBrk="0" hangingPunct="1">
              <a:lnSpc>
                <a:spcPct val="100000"/>
              </a:lnSpc>
              <a:spcBef>
                <a:spcPct val="0"/>
              </a:spcBef>
              <a:spcAft>
                <a:spcPct val="0"/>
              </a:spcAft>
              <a:buClrTx/>
              <a:buSzTx/>
              <a:buFontTx/>
              <a:buNone/>
              <a:defRPr/>
            </a:pPr>
            <a:endParaRPr lang="sk-SK" b="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sk-SK"/>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b="0" baseline="0" smtClean="0"/>
              <a:t>Hlavná ponuka zobrazuje všetky </a:t>
            </a:r>
            <a:r>
              <a:rPr lang="sk-SK" b="0" smtClean="0"/>
              <a:t>oblasti vyhľadávania a navigácie, napríklad: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smtClean="0"/>
              <a:t>predloženie dokumentácie,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smtClean="0"/>
              <a:t>témy rozšíreného vyhľadávania,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smtClean="0"/>
              <a:t>možnosti spoločného predkladania,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stránky pre spravovanie spoločnosti,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úlohy,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správy,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podmienky 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tlačidlo odhlásenia.</a:t>
            </a:r>
            <a:endParaRPr lang="sk-SK" b="0" smtClean="0"/>
          </a:p>
          <a:p>
            <a:pPr marL="0" marR="0" lvl="0" indent="0" algn="l" defTabSz="914400" rtl="0" eaLnBrk="1" fontAlgn="auto" latinLnBrk="0" hangingPunct="1">
              <a:lnSpc>
                <a:spcPct val="100000"/>
              </a:lnSpc>
              <a:spcBef>
                <a:spcPct val="0"/>
              </a:spcBef>
              <a:spcAft>
                <a:spcPct val="0"/>
              </a:spcAft>
              <a:buClrTx/>
              <a:buSzTx/>
              <a:buFontTx/>
              <a:buNone/>
              <a:defRPr/>
            </a:pPr>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sk-SK"/>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k-SK" smtClean="0"/>
              <a:t>Hľadanie hlavného registrujúceho (ak ste predregistrovali alebo podali žiadosť o informácie) v REACH-IT:</a:t>
            </a:r>
          </a:p>
          <a:p>
            <a:pPr marL="628650" lvl="1" indent="-171450">
              <a:buFont typeface="Arial" panose="020b0604020202020204" pitchFamily="34" charset="0"/>
              <a:buChar char="•"/>
            </a:pPr>
            <a:r>
              <a:rPr lang="sk-SK" b="0" smtClean="0"/>
              <a:t>použite rozšírené vyhľadávanie pre spoločné predkladanie a zadajte identitu látky,</a:t>
            </a:r>
          </a:p>
          <a:p>
            <a:pPr marL="628650" lvl="1" indent="-171450">
              <a:buFont typeface="Arial" panose="020b0604020202020204" pitchFamily="34" charset="0"/>
              <a:buChar char="•"/>
            </a:pPr>
            <a:r>
              <a:rPr lang="sk-SK" b="0" baseline="0" smtClean="0"/>
              <a:t>uistite sa, či ste pred začatím vyhľadávania zvolili </a:t>
            </a:r>
            <a:r>
              <a:rPr lang="sk-SK" b="0" smtClean="0"/>
              <a:t>začiarkavacie políčko „show other joint submissions“ (ukázať iné spoločné predkladania). Ak nebude začiarknuté, spoločné predkladanie, ktoré hľadáte, sa nezobrazí.</a:t>
            </a:r>
          </a:p>
          <a:p>
            <a:endParaRPr lang="sk-SK" sz="1200" kern="1200" baseline="0" smtClean="0">
              <a:solidFill>
                <a:schemeClr val="tx1"/>
              </a:solidFill>
              <a:effectLst/>
              <a:latin typeface="+mn-lt"/>
              <a:ea typeface="+mn-ea"/>
              <a:cs typeface="+mn-cs"/>
            </a:endParaRPr>
          </a:p>
          <a:p>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sk-SK"/>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b="0" smtClean="0"/>
              <a:t>Skontrolujte veľkosť spoločnosti</a:t>
            </a:r>
            <a:r>
              <a:rPr lang="sk-SK" smtClean="0"/>
              <a:t> </a:t>
            </a:r>
            <a:r>
              <a:rPr lang="sk-SK" b="0" smtClean="0"/>
              <a:t>v časti „manage company“(spravovať spoločnosť) z hlavnej ponuky. </a:t>
            </a:r>
          </a:p>
          <a:p>
            <a:pPr marL="0" marR="0" lvl="0" indent="0" algn="l" defTabSz="914400" rtl="0" eaLnBrk="1" fontAlgn="auto" latinLnBrk="0" hangingPunct="1">
              <a:lnSpc>
                <a:spcPct val="100000"/>
              </a:lnSpc>
              <a:spcBef>
                <a:spcPct val="0"/>
              </a:spcBef>
              <a:spcAft>
                <a:spcPct val="0"/>
              </a:spcAft>
              <a:buClrTx/>
              <a:buSzTx/>
              <a:buFontTx/>
              <a:buNone/>
              <a:defRPr/>
            </a:pPr>
            <a:endParaRPr lang="sk-SK"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z="1200" b="0" kern="1200" smtClean="0">
                <a:solidFill>
                  <a:schemeClr val="tx1"/>
                </a:solidFill>
                <a:effectLst/>
                <a:latin typeface="+mn-lt"/>
              </a:rPr>
              <a:t>Výška registračného poplatku je určená veľkosťou spoločnosti. </a:t>
            </a:r>
            <a:endParaRPr lang="sk-SK"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Veľkosť spoločnosti je prednastavená na „large“ (veľká) – ak tomu tak nie je, zmeňte to na tomto mieste v REACH-IT.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baseline="0" smtClean="0"/>
              <a:t>Ak chcete zmeniť veľkosť spoločnosti, zvoľte „update company size“ (aktualizovať veľkosť spoločnosti) a spustí sa sprievodca.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sk-SK"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k-SK" b="0" smtClean="0"/>
              <a:t>Skontrolujte kontakty spoločnosti</a:t>
            </a:r>
            <a:r>
              <a:rPr lang="sk-SK" smtClean="0"/>
              <a:t> </a:t>
            </a:r>
            <a:r>
              <a:rPr lang="sk-SK" b="0" smtClean="0"/>
              <a:t>v „manage company“/</a:t>
            </a:r>
            <a:r>
              <a:rPr lang="sk-SK" sz="1200" b="0" kern="1200" smtClean="0">
                <a:solidFill>
                  <a:schemeClr val="tx1"/>
                </a:solidFill>
                <a:effectLst/>
                <a:latin typeface="+mn-lt"/>
              </a:rPr>
              <a:t>na stránke „Contacts“ (Kontakty)</a:t>
            </a:r>
            <a:endParaRPr lang="sk-SK" b="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0" smtClean="0"/>
              <a:t>Zabezpečte aktuálnosť zoznamu kontaktov v REACH-IT, aby vás agentúra ECHA a spoluregistrujúci mohli kontaktovať.</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sz="1200" b="0" kern="1200" smtClean="0">
                <a:solidFill>
                  <a:schemeClr val="tx1"/>
                </a:solidFill>
                <a:effectLst/>
                <a:latin typeface="+mn-lt"/>
              </a:rPr>
              <a:t>Kontakt môžete vymazať len vtedy, ak k nemu nie je priradená žiadna úloha, alebo po presune úloh na inú kontaktnú osobu. </a:t>
            </a:r>
            <a:endParaRPr lang="sk-SK"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sk-SK"/>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kern="1200" smtClean="0">
                <a:solidFill>
                  <a:schemeClr val="tx1"/>
                </a:solidFill>
                <a:effectLst/>
                <a:latin typeface="+mn-lt"/>
              </a:rPr>
              <a:t>Po schválení hlavného registrujúceho spoluregistrujúcimi novovymenovaný hlavný registrujúci vytvorí spoločné predkladanie v REACH-IT. Zvolí si možnosť „Create new“ (Vytvoriť nové) pod možnosťou „Joint submissions“ (Spoločné predkladania) z hlavnej ponuky. Potom sa spustí sprievodca pre „Joint submissions“. Postupujte podľa pokynov sprievodcu a venujte pozornosť kontrolným zoznamom, ktoré obsahujú množstvo užitočných informácií. Sprievodca vás prevedie piatimi krokmi procesu.</a:t>
            </a:r>
          </a:p>
          <a:p>
            <a:pPr marL="228600" indent="-228600">
              <a:buFont typeface="+mj-lt"/>
              <a:buAutoNum type="arabicPeriod"/>
            </a:pPr>
            <a:endParaRPr lang="sk-SK"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k-SK" b="1" baseline="0" smtClean="0"/>
              <a:t>Registrujúci členovia môžu predložiť svoju dokumentáciu až potom, keď hlavný registrujúci</a:t>
            </a:r>
            <a:r>
              <a:rPr lang="sk-SK" smtClean="0"/>
              <a:t> úspešne predložil svoju dokumentáciu. Predtým ako budú môcť predložiť vlastné dokumentácie, im hlavný registrujúci musí poskytnúť bezpečnostný token spoločného predkladania.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sk-SK" baseline="0" smtClean="0"/>
          </a:p>
          <a:p>
            <a:endParaRPr lang="sk-SK" sz="1200" kern="1200" smtClean="0">
              <a:solidFill>
                <a:schemeClr val="tx1"/>
              </a:solidFill>
              <a:effectLst/>
              <a:latin typeface="+mn-lt"/>
              <a:ea typeface="+mn-ea"/>
              <a:cs typeface="+mn-cs"/>
            </a:endParaRPr>
          </a:p>
          <a:p>
            <a:endParaRPr lang="sk-SK" sz="1200" kern="1200" smtClean="0">
              <a:solidFill>
                <a:schemeClr val="tx1"/>
              </a:solidFill>
              <a:effectLst/>
              <a:latin typeface="+mn-lt"/>
              <a:ea typeface="+mn-ea"/>
              <a:cs typeface="+mn-cs"/>
            </a:endParaRPr>
          </a:p>
          <a:p>
            <a:endParaRPr lang="sk-SK" sz="1200" kern="1200" smtClean="0">
              <a:solidFill>
                <a:schemeClr val="tx1"/>
              </a:solidFill>
              <a:effectLst/>
              <a:latin typeface="+mn-lt"/>
              <a:ea typeface="+mn-ea"/>
              <a:cs typeface="+mn-cs"/>
            </a:endParaRPr>
          </a:p>
          <a:p>
            <a:endParaRPr lang="sk-SK"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sk-SK">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k-SK" sz="1200" b="0" kern="1200" baseline="0" smtClean="0">
                <a:solidFill>
                  <a:schemeClr val="tx1"/>
                </a:solidFill>
                <a:effectLst/>
                <a:latin typeface="+mn-lt"/>
              </a:rPr>
              <a:t>Ako člen, budete musieť získať od hlavného registrujúceho, ktorý je mimo systému REACH-IT, bezpečnostný token spoločného predkladania. Ak máte túto informáciu, pripojenie k spoločnému predkladaniu je jednoduchý proces, zvolíte si možnosť „Join existing“ (Pripojiť sa k existujúcemu) pod „Joint submission“ z hlavnej ponuky. Spustí sa sprievodca a prevedie vás tromi krokmi.</a:t>
            </a:r>
          </a:p>
          <a:p>
            <a:pPr marL="0" marR="0" lvl="0" indent="0" algn="l" defTabSz="914400" rtl="0" eaLnBrk="1" fontAlgn="auto" latinLnBrk="0" hangingPunct="1">
              <a:lnSpc>
                <a:spcPct val="100000"/>
              </a:lnSpc>
              <a:spcBef>
                <a:spcPct val="0"/>
              </a:spcBef>
              <a:spcAft>
                <a:spcPct val="0"/>
              </a:spcAft>
              <a:buClrTx/>
              <a:buSzTx/>
              <a:buFontTx/>
              <a:buNone/>
              <a:defRPr/>
            </a:pPr>
            <a:endParaRPr lang="sk-SK" sz="1200" b="0" kern="1200" baseline="0" smtClean="0">
              <a:solidFill>
                <a:schemeClr val="tx1"/>
              </a:solidFill>
              <a:effectLst/>
              <a:latin typeface="+mn-lt"/>
              <a:ea typeface="+mn-ea"/>
              <a:cs typeface="+mn-cs"/>
            </a:endParaRPr>
          </a:p>
          <a:p>
            <a:pPr marL="0" indent="0">
              <a:buFont typeface="Arial" panose="020b0604020202020204" pitchFamily="34" charset="0"/>
              <a:buNone/>
            </a:pPr>
            <a:r>
              <a:rPr lang="sk-SK" sz="1200" kern="1200" baseline="0" smtClean="0">
                <a:solidFill>
                  <a:schemeClr val="tx1"/>
                </a:solidFill>
                <a:effectLst/>
                <a:latin typeface="+mn-lt"/>
              </a:rPr>
              <a:t>Poznámka: </a:t>
            </a:r>
            <a:r>
              <a:rPr lang="sk-SK" sz="1200" kern="1200" smtClean="0">
                <a:solidFill>
                  <a:schemeClr val="tx1"/>
                </a:solidFill>
                <a:effectLst/>
                <a:latin typeface="+mn-lt"/>
              </a:rPr>
              <a:t>Skontrolujte stránku spoločného predkladania, aby ste </a:t>
            </a:r>
            <a:r>
              <a:rPr lang="sk-SK" sz="1200" b="1" kern="1200" smtClean="0">
                <a:solidFill>
                  <a:schemeClr val="tx1"/>
                </a:solidFill>
                <a:effectLst/>
                <a:latin typeface="+mn-lt"/>
              </a:rPr>
              <a:t>zistili stav hlavnej dokumentácie</a:t>
            </a:r>
            <a:r>
              <a:rPr lang="sk-SK" sz="1200" kern="1200" smtClean="0">
                <a:solidFill>
                  <a:schemeClr val="tx1"/>
                </a:solidFill>
                <a:effectLst/>
                <a:latin typeface="+mn-lt"/>
              </a:rPr>
              <a:t>. Ak je sekcia hlavná dokumentácia </a:t>
            </a:r>
            <a:r>
              <a:rPr lang="sk-SK" sz="1200" b="1" kern="1200" smtClean="0">
                <a:solidFill>
                  <a:schemeClr val="tx1"/>
                </a:solidFill>
                <a:effectLst/>
                <a:latin typeface="+mn-lt"/>
              </a:rPr>
              <a:t>zelená</a:t>
            </a:r>
            <a:r>
              <a:rPr lang="sk-SK" sz="1200" kern="1200" smtClean="0">
                <a:solidFill>
                  <a:schemeClr val="tx1"/>
                </a:solidFill>
                <a:effectLst/>
                <a:latin typeface="+mn-lt"/>
              </a:rPr>
              <a:t>, znamená to, že hlavná dokumentácia bola predložená a vy ako člen môžete predložiť vlastnú dokumentáciu. Ak je sekcia hlavná dokumentácia </a:t>
            </a:r>
            <a:r>
              <a:rPr lang="sk-SK" sz="1200" b="1" kern="1200" smtClean="0">
                <a:solidFill>
                  <a:schemeClr val="tx1"/>
                </a:solidFill>
                <a:effectLst/>
                <a:latin typeface="+mn-lt"/>
              </a:rPr>
              <a:t>červená</a:t>
            </a:r>
            <a:r>
              <a:rPr lang="sk-SK" sz="1200" kern="1200" smtClean="0">
                <a:solidFill>
                  <a:schemeClr val="tx1"/>
                </a:solidFill>
                <a:effectLst/>
                <a:latin typeface="+mn-lt"/>
              </a:rPr>
              <a:t>, znamená to, že zatiaľ nemôžete predložiť vašu členskú dokumentáciu a musíte počkať, pokým hlavný registrujúci nepredloží svoju dokumentáciu. </a:t>
            </a:r>
          </a:p>
          <a:p>
            <a:pPr marL="0" marR="0" lvl="0" indent="0" algn="l" defTabSz="914400" rtl="0" eaLnBrk="1" fontAlgn="auto" latinLnBrk="0" hangingPunct="1">
              <a:lnSpc>
                <a:spcPct val="100000"/>
              </a:lnSpc>
              <a:spcBef>
                <a:spcPct val="0"/>
              </a:spcBef>
              <a:spcAft>
                <a:spcPct val="0"/>
              </a:spcAft>
              <a:buClrTx/>
              <a:buSzTx/>
              <a:buFontTx/>
              <a:buNone/>
              <a:defRPr/>
            </a:pPr>
            <a:endParaRPr lang="sk-SK"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sk-SK">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sk-SK" sz="5000" b="1" smtClean="0">
                <a:solidFill>
                  <a:schemeClr val="bg1"/>
                </a:solidFill>
                <a:latin typeface="Verdana" panose="020b0604030504040204" pitchFamily="34" charset="0"/>
              </a:rPr>
              <a:t>REACH 2018</a:t>
            </a:r>
          </a:p>
          <a:p>
            <a:endParaRPr lang="sk-SK"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sk-SK" sz="3600" smtClean="0">
                <a:solidFill>
                  <a:schemeClr val="bg1"/>
                </a:solidFill>
                <a:latin typeface="Verdana" panose="020b0604030504040204" pitchFamily="34" charset="0"/>
              </a:rPr>
              <a:t>Predložte registračnú dokumentáciu</a:t>
            </a:r>
            <a:endParaRPr lang="sk-SK"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sk-SK">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k-SK" noProof="0" smtClean="0"/>
              <a:t>Povinnosti v rámci spoločného predkladania v REACH-IT</a:t>
            </a:r>
            <a:endParaRPr lang="sk-SK"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sk-SK" noProof="0" smtClean="0"/>
              <a:t>Registrujúci člen</a:t>
            </a:r>
          </a:p>
          <a:p>
            <a:pPr marL="400050" lvl="1" indent="0">
              <a:buNone/>
            </a:pPr>
            <a:endParaRPr lang="sk-SK" noProof="0" smtClean="0"/>
          </a:p>
          <a:p>
            <a:pPr marL="857250" lvl="1" indent="-457200">
              <a:buAutoNum type="arabicPeriod"/>
            </a:pPr>
            <a:r>
              <a:rPr lang="sk-SK" noProof="0" smtClean="0"/>
              <a:t>Získať bezpečnostný token od hlavného registrujúceho</a:t>
            </a:r>
          </a:p>
          <a:p>
            <a:pPr marL="857250" lvl="1" indent="-457200">
              <a:buAutoNum type="arabicPeriod"/>
            </a:pPr>
            <a:r>
              <a:rPr lang="sk-SK" noProof="0" smtClean="0"/>
              <a:t>Pripojiť sa k existujúcemu spoločnému predkladaniu („Join existing“)</a:t>
            </a:r>
          </a:p>
          <a:p>
            <a:pPr lvl="1" indent="-342900">
              <a:buFontTx/>
              <a:buChar char="-"/>
            </a:pPr>
            <a:endParaRPr lang="sk-SK" noProof="0" smtClean="0"/>
          </a:p>
          <a:p>
            <a:pPr lvl="1" indent="-342900">
              <a:buFontTx/>
              <a:buChar char="-"/>
            </a:pPr>
            <a:endParaRPr lang="sk-SK" noProof="0" smtClean="0"/>
          </a:p>
          <a:p>
            <a:pPr lvl="1" indent="-342900">
              <a:buFontTx/>
              <a:buChar char="-"/>
            </a:pPr>
            <a:endParaRPr lang="sk-SK" noProof="0" smtClean="0"/>
          </a:p>
          <a:p>
            <a:pPr lvl="1" indent="-342900">
              <a:buFontTx/>
              <a:buChar char="-"/>
            </a:pPr>
            <a:endParaRPr lang="sk-SK" noProof="0" smtClean="0"/>
          </a:p>
          <a:p>
            <a:pPr marL="0" indent="0">
              <a:buNone/>
            </a:pPr>
            <a:endParaRPr lang="sk-SK" noProof="0" smtClean="0"/>
          </a:p>
          <a:p>
            <a:endParaRPr lang="sk-SK" noProof="0" smtClean="0"/>
          </a:p>
          <a:p>
            <a:endParaRPr lang="sk-SK" noProof="0"/>
          </a:p>
        </p:txBody>
      </p:sp>
      <p:pic>
        <p:nvPicPr>
          <p:cNvPr id="7" name="Picture 6"/>
          <p:cNvPicPr>
            <a:picLocks noChangeAspect="1"/>
          </p:cNvPicPr>
          <p:nvPr/>
        </p:nvPicPr>
        <p:blipFill>
          <a:blip r:embed="rId3"/>
          <a:stretch>
            <a:fillRect/>
          </a:stretch>
        </p:blipFill>
        <p:spPr>
          <a:xfrm>
            <a:off x="539552" y="3508228"/>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85000" lnSpcReduction="10000"/>
          </a:bodyPr>
          <a:lstStyle/>
          <a:p>
            <a:r>
              <a:rPr lang="sk-SK" sz="2800" noProof="0" smtClean="0"/>
              <a:t>kontaktné údaje spoločnosti</a:t>
            </a:r>
          </a:p>
          <a:p>
            <a:endParaRPr lang="sk-SK" sz="2800" noProof="0" smtClean="0"/>
          </a:p>
          <a:p>
            <a:r>
              <a:rPr lang="sk-SK" sz="2800" noProof="0" smtClean="0"/>
              <a:t>fakturačnú adresu a DPH</a:t>
            </a:r>
          </a:p>
          <a:p>
            <a:endParaRPr lang="sk-SK" sz="2800" noProof="0" smtClean="0"/>
          </a:p>
          <a:p>
            <a:r>
              <a:rPr lang="sk-SK" sz="2800" noProof="0" smtClean="0"/>
              <a:t>objednávku</a:t>
            </a:r>
          </a:p>
          <a:p>
            <a:endParaRPr lang="sk-SK" sz="2800" noProof="0" smtClean="0"/>
          </a:p>
          <a:p>
            <a:r>
              <a:rPr lang="sk-SK" sz="2800" noProof="0" smtClean="0"/>
              <a:t>veľkosť podniku</a:t>
            </a:r>
          </a:p>
          <a:p>
            <a:pPr marL="0" lvl="1" indent="0">
              <a:buNone/>
            </a:pPr>
            <a:endParaRPr lang="sk-SK" noProof="0" smtClean="0"/>
          </a:p>
          <a:p>
            <a:r>
              <a:rPr lang="sk-SK" sz="2800" noProof="0" smtClean="0"/>
              <a:t>vašu dokumentáciu IUCLID</a:t>
            </a:r>
          </a:p>
          <a:p>
            <a:pPr lvl="1">
              <a:buFont typeface="Arial" panose="020b0604020202020204" pitchFamily="34" charset="0"/>
              <a:buChar char="•"/>
            </a:pPr>
            <a:r>
              <a:rPr lang="sk-SK" sz="2600" noProof="0" smtClean="0"/>
              <a:t>skontrolovanú overovacím asistentom IUCLID</a:t>
            </a:r>
          </a:p>
          <a:p>
            <a:pPr lvl="1">
              <a:buFont typeface="Arial" panose="020b0604020202020204" pitchFamily="34" charset="0"/>
              <a:buChar char="•"/>
            </a:pPr>
            <a:r>
              <a:rPr lang="sk-SK" sz="2600" noProof="0" smtClean="0"/>
              <a:t>pripravenú na vloženie do systému</a:t>
            </a:r>
          </a:p>
          <a:p>
            <a:pPr lvl="1">
              <a:buFont typeface="Arial" panose="020b0604020202020204" pitchFamily="34" charset="0"/>
              <a:buChar char="•"/>
            </a:pPr>
            <a:endParaRPr lang="sk-SK" noProof="0" smtClean="0"/>
          </a:p>
          <a:p>
            <a:pPr lvl="1">
              <a:buFont typeface="Arial" panose="020b0604020202020204" pitchFamily="34" charset="0"/>
              <a:buChar char="•"/>
            </a:pPr>
            <a:endParaRPr lang="sk-SK"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sk-SK">
              <a:solidFill>
                <a:prstClr val="black">
                  <a:tint val="75000"/>
                </a:prstClr>
              </a:solidFill>
            </a:endParaRPr>
          </a:p>
        </p:txBody>
      </p:sp>
      <p:sp>
        <p:nvSpPr>
          <p:cNvPr id="2" name="Title 1"/>
          <p:cNvSpPr>
            <a:spLocks noGrp="1"/>
          </p:cNvSpPr>
          <p:nvPr>
            <p:ph type="title"/>
          </p:nvPr>
        </p:nvSpPr>
        <p:spPr>
          <a:xfrm>
            <a:off x="251520" y="476672"/>
            <a:ext cx="7488832" cy="1143000"/>
          </a:xfrm>
        </p:spPr>
        <p:txBody>
          <a:bodyPr/>
          <a:lstStyle/>
          <a:p>
            <a:r>
              <a:rPr lang="sk-SK" noProof="0" smtClean="0"/>
              <a:t>Pred predložením si skontrolujte: </a:t>
            </a:r>
            <a:endParaRPr lang="sk-SK"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sk-SK">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k-SK" sz="2400" noProof="0" smtClean="0"/>
              <a:t>Ste pripravený?</a:t>
            </a:r>
            <a:br/>
            <a:r>
              <a:rPr lang="sk-SK" noProof="0" smtClean="0"/>
              <a:t>Predloženie v REACH-IT</a:t>
            </a:r>
            <a:endParaRPr lang="sk-SK"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sk-SK">
              <a:solidFill>
                <a:prstClr val="black">
                  <a:tint val="75000"/>
                </a:prstClr>
              </a:solidFill>
            </a:endParaRPr>
          </a:p>
        </p:txBody>
      </p:sp>
      <p:sp>
        <p:nvSpPr>
          <p:cNvPr id="2" name="Title 1"/>
          <p:cNvSpPr>
            <a:spLocks noGrp="1"/>
          </p:cNvSpPr>
          <p:nvPr>
            <p:ph type="title"/>
          </p:nvPr>
        </p:nvSpPr>
        <p:spPr>
          <a:xfrm>
            <a:off x="529208" y="413792"/>
            <a:ext cx="6923112" cy="1143000"/>
          </a:xfrm>
        </p:spPr>
        <p:txBody>
          <a:bodyPr/>
          <a:lstStyle/>
          <a:p>
            <a:r>
              <a:rPr lang="sk-SK" noProof="0" smtClean="0"/>
              <a:t>Skratky k sprievodcovi predloženia</a:t>
            </a:r>
            <a:endParaRPr lang="sk-SK"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Čo sa stane ďalej?</a:t>
            </a:r>
            <a:endParaRPr lang="sk-SK" noProof="0"/>
          </a:p>
        </p:txBody>
      </p:sp>
      <p:sp>
        <p:nvSpPr>
          <p:cNvPr id="3" name="Content Placeholder 2"/>
          <p:cNvSpPr>
            <a:spLocks noGrp="1"/>
          </p:cNvSpPr>
          <p:nvPr>
            <p:ph idx="1"/>
          </p:nvPr>
        </p:nvSpPr>
        <p:spPr/>
        <p:txBody>
          <a:bodyPr/>
          <a:lstStyle/>
          <a:p>
            <a:pPr marL="57150" indent="0">
              <a:buNone/>
            </a:pPr>
            <a:r>
              <a:rPr lang="sk-SK" noProof="0" smtClean="0"/>
              <a:t>Ak ste predložili dokumentáciu, systém REACH-IT jej priradí </a:t>
            </a:r>
            <a:r>
              <a:rPr lang="sk-SK" b="1" noProof="0" smtClean="0"/>
              <a:t>podacie číslo</a:t>
            </a:r>
            <a:r>
              <a:rPr lang="sk-SK" noProof="0" smtClean="0"/>
              <a:t>.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sk-SK"/>
          </a:p>
        </p:txBody>
      </p:sp>
      <p:sp>
        <p:nvSpPr>
          <p:cNvPr id="6" name="Rectangle 5"/>
          <p:cNvSpPr/>
          <p:nvPr/>
        </p:nvSpPr>
        <p:spPr>
          <a:xfrm>
            <a:off x="723308" y="3453041"/>
            <a:ext cx="3395965" cy="1569660"/>
          </a:xfrm>
          <a:prstGeom prst="rect">
            <a:avLst/>
          </a:prstGeom>
        </p:spPr>
        <p:txBody>
          <a:bodyPr wrap="square">
            <a:spAutoFit/>
          </a:bodyPr>
          <a:lstStyle/>
          <a:p>
            <a:r>
              <a:rPr lang="sk-SK" altLang="en-US" sz="2400" smtClean="0">
                <a:latin typeface="Verdana" panose="020b0604030504040204" pitchFamily="34" charset="0"/>
              </a:rPr>
              <a:t>Sledujte odkaz, aby ste sa mohli pozrieť na stránku pre správu o predložení.</a:t>
            </a:r>
            <a:endParaRPr lang="sk-SK"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sk-SK"/>
          </a:p>
        </p:txBody>
      </p:sp>
      <p:pic>
        <p:nvPicPr>
          <p:cNvPr id="12" name="Picture 11"/>
          <p:cNvPicPr>
            <a:picLocks noChangeAspect="1"/>
          </p:cNvPicPr>
          <p:nvPr/>
        </p:nvPicPr>
        <p:blipFill>
          <a:blip r:embed="rId3"/>
          <a:stretch>
            <a:fillRect/>
          </a:stretch>
        </p:blipFill>
        <p:spPr>
          <a:xfrm>
            <a:off x="611560" y="905903"/>
            <a:ext cx="6264696" cy="5815572"/>
          </a:xfrm>
          <a:prstGeom prst="rect">
            <a:avLst/>
          </a:prstGeom>
        </p:spPr>
      </p:pic>
      <p:sp>
        <p:nvSpPr>
          <p:cNvPr id="6" name="Title 1"/>
          <p:cNvSpPr>
            <a:spLocks noGrp="1"/>
          </p:cNvSpPr>
          <p:nvPr>
            <p:ph type="title"/>
          </p:nvPr>
        </p:nvSpPr>
        <p:spPr>
          <a:xfrm>
            <a:off x="430952" y="0"/>
            <a:ext cx="8229600" cy="1143000"/>
          </a:xfrm>
        </p:spPr>
        <p:txBody>
          <a:bodyPr/>
          <a:lstStyle/>
          <a:p>
            <a:r>
              <a:rPr lang="sk-SK" noProof="0" smtClean="0"/>
              <a:t>Stránka so správou o predložení</a:t>
            </a:r>
            <a:endParaRPr lang="sk-SK"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sk-SK"/>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107504" y="620688"/>
            <a:ext cx="8877672" cy="1143000"/>
          </a:xfrm>
        </p:spPr>
        <p:txBody>
          <a:bodyPr/>
          <a:lstStyle/>
          <a:p>
            <a:r>
              <a:rPr lang="sk-SK" noProof="0" smtClean="0"/>
              <a:t>Postup spracovania dokumentácie</a:t>
            </a:r>
            <a:endParaRPr lang="sk-SK"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88911" y="327571"/>
            <a:ext cx="8229600" cy="792088"/>
          </a:xfrm>
        </p:spPr>
        <p:txBody>
          <a:bodyPr>
            <a:normAutofit fontScale="90000"/>
          </a:bodyPr>
          <a:lstStyle/>
          <a:p>
            <a:r>
              <a:rPr lang="sk-SK" noProof="0" smtClean="0"/>
              <a:t>Aktualizácia dokumentácie</a:t>
            </a:r>
            <a:br>
              <a:rPr lang="it-IT" noProof="0" smtClean="0"/>
            </a:br>
            <a:r>
              <a:rPr lang="sk-SK" noProof="0" smtClean="0"/>
              <a:t>na požiadanie</a:t>
            </a:r>
            <a:endParaRPr lang="sk-SK"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sk-SK"/>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64704"/>
            <a:ext cx="8229600" cy="1143000"/>
          </a:xfrm>
        </p:spPr>
        <p:txBody>
          <a:bodyPr/>
          <a:lstStyle/>
          <a:p>
            <a:r>
              <a:rPr lang="sk-SK" noProof="0" smtClean="0"/>
              <a:t>Registračné číslo</a:t>
            </a:r>
            <a:br>
              <a:rPr/>
            </a:br>
            <a:endParaRPr lang="sk-SK" noProof="0"/>
          </a:p>
        </p:txBody>
      </p:sp>
      <p:sp>
        <p:nvSpPr>
          <p:cNvPr id="3" name="Content Placeholder 2"/>
          <p:cNvSpPr>
            <a:spLocks noGrp="1"/>
          </p:cNvSpPr>
          <p:nvPr>
            <p:ph sz="half" idx="1"/>
          </p:nvPr>
        </p:nvSpPr>
        <p:spPr>
          <a:xfrm>
            <a:off x="457200" y="1412776"/>
            <a:ext cx="8363272" cy="4525963"/>
          </a:xfrm>
        </p:spPr>
        <p:txBody>
          <a:bodyPr>
            <a:normAutofit/>
          </a:bodyPr>
          <a:lstStyle/>
          <a:p>
            <a:pPr marL="0" indent="0">
              <a:buNone/>
            </a:pPr>
            <a:r>
              <a:rPr lang="sk-SK" sz="2000" noProof="0" smtClean="0"/>
              <a:t>Keď vaša dokumentácia </a:t>
            </a:r>
          </a:p>
          <a:p>
            <a:pPr marL="685800" lvl="1">
              <a:buFont typeface="Arial" panose="020b0604020202020204" pitchFamily="34" charset="0"/>
              <a:buChar char="•"/>
            </a:pPr>
            <a:r>
              <a:rPr lang="sk-SK" sz="1600" noProof="0" smtClean="0"/>
              <a:t>prešla kontrolou úplnosti</a:t>
            </a:r>
          </a:p>
          <a:p>
            <a:pPr marL="685800" lvl="1">
              <a:buFont typeface="Arial" panose="020b0604020202020204" pitchFamily="34" charset="0"/>
              <a:buChar char="•"/>
            </a:pPr>
            <a:r>
              <a:rPr lang="sk-SK" sz="1600" noProof="0" smtClean="0"/>
              <a:t>a po uhradení faktúry </a:t>
            </a:r>
          </a:p>
          <a:p>
            <a:pPr marL="0" indent="0">
              <a:buNone/>
            </a:pPr>
            <a:endParaRPr lang="sk-SK"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sk-SK"/>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sk-SK"/>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lstStyle/>
          <a:p>
            <a:r>
              <a:rPr lang="sk-SK" noProof="0" smtClean="0"/>
              <a:t>Stránka pre referenčné číslo</a:t>
            </a:r>
            <a:br/>
            <a:endParaRPr lang="sk-SK"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sk-SK"/>
          </a:p>
        </p:txBody>
      </p:sp>
      <p:sp>
        <p:nvSpPr>
          <p:cNvPr id="4" name="Title 3"/>
          <p:cNvSpPr>
            <a:spLocks noGrp="1"/>
          </p:cNvSpPr>
          <p:nvPr>
            <p:ph type="title"/>
          </p:nvPr>
        </p:nvSpPr>
        <p:spPr/>
        <p:txBody>
          <a:bodyPr/>
          <a:lstStyle/>
          <a:p>
            <a:r>
              <a:rPr lang="sk-SK" noProof="0" smtClean="0"/>
              <a:t>Účel prezentácie</a:t>
            </a:r>
            <a:endParaRPr lang="sk-SK" noProof="0"/>
          </a:p>
        </p:txBody>
      </p:sp>
      <p:sp>
        <p:nvSpPr>
          <p:cNvPr id="5" name="Content Placeholder 4"/>
          <p:cNvSpPr>
            <a:spLocks noGrp="1"/>
          </p:cNvSpPr>
          <p:nvPr>
            <p:ph idx="1"/>
          </p:nvPr>
        </p:nvSpPr>
        <p:spPr/>
        <p:txBody>
          <a:bodyPr>
            <a:normAutofit fontScale="62500" lnSpcReduction="20000"/>
          </a:bodyPr>
          <a:lstStyle/>
          <a:p>
            <a:r>
              <a:rPr lang="sk-SK" altLang="en-US" noProof="0"/>
              <a:t>Túto prezentáciu aj s poznámkami pre vás pripravila Európska chemická agentúra (ECHA) na uľahčenie prípravy vašej prezentácie o REACH 2018, čo je posledný termín registrácie zavedených látok. Ponúkame vám súbor snímok, ktoré môžete prispôsobiť tak, aby vyhovovali cieľovému publiku, či už je to manažment, zamestnanci, odborníci, resp. zástupcovia orgánov v oblasti environmentálneho zdravia a bezpečnosti atď. Na použitie snímok sa nevyžaduje ďalšie povolenie.</a:t>
            </a:r>
          </a:p>
          <a:p>
            <a:endParaRPr lang="sk-SK" altLang="en-US" noProof="0"/>
          </a:p>
          <a:p>
            <a:r>
              <a:rPr lang="sk-SK" altLang="en-US" noProof="0"/>
              <a:t>Táto prezentácia vám poskytne stručný prehľad 6. fázy (Predložte vašu registračnú dokumentáciu) plánu realizácie REACH na rok 2018, ktorý pripravila agentúra ECHA. Patrí do série prezentácií týkajúcich sa REACH 2018, ktoré sa nachádzajú na webovom sídle agentúry ECHA. Pripomienky a návrhy sú vítané na adrese: </a:t>
            </a:r>
            <a:r>
              <a:rPr lang="sk-SK" altLang="en-US" b="1" noProof="0" smtClean="0">
                <a:solidFill>
                  <a:srgbClr val="0046AD"/>
                </a:solidFill>
              </a:rPr>
              <a:t>reach-2018@echa.europa.eu</a:t>
            </a:r>
            <a:r>
              <a:rPr lang="sk-SK" altLang="en-US" noProof="0"/>
              <a:t>.  </a:t>
            </a:r>
          </a:p>
          <a:p>
            <a:endParaRPr lang="sk-SK" altLang="en-US" noProof="0"/>
          </a:p>
          <a:p>
            <a:r>
              <a:rPr lang="sk-SK" altLang="en-US" b="1" noProof="0"/>
              <a:t>Právne upozornenie: </a:t>
            </a:r>
            <a:r>
              <a:rPr lang="sk-SK" altLang="en-US" noProof="0"/>
              <a:t>Informácie obsiahnuté v tejto prezentácii nepredstavujú právne poradenstvo a z právneho hľadiska nemusia predstavovať oficiálne stanovisko Európskej chemickej agentúry. Európska chemická agentúra nepreberá žiadnu zodpovednosť za obsah tohto dokumentu.</a:t>
            </a:r>
          </a:p>
          <a:p>
            <a:endParaRPr lang="sk-SK" altLang="en-US" noProof="0"/>
          </a:p>
          <a:p>
            <a:r>
              <a:rPr lang="sk-SK" altLang="en-US" noProof="0"/>
              <a:t>Dátum vydania: máj 2017</a:t>
            </a:r>
          </a:p>
          <a:p>
            <a:pPr marL="0" indent="0">
              <a:buNone/>
            </a:pPr>
            <a:endParaRPr lang="sk-SK"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sk-SK" sz="3300" noProof="0" smtClean="0"/>
              <a:t>Dôležité odkazy</a:t>
            </a:r>
            <a:br/>
            <a:endParaRPr lang="sk-SK" noProof="0"/>
          </a:p>
        </p:txBody>
      </p:sp>
      <p:sp>
        <p:nvSpPr>
          <p:cNvPr id="3" name="Content Placeholder 2"/>
          <p:cNvSpPr>
            <a:spLocks noGrp="1"/>
          </p:cNvSpPr>
          <p:nvPr>
            <p:ph sz="half" idx="1"/>
          </p:nvPr>
        </p:nvSpPr>
        <p:spPr>
          <a:xfrm>
            <a:off x="539552" y="1412776"/>
            <a:ext cx="8240398" cy="3558409"/>
          </a:xfrm>
        </p:spPr>
        <p:txBody>
          <a:bodyPr>
            <a:normAutofit fontScale="25000" lnSpcReduction="20000"/>
          </a:bodyPr>
          <a:lstStyle/>
          <a:p>
            <a:pPr>
              <a:lnSpc>
                <a:spcPct val="120000"/>
              </a:lnSpc>
            </a:pPr>
            <a:r>
              <a:rPr lang="sk-SK" sz="9600" noProof="0" smtClean="0"/>
              <a:t>Zabezpečte, aby ste mali prístup k svojmu kontu v aplikácii REACH-IT</a:t>
            </a:r>
          </a:p>
          <a:p>
            <a:pPr>
              <a:lnSpc>
                <a:spcPct val="120000"/>
              </a:lnSpc>
            </a:pPr>
            <a:r>
              <a:rPr lang="sk-SK" sz="9600" noProof="0" smtClean="0"/>
              <a:t>Skontrolujte veľkosť svojho podniku</a:t>
            </a:r>
          </a:p>
          <a:p>
            <a:pPr>
              <a:lnSpc>
                <a:spcPct val="120000"/>
              </a:lnSpc>
            </a:pPr>
            <a:r>
              <a:rPr lang="sk-SK" sz="9600" noProof="0" smtClean="0"/>
              <a:t>Dbajte na aktuálnosť kontaktných údajov</a:t>
            </a:r>
          </a:p>
          <a:p>
            <a:pPr>
              <a:lnSpc>
                <a:spcPct val="120000"/>
              </a:lnSpc>
            </a:pPr>
            <a:r>
              <a:rPr lang="sk-SK" sz="9600" noProof="0" smtClean="0">
                <a:solidFill>
                  <a:prstClr val="black"/>
                </a:solidFill>
              </a:rPr>
              <a:t>Oboznámte sa so svojimi povinnosťami v spoločnom predkladaní</a:t>
            </a:r>
          </a:p>
          <a:p>
            <a:pPr>
              <a:lnSpc>
                <a:spcPct val="120000"/>
              </a:lnSpc>
            </a:pPr>
            <a:r>
              <a:rPr lang="sk-SK" sz="9600" noProof="0" smtClean="0"/>
              <a:t>Čítajte e-maily prichádzajúce zo systému REACH-IT</a:t>
            </a:r>
          </a:p>
          <a:p>
            <a:pPr>
              <a:lnSpc>
                <a:spcPct val="120000"/>
              </a:lnSpc>
            </a:pPr>
            <a:r>
              <a:rPr lang="sk-SK" sz="9600" noProof="0" smtClean="0"/>
              <a:t>Ak dostanete úlohu, vykonajte ju včas (poplatky a opätovné predloženia) </a:t>
            </a:r>
          </a:p>
          <a:p>
            <a:pPr>
              <a:lnSpc>
                <a:spcPct val="120000"/>
              </a:lnSpc>
            </a:pPr>
            <a:r>
              <a:rPr lang="sk-SK" sz="9600"/>
              <a:t>Podpora je k dispozícii na adrese </a:t>
            </a:r>
            <a:r>
              <a:rPr lang="sk-SK" sz="9600" smtClean="0">
                <a:hlinkClick r:id="rId3"/>
              </a:rPr>
              <a:t>https://echa.europa.eu/reach-2018</a:t>
            </a:r>
            <a:endParaRPr lang="sk-SK" sz="9600" smtClean="0"/>
          </a:p>
          <a:p>
            <a:pPr marL="0" indent="0">
              <a:buNone/>
            </a:pPr>
            <a:endParaRPr lang="sk-SK" sz="9600"/>
          </a:p>
          <a:p>
            <a:endParaRPr lang="sk-SK" sz="9600" noProof="0" smtClean="0"/>
          </a:p>
          <a:p>
            <a:pPr marL="0" indent="0">
              <a:buNone/>
            </a:pPr>
            <a:endParaRPr lang="sk-SK"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sk-SK"/>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sk-SK" noProof="0" smtClean="0"/>
              <a:t>IT nástroj na predloženie informácií agentúre ECHA</a:t>
            </a:r>
          </a:p>
          <a:p>
            <a:endParaRPr lang="sk-SK" noProof="0" smtClean="0"/>
          </a:p>
          <a:p>
            <a:r>
              <a:rPr lang="sk-SK" noProof="0" smtClean="0"/>
              <a:t>Prostriedok na komunikáciu s agentúrou ECHA</a:t>
            </a:r>
          </a:p>
          <a:p>
            <a:endParaRPr lang="sk-SK" noProof="0" smtClean="0"/>
          </a:p>
          <a:p>
            <a:r>
              <a:rPr lang="sk-SK" noProof="0" smtClean="0"/>
              <a:t>Zdroj informácií</a:t>
            </a:r>
          </a:p>
          <a:p>
            <a:endParaRPr lang="sk-SK" noProof="0"/>
          </a:p>
          <a:p>
            <a:r>
              <a:rPr lang="sk-SK" noProof="0" smtClean="0"/>
              <a:t>Získajte prístup tu:</a:t>
            </a:r>
          </a:p>
          <a:p>
            <a:endParaRPr lang="sk-SK" noProof="0" smtClean="0"/>
          </a:p>
          <a:p>
            <a:endParaRPr lang="sk-SK" noProof="0" smtClean="0"/>
          </a:p>
          <a:p>
            <a:pPr marL="0" indent="0">
              <a:buNone/>
            </a:pPr>
            <a:endParaRPr lang="sk-SK"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sk-SK"/>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4039955" y="5157192"/>
            <a:ext cx="4801205" cy="366126"/>
          </a:xfrm>
          <a:prstGeom prst="rect">
            <a:avLst/>
          </a:prstGeom>
        </p:spPr>
        <p:txBody>
          <a:bodyPr wrap="square">
            <a:spAutoFit/>
          </a:bodyPr>
          <a:lstStyle/>
          <a:p>
            <a:r>
              <a:rPr lang="sk-SK">
                <a:latin typeface="Verdana" panose="020b0604030504040204" pitchFamily="34" charset="0"/>
                <a:hlinkClick r:id="rId4"/>
              </a:rPr>
              <a:t>https://reach-it.echa.europa.eu/reach//</a:t>
            </a:r>
            <a:r>
              <a:rPr lang="sk-SK" smtClean="0"/>
              <a:t> </a:t>
            </a:r>
            <a:endParaRPr lang="sk-SK">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sk-SK"/>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sk-SK" noProof="0" smtClean="0"/>
              <a:t>Úlohy a správy</a:t>
            </a:r>
            <a:br/>
            <a:endParaRPr lang="sk-SK" noProof="0"/>
          </a:p>
        </p:txBody>
      </p:sp>
      <p:sp>
        <p:nvSpPr>
          <p:cNvPr id="3" name="Content Placeholder 2"/>
          <p:cNvSpPr>
            <a:spLocks noGrp="1"/>
          </p:cNvSpPr>
          <p:nvPr>
            <p:ph sz="half" idx="1"/>
          </p:nvPr>
        </p:nvSpPr>
        <p:spPr>
          <a:xfrm>
            <a:off x="251520" y="1804480"/>
            <a:ext cx="5112568" cy="4525963"/>
          </a:xfrm>
        </p:spPr>
        <p:txBody>
          <a:bodyPr>
            <a:normAutofit fontScale="92500" lnSpcReduction="10000"/>
          </a:bodyPr>
          <a:lstStyle/>
          <a:p>
            <a:pPr marL="0" indent="0">
              <a:buNone/>
            </a:pPr>
            <a:r>
              <a:rPr lang="sk-SK" sz="2000" noProof="0" smtClean="0"/>
              <a:t>Agentúra ECHA vás vyzve, aby ste konali</a:t>
            </a:r>
          </a:p>
          <a:p>
            <a:pPr marL="0" indent="0">
              <a:buNone/>
            </a:pPr>
            <a:r>
              <a:rPr lang="sk-SK" sz="2000" noProof="0" smtClean="0"/>
              <a:t>      dostanete </a:t>
            </a:r>
            <a:r>
              <a:rPr lang="sk-SK" sz="2000" b="1" noProof="0" smtClean="0"/>
              <a:t>úlohu</a:t>
            </a:r>
            <a:r>
              <a:rPr lang="sk-SK" smtClean="0"/>
              <a:t>   </a:t>
            </a:r>
          </a:p>
          <a:p>
            <a:pPr marL="0" indent="0">
              <a:buNone/>
            </a:pPr>
            <a:r>
              <a:rPr lang="sk-SK" smtClean="0"/>
              <a:t>      </a:t>
            </a:r>
            <a:r>
              <a:rPr lang="sk-SK" sz="1600" noProof="0" smtClean="0"/>
              <a:t>napr. musíte zaplatiť poplatok</a:t>
            </a:r>
            <a:endParaRPr lang="sk-SK" sz="2000" noProof="0" smtClean="0"/>
          </a:p>
          <a:p>
            <a:pPr>
              <a:buFontTx/>
              <a:buChar char="-"/>
            </a:pPr>
            <a:endParaRPr lang="sk-SK" sz="2000" noProof="0" smtClean="0"/>
          </a:p>
          <a:p>
            <a:pPr marL="0" indent="0">
              <a:buNone/>
            </a:pPr>
            <a:r>
              <a:rPr lang="sk-SK" sz="2000" noProof="0" smtClean="0"/>
              <a:t>Agentúra ECHA vás informuje o udalosti </a:t>
            </a:r>
          </a:p>
          <a:p>
            <a:pPr marL="0" indent="0">
              <a:buNone/>
            </a:pPr>
            <a:r>
              <a:rPr lang="sk-SK" sz="2000" noProof="0" smtClean="0"/>
              <a:t>dostanete </a:t>
            </a:r>
            <a:r>
              <a:rPr lang="sk-SK" sz="2000" b="1" noProof="0" smtClean="0"/>
              <a:t>správu</a:t>
            </a:r>
            <a:endParaRPr lang="sk-SK" sz="2000" noProof="0" smtClean="0"/>
          </a:p>
          <a:p>
            <a:pPr marL="457200" lvl="1" indent="0">
              <a:buNone/>
            </a:pPr>
            <a:r>
              <a:rPr lang="sk-SK" sz="1600" noProof="0" smtClean="0"/>
              <a:t> napr. predloženie dokumentácie je ukončené</a:t>
            </a:r>
          </a:p>
          <a:p>
            <a:pPr marL="457200" lvl="1" indent="0">
              <a:buNone/>
            </a:pPr>
            <a:endParaRPr lang="sk-SK" noProof="0" smtClean="0"/>
          </a:p>
          <a:p>
            <a:pPr marL="457200" lvl="1" indent="0">
              <a:buNone/>
            </a:pPr>
            <a:r>
              <a:rPr lang="sk-SK" noProof="0" smtClean="0"/>
              <a:t>Užitočné funkcie:</a:t>
            </a:r>
          </a:p>
          <a:p>
            <a:pPr marL="457200" lvl="1" indent="0">
              <a:buNone/>
            </a:pPr>
            <a:r>
              <a:rPr lang="sk-SK" sz="1800" noProof="0" smtClean="0"/>
              <a:t>sprievodcovia, pomocník v rámci systému, zjednodušené vyhľadávanie, údaje týkajúce sa hlavného registrujúceho, zahraničný používateľ, obľúbené položky</a:t>
            </a:r>
          </a:p>
          <a:p>
            <a:pPr marL="0" indent="0">
              <a:buNone/>
            </a:pPr>
            <a:endParaRPr lang="sk-SK"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sk-SK"/>
          </a:p>
        </p:txBody>
      </p:sp>
      <p:sp>
        <p:nvSpPr>
          <p:cNvPr id="4" name="Right Arrow 3"/>
          <p:cNvSpPr/>
          <p:nvPr/>
        </p:nvSpPr>
        <p:spPr>
          <a:xfrm>
            <a:off x="323528" y="2492896"/>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07707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k-SK" noProof="0" smtClean="0"/>
              <a:t>Hlavná ponuka</a:t>
            </a:r>
            <a:endParaRPr lang="sk-SK"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sk-SK"/>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74848" y="989856"/>
            <a:ext cx="8229600" cy="1143000"/>
          </a:xfrm>
        </p:spPr>
        <p:txBody>
          <a:bodyPr/>
          <a:lstStyle/>
          <a:p>
            <a:r>
              <a:rPr lang="sk-SK" noProof="0" smtClean="0"/>
              <a:t>Hľadanie hlavného registrujúceho</a:t>
            </a:r>
            <a:endParaRPr lang="sk-SK"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sk-SK"/>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57200" y="260648"/>
            <a:ext cx="8229600" cy="1143000"/>
          </a:xfrm>
        </p:spPr>
        <p:txBody>
          <a:bodyPr/>
          <a:lstStyle/>
          <a:p>
            <a:r>
              <a:rPr lang="sk-SK" noProof="0" smtClean="0"/>
              <a:t>Možnosti pre spravovanie </a:t>
            </a:r>
            <a:br>
              <a:rPr lang="it-IT" noProof="0" smtClean="0"/>
            </a:br>
            <a:r>
              <a:rPr lang="sk-SK" noProof="0" smtClean="0"/>
              <a:t>spoločnosti</a:t>
            </a:r>
            <a:endParaRPr lang="sk-SK"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sk-SK"/>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sk-SK">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k-SK" noProof="0" smtClean="0"/>
              <a:t>Povinnosti v rámci spoločného predkladania v REACH-IT</a:t>
            </a:r>
            <a:endParaRPr lang="sk-SK"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sk-SK" noProof="0" smtClean="0"/>
              <a:t>Hlavný registrujúci</a:t>
            </a:r>
          </a:p>
          <a:p>
            <a:pPr lvl="1" indent="-342900">
              <a:buFontTx/>
              <a:buChar char="-"/>
            </a:pPr>
            <a:endParaRPr lang="sk-SK" noProof="0" smtClean="0"/>
          </a:p>
          <a:p>
            <a:pPr marL="400050" lvl="1" indent="0">
              <a:buNone/>
            </a:pPr>
            <a:r>
              <a:rPr lang="sk-SK" noProof="0" smtClean="0"/>
              <a:t>1. Vytvoriť spoločné predloženie v systéme REACH-IT</a:t>
            </a:r>
          </a:p>
          <a:p>
            <a:pPr lvl="1" indent="-342900">
              <a:buFontTx/>
              <a:buChar char="-"/>
            </a:pPr>
            <a:endParaRPr lang="sk-SK" noProof="0" smtClean="0"/>
          </a:p>
          <a:p>
            <a:pPr lvl="1" indent="-342900">
              <a:buFontTx/>
              <a:buChar char="-"/>
            </a:pPr>
            <a:endParaRPr lang="sk-SK" noProof="0" smtClean="0"/>
          </a:p>
          <a:p>
            <a:pPr lvl="1" indent="-342900">
              <a:buFontTx/>
              <a:buChar char="-"/>
            </a:pPr>
            <a:endParaRPr lang="sk-SK" noProof="0" smtClean="0"/>
          </a:p>
          <a:p>
            <a:pPr marL="400050" lvl="1" indent="0">
              <a:buNone/>
            </a:pPr>
            <a:endParaRPr lang="sk-SK" noProof="0" smtClean="0"/>
          </a:p>
          <a:p>
            <a:pPr marL="400050" lvl="1" indent="0">
              <a:buNone/>
            </a:pPr>
            <a:r>
              <a:rPr lang="sk-SK" noProof="0" smtClean="0"/>
              <a:t>2. Poskytnúť bezpečnostný token členom</a:t>
            </a:r>
          </a:p>
          <a:p>
            <a:pPr marL="0" indent="0">
              <a:buNone/>
            </a:pPr>
            <a:r>
              <a:rPr lang="sk-SK" smtClean="0"/>
              <a:t> </a:t>
            </a:r>
          </a:p>
          <a:p>
            <a:endParaRPr lang="sk-SK" noProof="0"/>
          </a:p>
        </p:txBody>
      </p:sp>
      <p:pic>
        <p:nvPicPr>
          <p:cNvPr id="8" name="Picture 7"/>
          <p:cNvPicPr>
            <a:picLocks noChangeAspect="1"/>
          </p:cNvPicPr>
          <p:nvPr/>
        </p:nvPicPr>
        <p:blipFill>
          <a:blip r:embed="rId3"/>
          <a:stretch>
            <a:fillRect/>
          </a:stretch>
        </p:blipFill>
        <p:spPr>
          <a:xfrm>
            <a:off x="6141536" y="4325627"/>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81</Paragraphs>
  <Slides>20</Slides>
  <Notes>19</Notes>
  <TotalTime>11735</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Účel prezentácie</vt:lpstr>
      <vt:lpstr>Slide 3</vt:lpstr>
      <vt:lpstr>Slide 4</vt:lpstr>
      <vt:lpstr>Úlohy a správy</vt:lpstr>
      <vt:lpstr>Hlavná ponuka</vt:lpstr>
      <vt:lpstr>Hľadanie hlavného registrujúceho</vt:lpstr>
      <vt:lpstr>Možnosti pre spravovanie spoločnosti</vt:lpstr>
      <vt:lpstr>Povinnosti v rámci spoločného predkladania v REACH-IT</vt:lpstr>
      <vt:lpstr>Povinnosti v rámci spoločného predkladania v REACH-IT</vt:lpstr>
      <vt:lpstr>Pred predložením si skontrolujte: </vt:lpstr>
      <vt:lpstr>Ste pripravený?Predloženie v REACH-IT</vt:lpstr>
      <vt:lpstr>Skratky k sprievodcovi predloženia</vt:lpstr>
      <vt:lpstr>Čo sa stane ďalej?</vt:lpstr>
      <vt:lpstr>Stránka so správou o predložení</vt:lpstr>
      <vt:lpstr>Postup spracovania dokumentácie</vt:lpstr>
      <vt:lpstr>Aktualizácia dokumentáciena požiadanie</vt:lpstr>
      <vt:lpstr>Registračné číslo</vt:lpstr>
      <vt:lpstr>Stránka pre referenčné číslo</vt:lpstr>
      <vt:lpstr>Dôležité odkazy</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276</cp:revision>
  <dcterms:created xsi:type="dcterms:W3CDTF">2015-06-16T10:48:03Z</dcterms:created>
  <dcterms:modified xsi:type="dcterms:W3CDTF">2017-05-29T12:39:13Z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