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customXml/item1.xml" ContentType="application/xml"/>
  <Override PartName="/customXml/item2.xml" ContentType="application/xml"/>
  <Override PartName="/customXml/item3.xml" ContentType="application/xml"/>
  <Override PartName="/customXml/item4.xml" ContentType="application/xml"/>
  <Override PartName="/customXml/item5.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6.10.0.0-->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7"/>
  </p:sldMasterIdLst>
  <p:notesMasterIdLst>
    <p:notesMasterId r:id="rId8"/>
  </p:notesMasterIdLst>
  <p:sldIdLst>
    <p:sldId id="256" r:id="rId9"/>
    <p:sldId id="328" r:id="rId10"/>
    <p:sldId id="268" r:id="rId11"/>
    <p:sldId id="270" r:id="rId12"/>
    <p:sldId id="271" r:id="rId13"/>
    <p:sldId id="280" r:id="rId14"/>
    <p:sldId id="281" r:id="rId15"/>
    <p:sldId id="284" r:id="rId16"/>
    <p:sldId id="323" r:id="rId17"/>
    <p:sldId id="327" r:id="rId18"/>
    <p:sldId id="296" r:id="rId19"/>
    <p:sldId id="324" r:id="rId20"/>
    <p:sldId id="326" r:id="rId21"/>
    <p:sldId id="303" r:id="rId22"/>
    <p:sldId id="304" r:id="rId23"/>
    <p:sldId id="305" r:id="rId24"/>
    <p:sldId id="317" r:id="rId25"/>
    <p:sldId id="319" r:id="rId26"/>
    <p:sldId id="320" r:id="rId27"/>
    <p:sldId id="321" r:id="rId28"/>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1" name="MUSSET Christel" initials="MC" lastIdx="0" clrIdx="0">
    <p:extLst>
      <p:ext uri="{19B8F6BF-5375-455C-9EA6-DF929625EA0E}">
        <p15:presenceInfo xmlns:p15="http://schemas.microsoft.com/office/powerpoint/2012/main" userId="S-1-5-21-2444889250-2882189981-708495972-1341" providerId="AD"/>
      </p:ext>
    </p:extLst>
  </p:cmAuthor>
  <p:cmAuthor id="2" name="TROUTH Paul" initials="TP" lastIdx="0" clrIdx="1">
    <p:extLst>
      <p:ext uri="{19B8F6BF-5375-455C-9EA6-DF929625EA0E}">
        <p15:presenceInfo xmlns:p15="http://schemas.microsoft.com/office/powerpoint/2012/main" userId="S-1-5-21-2444889250-2882189981-708495972-51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0" autoAdjust="0"/>
    <p:restoredTop sz="55474" autoAdjust="0"/>
  </p:normalViewPr>
  <p:slideViewPr>
    <p:cSldViewPr>
      <p:cViewPr varScale="1">
        <p:scale>
          <a:sx n="61" d="100"/>
          <a:sy n="61" d="100"/>
        </p:scale>
        <p:origin x="2724" y="60"/>
      </p:cViewPr>
      <p:guideLst>
        <p:guide orient="horz" pos="2160"/>
        <p:guide pos="2880"/>
      </p:guideLst>
    </p:cSldViewPr>
  </p:slideViewPr>
  <p:outlineViewPr>
    <p:cViewPr>
      <p:scale>
        <a:sx n="33" d="100"/>
        <a:sy n="33" d="100"/>
      </p:scale>
      <p:origin x="0" y="-12774"/>
    </p:cViewPr>
  </p:outlin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2.xml" /><Relationship Id="rId11" Type="http://schemas.openxmlformats.org/officeDocument/2006/relationships/slide" Target="slides/slide3.xml" /><Relationship Id="rId12" Type="http://schemas.openxmlformats.org/officeDocument/2006/relationships/slide" Target="slides/slide4.xml" /><Relationship Id="rId13" Type="http://schemas.openxmlformats.org/officeDocument/2006/relationships/slide" Target="slides/slide5.xml" /><Relationship Id="rId14" Type="http://schemas.openxmlformats.org/officeDocument/2006/relationships/slide" Target="slides/slide6.xml" /><Relationship Id="rId15" Type="http://schemas.openxmlformats.org/officeDocument/2006/relationships/slide" Target="slides/slide7.xml" /><Relationship Id="rId16" Type="http://schemas.openxmlformats.org/officeDocument/2006/relationships/slide" Target="slides/slide8.xml" /><Relationship Id="rId17" Type="http://schemas.openxmlformats.org/officeDocument/2006/relationships/slide" Target="slides/slide9.xml" /><Relationship Id="rId18" Type="http://schemas.openxmlformats.org/officeDocument/2006/relationships/slide" Target="slides/slide10.xml" /><Relationship Id="rId19" Type="http://schemas.openxmlformats.org/officeDocument/2006/relationships/slide" Target="slides/slide11.xml" /><Relationship Id="rId2" Type="http://schemas.openxmlformats.org/officeDocument/2006/relationships/customXml" Target="../customXml/item2.xml" /><Relationship Id="rId20" Type="http://schemas.openxmlformats.org/officeDocument/2006/relationships/slide" Target="slides/slide12.xml" /><Relationship Id="rId21" Type="http://schemas.openxmlformats.org/officeDocument/2006/relationships/slide" Target="slides/slide13.xml" /><Relationship Id="rId22" Type="http://schemas.openxmlformats.org/officeDocument/2006/relationships/slide" Target="slides/slide14.xml" /><Relationship Id="rId23" Type="http://schemas.openxmlformats.org/officeDocument/2006/relationships/slide" Target="slides/slide15.xml" /><Relationship Id="rId24" Type="http://schemas.openxmlformats.org/officeDocument/2006/relationships/slide" Target="slides/slide16.xml" /><Relationship Id="rId25" Type="http://schemas.openxmlformats.org/officeDocument/2006/relationships/slide" Target="slides/slide17.xml" /><Relationship Id="rId26" Type="http://schemas.openxmlformats.org/officeDocument/2006/relationships/slide" Target="slides/slide18.xml" /><Relationship Id="rId27" Type="http://schemas.openxmlformats.org/officeDocument/2006/relationships/slide" Target="slides/slide19.xml" /><Relationship Id="rId28" Type="http://schemas.openxmlformats.org/officeDocument/2006/relationships/slide" Target="slides/slide20.xml" /><Relationship Id="rId29" Type="http://schemas.openxmlformats.org/officeDocument/2006/relationships/tags" Target="tags/tag1.xml" /><Relationship Id="rId3" Type="http://schemas.openxmlformats.org/officeDocument/2006/relationships/customXml" Target="../customXml/item3.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customXml" Target="../customXml/item4.xml" /><Relationship Id="rId5" Type="http://schemas.openxmlformats.org/officeDocument/2006/relationships/customXml" Target="../customXml/item5.xml" /><Relationship Id="rId6" Type="http://schemas.openxmlformats.org/officeDocument/2006/relationships/commentAuthors" Target="commentAuthors.xml" /><Relationship Id="rId7" Type="http://schemas.openxmlformats.org/officeDocument/2006/relationships/slideMaster" Target="slideMasters/slideMaster1.xml" /><Relationship Id="rId8" Type="http://schemas.openxmlformats.org/officeDocument/2006/relationships/notesMaster" Target="notesMasters/notesMaster1.xml" /><Relationship Id="rId9" Type="http://schemas.openxmlformats.org/officeDocument/2006/relationships/slide" Target="slides/slide1.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E478A7-AFE6-4A1C-B985-B1032FA8D500}" type="datetimeFigureOut">
              <a:rPr lang="en-GB" smtClean="0"/>
              <a:t>29/05/2017</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DD4212-E431-464C-A3C7-FAC7436F6DC4}" type="slidenum">
              <a:rPr lang="en-GB" smtClean="0"/>
              <a:t>‹#›</a:t>
            </a:fld>
            <a:endParaRPr lang="lv-LV"/>
          </a:p>
        </p:txBody>
      </p:sp>
    </p:spTree>
    <p:extLst>
      <p:ext uri="{BB962C8B-B14F-4D97-AF65-F5344CB8AC3E}">
        <p14:creationId xmlns:p14="http://schemas.microsoft.com/office/powerpoint/2010/main" val="130648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DD4212-E431-464C-A3C7-FAC7436F6DC4}" type="slidenum">
              <a:rPr lang="en-GB" smtClean="0"/>
              <a:t>2</a:t>
            </a:fld>
            <a:endParaRPr lang="lv-LV"/>
          </a:p>
        </p:txBody>
      </p:sp>
    </p:spTree>
    <p:extLst>
      <p:ext uri="{BB962C8B-B14F-4D97-AF65-F5344CB8AC3E}">
        <p14:creationId xmlns:p14="http://schemas.microsoft.com/office/powerpoint/2010/main" val="3174350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baseline="0" smtClean="0"/>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11</a:t>
            </a:fld>
            <a:endParaRPr lang="lv-LV">
              <a:solidFill>
                <a:prstClr val="black"/>
              </a:solidFill>
            </a:endParaRPr>
          </a:p>
        </p:txBody>
      </p:sp>
    </p:spTree>
    <p:extLst>
      <p:ext uri="{BB962C8B-B14F-4D97-AF65-F5344CB8AC3E}">
        <p14:creationId xmlns:p14="http://schemas.microsoft.com/office/powerpoint/2010/main" val="4272657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b="0" kern="1200" smtClean="0">
                <a:solidFill>
                  <a:schemeClr val="tx1"/>
                </a:solidFill>
                <a:effectLst/>
                <a:latin typeface="+mn-lt"/>
              </a:rPr>
              <a:t>Dokumentus katram iesniegšanas veidam var iesniegt, izmantojot iesniegšanas vedni un </a:t>
            </a:r>
            <a:r>
              <a:rPr lang="lv-LV" sz="1200" b="0" i="1" kern="1200" smtClean="0">
                <a:solidFill>
                  <a:schemeClr val="tx1"/>
                </a:solidFill>
                <a:effectLst/>
                <a:latin typeface="+mn-lt"/>
              </a:rPr>
              <a:t>Submit a dossier</a:t>
            </a:r>
            <a:r>
              <a:rPr lang="lv-LV" sz="1200" b="0" kern="1200" smtClean="0">
                <a:solidFill>
                  <a:schemeClr val="tx1"/>
                </a:solidFill>
                <a:effectLst/>
                <a:latin typeface="+mn-lt"/>
              </a:rPr>
              <a:t> (Iesniegt dokumentāciju) funkciju </a:t>
            </a:r>
            <a:r>
              <a:rPr lang="lv-LV" sz="1200" b="0" i="1" kern="1200" smtClean="0">
                <a:solidFill>
                  <a:schemeClr val="tx1"/>
                </a:solidFill>
                <a:effectLst/>
                <a:latin typeface="+mn-lt"/>
              </a:rPr>
              <a:t>REACH-IT</a:t>
            </a:r>
            <a:r>
              <a:rPr lang="lv-LV" sz="1200" b="0" kern="1200" smtClean="0">
                <a:solidFill>
                  <a:schemeClr val="tx1"/>
                </a:solidFill>
                <a:effectLst/>
                <a:latin typeface="+mn-lt"/>
              </a:rPr>
              <a:t> galvenajā lapā. Vednis jums palīdzēs veikt vajadzīgos soļus.</a:t>
            </a:r>
            <a:endParaRPr lang="lv-LV" sz="1200" kern="1200" baseline="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12</a:t>
            </a:fld>
            <a:endParaRPr lang="lv-LV">
              <a:solidFill>
                <a:prstClr val="black"/>
              </a:solidFill>
            </a:endParaRPr>
          </a:p>
        </p:txBody>
      </p:sp>
    </p:spTree>
    <p:extLst>
      <p:ext uri="{BB962C8B-B14F-4D97-AF65-F5344CB8AC3E}">
        <p14:creationId xmlns:p14="http://schemas.microsoft.com/office/powerpoint/2010/main" val="1007083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b="0" kern="1200" smtClean="0">
                <a:solidFill>
                  <a:schemeClr val="tx1"/>
                </a:solidFill>
                <a:effectLst/>
                <a:latin typeface="+mn-lt"/>
              </a:rPr>
              <a:t>Iesniegšanas vedni ir iespējams palaist no citām </a:t>
            </a:r>
            <a:r>
              <a:rPr lang="lv-LV" sz="1200" b="0" i="1" kern="1200" smtClean="0">
                <a:solidFill>
                  <a:schemeClr val="tx1"/>
                </a:solidFill>
                <a:effectLst/>
                <a:latin typeface="+mn-lt"/>
              </a:rPr>
              <a:t>REACH-IT</a:t>
            </a:r>
            <a:r>
              <a:rPr lang="lv-LV" sz="1200" b="0" kern="1200" smtClean="0">
                <a:solidFill>
                  <a:schemeClr val="tx1"/>
                </a:solidFill>
                <a:effectLst/>
                <a:latin typeface="+mn-lt"/>
              </a:rPr>
              <a:t> lapām. Kopīgās iesniegšanas dalībnieki un galvenie reģistrētāji, piemēram, var izveidot saīsni uz iesniegšanas vedni no </a:t>
            </a:r>
            <a:r>
              <a:rPr lang="lv-LV" sz="1200" b="0" i="1" kern="1200" smtClean="0">
                <a:solidFill>
                  <a:schemeClr val="tx1"/>
                </a:solidFill>
                <a:effectLst/>
                <a:latin typeface="+mn-lt"/>
              </a:rPr>
              <a:t>Joint submission</a:t>
            </a:r>
            <a:r>
              <a:rPr lang="lv-LV" sz="1200" b="0" kern="1200" smtClean="0">
                <a:solidFill>
                  <a:schemeClr val="tx1"/>
                </a:solidFill>
                <a:effectLst/>
                <a:latin typeface="+mn-lt"/>
              </a:rPr>
              <a:t> (Kopīgie iesniegumi) lapas. Šeit iesniegšanas vedni palaiž, nospiežot oranžo darbību pogu </a:t>
            </a:r>
            <a:r>
              <a:rPr lang="lv-LV" sz="1200" b="0" i="1" kern="1200" smtClean="0">
                <a:solidFill>
                  <a:schemeClr val="tx1"/>
                </a:solidFill>
                <a:effectLst/>
                <a:latin typeface="+mn-lt"/>
              </a:rPr>
              <a:t>Submit a IUCLID dossier</a:t>
            </a:r>
            <a:r>
              <a:rPr lang="lv-LV" sz="1200" b="0" kern="1200" smtClean="0">
                <a:solidFill>
                  <a:schemeClr val="tx1"/>
                </a:solidFill>
                <a:effectLst/>
                <a:latin typeface="+mn-lt"/>
              </a:rPr>
              <a:t> (Iesniegt </a:t>
            </a:r>
            <a:r>
              <a:rPr lang="lv-LV" sz="1200" b="0" i="1" kern="1200" smtClean="0">
                <a:solidFill>
                  <a:schemeClr val="tx1"/>
                </a:solidFill>
                <a:effectLst/>
                <a:latin typeface="+mn-lt"/>
              </a:rPr>
              <a:t>IUCLID</a:t>
            </a:r>
            <a:r>
              <a:rPr lang="lv-LV" sz="1200" b="0" kern="1200" smtClean="0">
                <a:solidFill>
                  <a:schemeClr val="tx1"/>
                </a:solidFill>
                <a:effectLst/>
                <a:latin typeface="+mn-lt"/>
              </a:rPr>
              <a:t> dokumentāciju).</a:t>
            </a:r>
            <a:endParaRPr lang="lv-LV" sz="1200" b="0" kern="1200" smtClean="0">
              <a:solidFill>
                <a:schemeClr val="tx1"/>
              </a:solidFill>
              <a:effectLst/>
              <a:latin typeface="+mn-lt"/>
              <a:ea typeface="+mn-ea"/>
              <a:cs typeface="+mn-cs"/>
            </a:endParaRPr>
          </a:p>
          <a:p>
            <a:endParaRPr lang="lv-LV" sz="1200" kern="1200" smtClean="0">
              <a:solidFill>
                <a:schemeClr val="tx1"/>
              </a:solidFill>
              <a:effectLst/>
              <a:latin typeface="+mn-lt"/>
              <a:ea typeface="+mn-ea"/>
              <a:cs typeface="+mn-cs"/>
            </a:endParaRPr>
          </a:p>
          <a:p>
            <a:endParaRPr lang="lv-LV" sz="1200" kern="1200" baseline="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13</a:t>
            </a:fld>
            <a:endParaRPr lang="lv-LV">
              <a:solidFill>
                <a:prstClr val="black"/>
              </a:solidFill>
            </a:endParaRPr>
          </a:p>
        </p:txBody>
      </p:sp>
    </p:spTree>
    <p:extLst>
      <p:ext uri="{BB962C8B-B14F-4D97-AF65-F5344CB8AC3E}">
        <p14:creationId xmlns:p14="http://schemas.microsoft.com/office/powerpoint/2010/main" val="328396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0" smtClean="0"/>
              <a:t>Pēc dokumentācijas augšupielādes </a:t>
            </a:r>
            <a:r>
              <a:rPr lang="lv-LV" b="0" i="1" smtClean="0"/>
              <a:t>REACH-IT</a:t>
            </a:r>
            <a:r>
              <a:rPr lang="lv-LV" b="0" smtClean="0"/>
              <a:t> jūs saņemsiet provizorisku iesniegšanas numuru. Numurs parādās ekrānā kā saite. Uzklikšķinot uz saites, jūs tiksiet novirzīts uz iesniegšanas ziņojuma lapu.</a:t>
            </a:r>
            <a:endParaRPr lang="lv-LV" b="0" baseline="0"/>
          </a:p>
        </p:txBody>
      </p:sp>
      <p:sp>
        <p:nvSpPr>
          <p:cNvPr id="4" name="Slide Number Placeholder 3"/>
          <p:cNvSpPr>
            <a:spLocks noGrp="1"/>
          </p:cNvSpPr>
          <p:nvPr>
            <p:ph type="sldNum" sz="quarter" idx="10"/>
          </p:nvPr>
        </p:nvSpPr>
        <p:spPr/>
        <p:txBody>
          <a:bodyPr/>
          <a:lstStyle/>
          <a:p>
            <a:fld id="{68DD4212-E431-464C-A3C7-FAC7436F6DC4}" type="slidenum">
              <a:rPr lang="en-GB" smtClean="0"/>
              <a:t>14</a:t>
            </a:fld>
            <a:endParaRPr lang="lv-LV"/>
          </a:p>
        </p:txBody>
      </p:sp>
    </p:spTree>
    <p:extLst>
      <p:ext uri="{BB962C8B-B14F-4D97-AF65-F5344CB8AC3E}">
        <p14:creationId xmlns:p14="http://schemas.microsoft.com/office/powerpoint/2010/main" val="180626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lv-LV" sz="1200" b="0" kern="1200" smtClean="0">
                <a:solidFill>
                  <a:schemeClr val="tx1"/>
                </a:solidFill>
                <a:effectLst/>
                <a:latin typeface="+mn-lt"/>
              </a:rPr>
              <a:t>Par katru </a:t>
            </a:r>
            <a:r>
              <a:rPr lang="lv-LV" sz="1200" b="0" i="1" kern="1200" smtClean="0">
                <a:solidFill>
                  <a:schemeClr val="tx1"/>
                </a:solidFill>
                <a:effectLst/>
                <a:latin typeface="+mn-lt"/>
              </a:rPr>
              <a:t>ECHA</a:t>
            </a:r>
            <a:r>
              <a:rPr lang="lv-LV" sz="1200" b="0" kern="1200" smtClean="0">
                <a:solidFill>
                  <a:schemeClr val="tx1"/>
                </a:solidFill>
                <a:effectLst/>
                <a:latin typeface="+mn-lt"/>
              </a:rPr>
              <a:t> iesniegto dokumentāciju tiek izveidots iesniegšanas ziņojums. </a:t>
            </a:r>
            <a:r>
              <a:rPr lang="lv-LV" b="0" smtClean="0"/>
              <a:t>Iesniegšanas ziņojuma lapā </a:t>
            </a:r>
            <a:r>
              <a:rPr lang="lv-LV" sz="1200" b="0" kern="1200" smtClean="0">
                <a:solidFill>
                  <a:schemeClr val="tx1"/>
                </a:solidFill>
                <a:effectLst/>
                <a:latin typeface="+mn-lt"/>
              </a:rPr>
              <a:t>ir sniegts pārskats par informāciju, kas attiecas uz iesniegto dokumentāciju. Lapas centrālajā daļā atradīsiet vispārēju informāciju par iesniegumu. Ļoti svarīga iedaļa ir </a:t>
            </a:r>
            <a:r>
              <a:rPr lang="lv-LV" sz="1200" b="0" i="1" kern="1200" smtClean="0">
                <a:solidFill>
                  <a:schemeClr val="tx1"/>
                </a:solidFill>
                <a:effectLst/>
                <a:latin typeface="+mn-lt"/>
              </a:rPr>
              <a:t>Key documents</a:t>
            </a:r>
            <a:r>
              <a:rPr lang="lv-LV" sz="1200" b="0" kern="1200" smtClean="0">
                <a:solidFill>
                  <a:schemeClr val="tx1"/>
                </a:solidFill>
                <a:effectLst/>
                <a:latin typeface="+mn-lt"/>
              </a:rPr>
              <a:t> (Galvenie dokumenti), kas atrodas lapas apakšmalā. Uzklikšķiniet, lai izvērstu šo iedaļu. Šeit atradīsiet</a:t>
            </a:r>
            <a:r>
              <a:rPr lang="lv-LV" smtClean="0"/>
              <a:t> </a:t>
            </a:r>
            <a:r>
              <a:rPr lang="lv-LV" sz="1200" b="0" kern="1200" baseline="0" smtClean="0">
                <a:solidFill>
                  <a:schemeClr val="tx1"/>
                </a:solidFill>
                <a:effectLst/>
                <a:latin typeface="+mn-lt"/>
              </a:rPr>
              <a:t>ar iesniegumu saistītos lēmumus, kā arī rēķinus.</a:t>
            </a:r>
            <a:endParaRPr lang="lv-LV" sz="1200" b="0" kern="1200" smtClean="0">
              <a:solidFill>
                <a:schemeClr val="tx1"/>
              </a:solidFill>
              <a:effectLst/>
              <a:latin typeface="+mn-lt"/>
              <a:ea typeface="+mn-ea"/>
              <a:cs typeface="+mn-cs"/>
            </a:endParaRPr>
          </a:p>
          <a:p>
            <a:r>
              <a:rPr lang="lv-LV" smtClean="0"/>
              <a:t> </a:t>
            </a:r>
          </a:p>
          <a:p>
            <a:pPr marL="0" marR="0" lvl="0" indent="0" algn="l" defTabSz="914400" rtl="0" eaLnBrk="1" fontAlgn="auto" latinLnBrk="0" hangingPunct="1">
              <a:lnSpc>
                <a:spcPct val="100000"/>
              </a:lnSpc>
              <a:spcBef>
                <a:spcPct val="0"/>
              </a:spcBef>
              <a:spcAft>
                <a:spcPct val="0"/>
              </a:spcAft>
              <a:buClrTx/>
              <a:buSzTx/>
              <a:buFontTx/>
              <a:buNone/>
              <a:defRPr/>
            </a:pPr>
            <a:r>
              <a:rPr lang="lv-LV" sz="1200" b="0" kern="1200" baseline="0" smtClean="0">
                <a:solidFill>
                  <a:schemeClr val="tx1"/>
                </a:solidFill>
                <a:effectLst/>
                <a:latin typeface="+mn-lt"/>
              </a:rPr>
              <a:t>Lapas labajā pusē atradīsiet dokumentācijas apstrādes posmu sarakstu – </a:t>
            </a:r>
            <a:r>
              <a:rPr lang="lv-LV" sz="1200" b="0" i="1" kern="1200" baseline="0" smtClean="0">
                <a:solidFill>
                  <a:schemeClr val="tx1"/>
                </a:solidFill>
                <a:effectLst/>
                <a:latin typeface="+mn-lt"/>
              </a:rPr>
              <a:t>ECHA</a:t>
            </a:r>
            <a:r>
              <a:rPr lang="lv-LV" sz="1200" b="0" kern="1200" baseline="0" smtClean="0">
                <a:solidFill>
                  <a:schemeClr val="tx1"/>
                </a:solidFill>
                <a:effectLst/>
                <a:latin typeface="+mn-lt"/>
              </a:rPr>
              <a:t> veiktā pārbaudes procesa attēlojumu soli pa solim.</a:t>
            </a:r>
            <a:endParaRPr lang="lv-LV" b="0" smtClean="0"/>
          </a:p>
        </p:txBody>
      </p:sp>
      <p:sp>
        <p:nvSpPr>
          <p:cNvPr id="4" name="Slide Number Placeholder 3"/>
          <p:cNvSpPr>
            <a:spLocks noGrp="1"/>
          </p:cNvSpPr>
          <p:nvPr>
            <p:ph type="sldNum" sz="quarter" idx="10"/>
          </p:nvPr>
        </p:nvSpPr>
        <p:spPr/>
        <p:txBody>
          <a:bodyPr/>
          <a:lstStyle/>
          <a:p>
            <a:fld id="{68DD4212-E431-464C-A3C7-FAC7436F6DC4}" type="slidenum">
              <a:rPr lang="en-GB" smtClean="0"/>
              <a:t>15</a:t>
            </a:fld>
            <a:endParaRPr lang="lv-LV"/>
          </a:p>
        </p:txBody>
      </p:sp>
    </p:spTree>
    <p:extLst>
      <p:ext uri="{BB962C8B-B14F-4D97-AF65-F5344CB8AC3E}">
        <p14:creationId xmlns:p14="http://schemas.microsoft.com/office/powerpoint/2010/main" val="2894939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lv-LV" b="0" smtClean="0"/>
              <a:t>Pēc dokumentācijas iesniegšanas </a:t>
            </a:r>
            <a:r>
              <a:rPr lang="lv-LV" b="0" i="1" smtClean="0"/>
              <a:t>REACH-IT</a:t>
            </a:r>
            <a:r>
              <a:rPr lang="lv-LV" b="0" smtClean="0"/>
              <a:t> </a:t>
            </a:r>
            <a:r>
              <a:rPr lang="lv-LV" b="0" i="1" smtClean="0"/>
              <a:t>ECHA</a:t>
            </a:r>
            <a:r>
              <a:rPr lang="lv-LV" b="0" smtClean="0"/>
              <a:t> pārbaudīs, vai tajā ir visa vajadzīgā informācija un vai informācija ir konsekventa. </a:t>
            </a:r>
            <a:endParaRPr lang="lv-LV"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lv-LV" b="0" baseline="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b="0" baseline="0" smtClean="0"/>
              <a:t>Pirmais solis ir darbības noteikumu pārbaude. </a:t>
            </a:r>
            <a:r>
              <a:rPr lang="lv-LV" smtClean="0"/>
              <a:t>Tā ir administratīva pārbaude, kurā </a:t>
            </a:r>
            <a:r>
              <a:rPr lang="lv-LV" b="0" i="1" baseline="0" smtClean="0"/>
              <a:t>ECHA</a:t>
            </a:r>
            <a:r>
              <a:rPr lang="lv-LV" b="0" baseline="0" smtClean="0"/>
              <a:t> pārliecinās, ka var apstrādāt dokumentāciju.</a:t>
            </a:r>
            <a:r>
              <a:rPr lang="lv-LV" b="0" smtClean="0"/>
              <a:t> Ja šajā pārbaudē konstatē, ka trūkst informācijas, pieteikumu neņem vērā. Jūs jebkurā laikā varat iesniegt dokumentāciju atkārtoti.</a:t>
            </a:r>
            <a:endParaRPr lang="lv-LV" b="0" baseline="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b="0" baseline="0" smtClean="0"/>
              <a:t>Ja darbības noteikumu pārbaude bijusi sekmīga, </a:t>
            </a:r>
            <a:r>
              <a:rPr lang="lv-LV" b="0" i="1" baseline="0" smtClean="0"/>
              <a:t>ECHA</a:t>
            </a:r>
            <a:r>
              <a:rPr lang="lv-LV" b="0" baseline="0" smtClean="0"/>
              <a:t> veic dokumentācijas tehniskā un finansiālā pilnīguma pārbaudi. Abas šīs pārbaudes notiek vienlaicīgi.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b="0" smtClean="0"/>
              <a:t>Tehniskā pilnīguma pārbaudi veic, lai pārliecinātos, vai dokumentācijā ir iekļauta visa </a:t>
            </a:r>
            <a:r>
              <a:rPr lang="lv-LV" b="0" i="1" smtClean="0"/>
              <a:t>REACH</a:t>
            </a:r>
            <a:r>
              <a:rPr lang="lv-LV" b="0" smtClean="0"/>
              <a:t> regulā prasītā informācija.</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b="0" baseline="0" smtClean="0"/>
              <a:t>Finansiālā pilnīguma pārbaudē noskaidro, vai</a:t>
            </a:r>
            <a:r>
              <a:rPr lang="lv-LV" b="0" smtClean="0"/>
              <a:t> jums ir jāmaksā reģistrācijas maksa.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smtClean="0"/>
              <a:t>Ja </a:t>
            </a:r>
            <a:r>
              <a:rPr lang="lv-LV" b="0" baseline="0" smtClean="0"/>
              <a:t>tehniskā vai finansiālā pilnīguma pārbaudē tiks konstatēti trūkumi, </a:t>
            </a:r>
            <a:r>
              <a:rPr lang="lv-LV" b="0" i="1" smtClean="0"/>
              <a:t>ECHA</a:t>
            </a:r>
            <a:r>
              <a:rPr lang="lv-LV" b="0" smtClean="0"/>
              <a:t> jūs informēs.</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b="0" baseline="0" smtClean="0"/>
              <a:t>Ja tehniskā pilnīguma pārbaude būs nesekmīga, jums būs tikai vēl viena dokumentācijas uzlabošanas iespēja, un labojumi būs jāveic </a:t>
            </a:r>
            <a:r>
              <a:rPr lang="lv-LV" b="0" i="1" baseline="0" smtClean="0"/>
              <a:t>ECHA</a:t>
            </a:r>
            <a:r>
              <a:rPr lang="lv-LV" b="0" baseline="0" smtClean="0"/>
              <a:t> noteiktajā termiņā.</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b="0" baseline="0" smtClean="0"/>
              <a:t>Ja visas pārbaudes būs sekmīgas, jūs saņemsiet pozitīvu lēmumu un vielas reģistrācijas numuru. </a:t>
            </a:r>
          </a:p>
          <a:p>
            <a:pPr marL="0" marR="0" lvl="0" indent="0" algn="l" defTabSz="914400" rtl="0" eaLnBrk="1" fontAlgn="auto" latinLnBrk="0" hangingPunct="1">
              <a:lnSpc>
                <a:spcPct val="100000"/>
              </a:lnSpc>
              <a:spcBef>
                <a:spcPct val="0"/>
              </a:spcBef>
              <a:spcAft>
                <a:spcPct val="0"/>
              </a:spcAft>
              <a:buClrTx/>
              <a:buSzTx/>
              <a:buFontTx/>
              <a:buNone/>
              <a:defRPr/>
            </a:pPr>
            <a:endParaRPr lang="lv-LV" smtClean="0"/>
          </a:p>
        </p:txBody>
      </p:sp>
      <p:sp>
        <p:nvSpPr>
          <p:cNvPr id="4" name="Slide Number Placeholder 3"/>
          <p:cNvSpPr>
            <a:spLocks noGrp="1"/>
          </p:cNvSpPr>
          <p:nvPr>
            <p:ph type="sldNum" sz="quarter" idx="10"/>
          </p:nvPr>
        </p:nvSpPr>
        <p:spPr/>
        <p:txBody>
          <a:bodyPr/>
          <a:lstStyle/>
          <a:p>
            <a:fld id="{68DD4212-E431-464C-A3C7-FAC7436F6DC4}" type="slidenum">
              <a:rPr lang="en-GB" smtClean="0"/>
              <a:t>16</a:t>
            </a:fld>
            <a:endParaRPr lang="lv-LV"/>
          </a:p>
        </p:txBody>
      </p:sp>
    </p:spTree>
    <p:extLst>
      <p:ext uri="{BB962C8B-B14F-4D97-AF65-F5344CB8AC3E}">
        <p14:creationId xmlns:p14="http://schemas.microsoft.com/office/powerpoint/2010/main" val="1909584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0" baseline="0" smtClean="0"/>
              <a:t>Šajā slaidā ir sniegta svarīga informācija, kas jums jāzina, atjauninot dokumentāciju pēc </a:t>
            </a:r>
            <a:r>
              <a:rPr lang="lv-LV" b="0" i="1" baseline="0" smtClean="0"/>
              <a:t>ECHA</a:t>
            </a:r>
            <a:r>
              <a:rPr lang="lv-LV" b="0" baseline="0" smtClean="0"/>
              <a:t> pieprasījuma:</a:t>
            </a:r>
          </a:p>
          <a:p>
            <a:endParaRPr lang="lv-LV" b="0" baseline="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b="0" baseline="0" smtClean="0"/>
              <a:t>pirmkārt, iesniegšanas numurs un paziņojuma numurs. Abi šie numuri jums būs vajadzīgi, kad būsiet izlabojis </a:t>
            </a:r>
            <a:r>
              <a:rPr lang="lv-LV" b="0" i="1" baseline="0" smtClean="0"/>
              <a:t>IUCLID</a:t>
            </a:r>
            <a:r>
              <a:rPr lang="lv-LV" b="0" baseline="0" smtClean="0"/>
              <a:t> datu kopu un būsiet gatavs izveidot jaunu dokumentāciju</a:t>
            </a:r>
            <a:r>
              <a:rPr lang="lv-LV" b="0" smtClean="0"/>
              <a:t>. Tie būs jāievada dokumentācijas galvenē, lai</a:t>
            </a:r>
            <a:r>
              <a:rPr lang="lv-LV" b="0" i="1" smtClean="0"/>
              <a:t> REACH-IT</a:t>
            </a:r>
            <a:r>
              <a:rPr lang="lv-LV" b="0" smtClean="0"/>
              <a:t> zinātu, ka iesniedzat atjauninātu dokumentāciju;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b="0" baseline="0" smtClean="0"/>
              <a:t>otrkārt, pievērsiet uzmanību atkārtotas iesniegšanas termiņam – rīkojieties laicīgi, lai izvairītos no nepatīkamiem pārsteigumiem pēdējā brīdī. Pēc termiņa beigām nebūs iespējams iesniegt atjauninājumu</a:t>
            </a:r>
            <a:r>
              <a:rPr lang="lv-LV" b="0"/>
              <a:t>. </a:t>
            </a:r>
            <a:endParaRPr lang="lv-LV" b="0" baseline="0"/>
          </a:p>
          <a:p>
            <a:endParaRPr lang="lv-LV" baseline="0"/>
          </a:p>
          <a:p>
            <a:endParaRPr lang="lv-LV" baseline="0"/>
          </a:p>
          <a:p>
            <a:endParaRPr lang="lv-LV" baseline="0"/>
          </a:p>
        </p:txBody>
      </p:sp>
      <p:sp>
        <p:nvSpPr>
          <p:cNvPr id="4" name="Slide Number Placeholder 3"/>
          <p:cNvSpPr>
            <a:spLocks noGrp="1"/>
          </p:cNvSpPr>
          <p:nvPr>
            <p:ph type="sldNum" sz="quarter" idx="10"/>
          </p:nvPr>
        </p:nvSpPr>
        <p:spPr/>
        <p:txBody>
          <a:bodyPr/>
          <a:lstStyle/>
          <a:p>
            <a:fld id="{68DD4212-E431-464C-A3C7-FAC7436F6DC4}" type="slidenum">
              <a:rPr lang="en-GB" smtClean="0"/>
              <a:t>17</a:t>
            </a:fld>
            <a:endParaRPr lang="lv-LV"/>
          </a:p>
        </p:txBody>
      </p:sp>
    </p:spTree>
    <p:extLst>
      <p:ext uri="{BB962C8B-B14F-4D97-AF65-F5344CB8AC3E}">
        <p14:creationId xmlns:p14="http://schemas.microsoft.com/office/powerpoint/2010/main" val="555608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b="0" smtClean="0"/>
              <a:t>Pēc visu dokumentācijas pārbaužu veikšanas jums tiks piešķirts reģistrācijas numurs. Šajā brīdī visi dokumentācijas apstrādes posmi ir pabeigti un aiz etiķetes </a:t>
            </a:r>
            <a:r>
              <a:rPr lang="lv-LV" b="0" i="1" smtClean="0"/>
              <a:t>Reference number</a:t>
            </a:r>
            <a:r>
              <a:rPr lang="lv-LV" b="0" smtClean="0"/>
              <a:t> (Atsauces numurs) parādās reģistrācijas numura saite. Izmantojiet šo saiti, lai atrastu pārskata lapu.</a:t>
            </a:r>
            <a:endParaRPr lang="lv-LV" b="0"/>
          </a:p>
        </p:txBody>
      </p:sp>
      <p:sp>
        <p:nvSpPr>
          <p:cNvPr id="4" name="Slide Number Placeholder 3"/>
          <p:cNvSpPr>
            <a:spLocks noGrp="1"/>
          </p:cNvSpPr>
          <p:nvPr>
            <p:ph type="sldNum" sz="quarter" idx="10"/>
          </p:nvPr>
        </p:nvSpPr>
        <p:spPr/>
        <p:txBody>
          <a:bodyPr/>
          <a:lstStyle/>
          <a:p>
            <a:fld id="{68DD4212-E431-464C-A3C7-FAC7436F6DC4}" type="slidenum">
              <a:rPr lang="en-GB" smtClean="0"/>
              <a:t>18</a:t>
            </a:fld>
            <a:endParaRPr lang="lv-LV"/>
          </a:p>
        </p:txBody>
      </p:sp>
    </p:spTree>
    <p:extLst>
      <p:ext uri="{BB962C8B-B14F-4D97-AF65-F5344CB8AC3E}">
        <p14:creationId xmlns:p14="http://schemas.microsoft.com/office/powerpoint/2010/main" val="3814339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lv-LV" b="0"/>
              <a:t>Atsauces numura pārskata lapā ir sniegta ar jūsu reģistrāciju saistītā pamatinformācija.  Šajā lapā jūs varat rediģēt kontaktpersonu informāciju, pievienojot jaunu kontaktpersonu, piemēram, ja jūsu uzņēmumā ir mainījusies par šo vielu atbildīgā persona</a:t>
            </a:r>
            <a:r>
              <a:rPr lang="lv-LV" b="0" smtClean="0"/>
              <a:t>. </a:t>
            </a:r>
            <a:endParaRPr lang="lv-LV" b="0" baseline="0" smtClean="0"/>
          </a:p>
          <a:p>
            <a:pPr marL="171450" indent="-171450">
              <a:buFont typeface="Arial" panose="020b0604020202020204" pitchFamily="34" charset="0"/>
              <a:buChar char="•"/>
            </a:pPr>
            <a:r>
              <a:rPr lang="lv-LV" b="0" baseline="0" smtClean="0"/>
              <a:t>Iedaļā </a:t>
            </a:r>
            <a:r>
              <a:rPr lang="lv-LV" b="0" i="1" baseline="0" smtClean="0"/>
              <a:t>Key documents</a:t>
            </a:r>
            <a:r>
              <a:rPr lang="lv-LV" b="0" baseline="0" smtClean="0"/>
              <a:t> (Galvenie dokumenti) ir pieejami ar jūsu reģistrāciju saistītie lēmumi. Ir pieejama arī izdrukājama </a:t>
            </a:r>
            <a:r>
              <a:rPr lang="lv-LV" b="0" i="1" baseline="0" smtClean="0"/>
              <a:t>ECHA</a:t>
            </a:r>
            <a:r>
              <a:rPr lang="lv-LV" b="0" baseline="0" smtClean="0"/>
              <a:t> lēmuma vēstule ar reģistrācijas numuru.</a:t>
            </a:r>
          </a:p>
          <a:p>
            <a:pPr marL="171450" indent="-171450">
              <a:buFont typeface="Arial" panose="020b0604020202020204" pitchFamily="34" charset="0"/>
              <a:buChar char="•"/>
            </a:pPr>
            <a:r>
              <a:rPr lang="lv-LV" b="0" baseline="0" smtClean="0"/>
              <a:t>Lapas apakšmalā ir iedaļa </a:t>
            </a:r>
            <a:r>
              <a:rPr lang="lv-LV" b="0" i="1" baseline="0" smtClean="0"/>
              <a:t>Reference number history</a:t>
            </a:r>
            <a:r>
              <a:rPr lang="lv-LV" b="0" baseline="0" smtClean="0"/>
              <a:t> (Atsauces numura vēsture). Šajā iedaļā ir redzamas ar konkrēto reģistrāciju saistītās darbības, piemēram, atjauninājumi</a:t>
            </a:r>
            <a:r>
              <a:rPr lang="lv-LV" b="0"/>
              <a:t>.</a:t>
            </a:r>
          </a:p>
        </p:txBody>
      </p:sp>
      <p:sp>
        <p:nvSpPr>
          <p:cNvPr id="4" name="Slide Number Placeholder 3"/>
          <p:cNvSpPr>
            <a:spLocks noGrp="1"/>
          </p:cNvSpPr>
          <p:nvPr>
            <p:ph type="sldNum" sz="quarter" idx="10"/>
          </p:nvPr>
        </p:nvSpPr>
        <p:spPr/>
        <p:txBody>
          <a:bodyPr/>
          <a:lstStyle/>
          <a:p>
            <a:fld id="{68DD4212-E431-464C-A3C7-FAC7436F6DC4}" type="slidenum">
              <a:rPr lang="en-GB" smtClean="0"/>
              <a:t>19</a:t>
            </a:fld>
            <a:endParaRPr lang="lv-LV"/>
          </a:p>
        </p:txBody>
      </p:sp>
    </p:spTree>
    <p:extLst>
      <p:ext uri="{BB962C8B-B14F-4D97-AF65-F5344CB8AC3E}">
        <p14:creationId xmlns:p14="http://schemas.microsoft.com/office/powerpoint/2010/main" val="118145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68DD4212-E431-464C-A3C7-FAC7436F6DC4}" type="slidenum">
              <a:rPr lang="en-GB" smtClean="0"/>
              <a:t>20</a:t>
            </a:fld>
            <a:endParaRPr lang="lv-LV"/>
          </a:p>
        </p:txBody>
      </p:sp>
    </p:spTree>
    <p:extLst>
      <p:ext uri="{BB962C8B-B14F-4D97-AF65-F5344CB8AC3E}">
        <p14:creationId xmlns:p14="http://schemas.microsoft.com/office/powerpoint/2010/main" val="2106288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lv-LV" b="0" i="1" smtClean="0"/>
              <a:t>REACH-IT</a:t>
            </a:r>
            <a:r>
              <a:rPr lang="lv-LV" b="0" smtClean="0"/>
              <a:t> ir IT</a:t>
            </a:r>
            <a:r>
              <a:rPr lang="lv-LV" smtClean="0"/>
              <a:t> </a:t>
            </a:r>
            <a:r>
              <a:rPr lang="lv-LV" b="0" smtClean="0"/>
              <a:t>rīks, kas palīdz izpildīt regulatīvās prasības saskaņā ar </a:t>
            </a:r>
            <a:r>
              <a:rPr lang="lv-LV" b="0" i="1" smtClean="0"/>
              <a:t>REACH</a:t>
            </a:r>
            <a:r>
              <a:rPr lang="lv-LV" b="0" smtClean="0"/>
              <a:t> regulu. Tas ir tiešsaistes rīks, ko mitina </a:t>
            </a:r>
            <a:r>
              <a:rPr lang="lv-LV" b="0" i="1" smtClean="0"/>
              <a:t>ECHA</a:t>
            </a:r>
            <a:r>
              <a:rPr lang="lv-LV" b="0" smtClean="0"/>
              <a:t>, tāpēc jums tas nav jāinstalē savā datorā. </a:t>
            </a:r>
          </a:p>
          <a:p>
            <a:pPr marL="0" marR="0" lvl="0" indent="0" algn="l" defTabSz="914400" rtl="0" eaLnBrk="1" fontAlgn="auto" latinLnBrk="0" hangingPunct="1">
              <a:lnSpc>
                <a:spcPct val="100000"/>
              </a:lnSpc>
              <a:spcBef>
                <a:spcPct val="0"/>
              </a:spcBef>
              <a:spcAft>
                <a:spcPct val="0"/>
              </a:spcAft>
              <a:buClrTx/>
              <a:buSzTx/>
              <a:buFontTx/>
              <a:buNone/>
              <a:defRPr/>
            </a:pPr>
            <a:endParaRPr lang="lv-LV" b="0" smtClean="0"/>
          </a:p>
          <a:p>
            <a:pPr marL="0" marR="0" lvl="0" indent="0" algn="l" defTabSz="914400" rtl="0" eaLnBrk="1" fontAlgn="auto" latinLnBrk="0" hangingPunct="1">
              <a:lnSpc>
                <a:spcPct val="100000"/>
              </a:lnSpc>
              <a:spcBef>
                <a:spcPct val="0"/>
              </a:spcBef>
              <a:spcAft>
                <a:spcPct val="0"/>
              </a:spcAft>
              <a:buClrTx/>
              <a:buSzTx/>
              <a:buFontTx/>
              <a:buNone/>
              <a:defRPr/>
            </a:pPr>
            <a:r>
              <a:rPr lang="lv-LV" b="0" smtClean="0"/>
              <a:t>Informācijas iesniegšana </a:t>
            </a:r>
            <a:r>
              <a:rPr lang="lv-LV" b="0" i="1" smtClean="0"/>
              <a:t>ECHA</a:t>
            </a:r>
            <a:r>
              <a:rPr lang="lv-LV" b="0" smtClean="0"/>
              <a:t>, izmantojot </a:t>
            </a:r>
            <a:r>
              <a:rPr lang="lv-LV" b="0" i="1" smtClean="0"/>
              <a:t>REACH-IT</a:t>
            </a:r>
            <a:r>
              <a:rPr lang="lv-LV" b="0" smtClean="0"/>
              <a:t>, ir droša un aizsargāta. Arī informācija un paziņojumi no </a:t>
            </a:r>
            <a:r>
              <a:rPr lang="lv-LV" b="0" i="1" smtClean="0"/>
              <a:t>ECHA, </a:t>
            </a:r>
            <a:r>
              <a:rPr lang="lv-LV" b="0" smtClean="0"/>
              <a:t>kas attiecas uz jūsu iesniegumu vai reģistrāciju, tiek sūtīti droši. </a:t>
            </a:r>
          </a:p>
          <a:p>
            <a:pPr marL="0" marR="0" lvl="0" indent="0" algn="l" defTabSz="914400" rtl="0" eaLnBrk="1" fontAlgn="auto" latinLnBrk="0" hangingPunct="1">
              <a:lnSpc>
                <a:spcPct val="100000"/>
              </a:lnSpc>
              <a:spcBef>
                <a:spcPct val="0"/>
              </a:spcBef>
              <a:spcAft>
                <a:spcPct val="0"/>
              </a:spcAft>
              <a:buClrTx/>
              <a:buSzTx/>
              <a:buFontTx/>
              <a:buNone/>
              <a:defRPr/>
            </a:pPr>
            <a:endParaRPr lang="lv-LV" b="0"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lv-LV" b="0" i="1" baseline="0" smtClean="0"/>
              <a:t>REACH-IT</a:t>
            </a:r>
            <a:r>
              <a:rPr lang="lv-LV" b="0" baseline="0" smtClean="0"/>
              <a:t> ir redzama noteikta kopīgās iesniegšanas informācija: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b="0" baseline="0" smtClean="0"/>
              <a:t>galvenā reģistrētāja (ja tāds ir) informācija, ja esat provizoriski reģistrējis vielu vai ievācis ziņas par to,</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b="0" baseline="0" smtClean="0"/>
              <a:t>kopīgās iesniegšanas dalībnieki ir redzami cits citam.</a:t>
            </a:r>
          </a:p>
          <a:p>
            <a:pPr marL="0" marR="0" lvl="0" indent="0" algn="l" defTabSz="914400" rtl="0" eaLnBrk="1" fontAlgn="auto" latinLnBrk="0" hangingPunct="1">
              <a:lnSpc>
                <a:spcPct val="100000"/>
              </a:lnSpc>
              <a:spcBef>
                <a:spcPct val="0"/>
              </a:spcBef>
              <a:spcAft>
                <a:spcPct val="0"/>
              </a:spcAft>
              <a:buClrTx/>
              <a:buSzTx/>
              <a:buFontTx/>
              <a:buNone/>
              <a:defRPr/>
            </a:pPr>
            <a:endParaRPr lang="lv-LV" b="0"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lv-LV" b="0" baseline="0" smtClean="0"/>
              <a:t>Ja jūsu uzņēmums vēl nav reģistrējies, jums vispirms jāizveido konts</a:t>
            </a:r>
            <a:r>
              <a:rPr lang="lv-LV" b="0" smtClean="0"/>
              <a:t>. </a:t>
            </a:r>
            <a:r>
              <a:rPr lang="lv-LV" b="0" i="1" smtClean="0"/>
              <a:t>ECHA</a:t>
            </a:r>
            <a:r>
              <a:rPr lang="lv-LV" b="0" smtClean="0"/>
              <a:t> tīmekļa vietnē dodieties uz </a:t>
            </a:r>
            <a:r>
              <a:rPr lang="lv-LV" b="0" i="1" smtClean="0"/>
              <a:t>REACH-IT</a:t>
            </a:r>
            <a:r>
              <a:rPr lang="lv-LV" b="0" smtClean="0"/>
              <a:t> lapu un, lai sāktu darbu, uzklikšķiniet uz </a:t>
            </a:r>
            <a:r>
              <a:rPr lang="lv-LV" b="0" i="1" smtClean="0"/>
              <a:t>Register a company</a:t>
            </a:r>
            <a:r>
              <a:rPr lang="lv-LV" b="0" smtClean="0"/>
              <a:t> (Reģistrēt uzņēmumu). Ja jums jau ir </a:t>
            </a:r>
            <a:r>
              <a:rPr lang="lv-LV" b="0" i="1" smtClean="0"/>
              <a:t>ECHA</a:t>
            </a:r>
            <a:r>
              <a:rPr lang="lv-LV" b="0" smtClean="0"/>
              <a:t> konts, uzklikšķiniet uz </a:t>
            </a:r>
            <a:r>
              <a:rPr lang="lv-LV" b="0" i="1" smtClean="0"/>
              <a:t>Login</a:t>
            </a:r>
            <a:r>
              <a:rPr lang="lv-LV" b="0" smtClean="0"/>
              <a:t> (Pieteikties).</a:t>
            </a:r>
          </a:p>
          <a:p>
            <a:pPr marL="0" marR="0" lvl="0" indent="0" algn="l" defTabSz="914400" rtl="0" eaLnBrk="1" fontAlgn="auto" latinLnBrk="0" hangingPunct="1">
              <a:lnSpc>
                <a:spcPct val="100000"/>
              </a:lnSpc>
              <a:spcBef>
                <a:spcPct val="0"/>
              </a:spcBef>
              <a:spcAft>
                <a:spcPct val="0"/>
              </a:spcAft>
              <a:buClrTx/>
              <a:buSzTx/>
              <a:buFontTx/>
              <a:buNone/>
              <a:defRPr/>
            </a:pPr>
            <a:endParaRPr lang="lv-LV" b="0"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lv-LV" b="1" baseline="0" smtClean="0"/>
              <a:t>Noderīgas saites</a:t>
            </a:r>
          </a:p>
          <a:p>
            <a:pPr marL="0" marR="0" lvl="0" indent="0" algn="l" defTabSz="914400" rtl="0" eaLnBrk="1" fontAlgn="auto" latinLnBrk="0" hangingPunct="1">
              <a:lnSpc>
                <a:spcPct val="100000"/>
              </a:lnSpc>
              <a:spcBef>
                <a:spcPct val="0"/>
              </a:spcBef>
              <a:spcAft>
                <a:spcPct val="0"/>
              </a:spcAft>
              <a:buClrTx/>
              <a:buSzTx/>
              <a:buFontTx/>
              <a:buNone/>
              <a:defRPr/>
            </a:pPr>
            <a:r>
              <a:rPr lang="lv-LV" b="0" baseline="0" smtClean="0"/>
              <a:t>REACH-IT: https://reach-it.echa.eu/reach/ </a:t>
            </a:r>
            <a:endParaRPr lang="lv-LV" b="1" smtClean="0"/>
          </a:p>
          <a:p>
            <a:pPr marL="0" marR="0" lvl="0" indent="0" algn="l" defTabSz="914400" rtl="0" eaLnBrk="1" fontAlgn="auto" latinLnBrk="0" hangingPunct="1">
              <a:lnSpc>
                <a:spcPct val="100000"/>
              </a:lnSpc>
              <a:spcBef>
                <a:spcPct val="0"/>
              </a:spcBef>
              <a:spcAft>
                <a:spcPct val="0"/>
              </a:spcAft>
              <a:buClrTx/>
              <a:buSzTx/>
              <a:buFontTx/>
              <a:buNone/>
              <a:defRPr/>
            </a:pPr>
            <a:endParaRPr lang="lv-LV" smtClean="0"/>
          </a:p>
        </p:txBody>
      </p:sp>
      <p:sp>
        <p:nvSpPr>
          <p:cNvPr id="4" name="Slide Number Placeholder 3"/>
          <p:cNvSpPr>
            <a:spLocks noGrp="1"/>
          </p:cNvSpPr>
          <p:nvPr>
            <p:ph type="sldNum" sz="quarter" idx="10"/>
          </p:nvPr>
        </p:nvSpPr>
        <p:spPr/>
        <p:txBody>
          <a:bodyPr/>
          <a:lstStyle/>
          <a:p>
            <a:fld id="{68DD4212-E431-464C-A3C7-FAC7436F6DC4}" type="slidenum">
              <a:rPr lang="en-GB" smtClean="0"/>
              <a:t>3</a:t>
            </a:fld>
            <a:endParaRPr lang="lv-LV"/>
          </a:p>
        </p:txBody>
      </p:sp>
    </p:spTree>
    <p:extLst>
      <p:ext uri="{BB962C8B-B14F-4D97-AF65-F5344CB8AC3E}">
        <p14:creationId xmlns:p14="http://schemas.microsoft.com/office/powerpoint/2010/main" val="583005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lv-LV" smtClean="0"/>
              <a:t>Pēc pieteikšanās atveras </a:t>
            </a:r>
            <a:r>
              <a:rPr lang="lv-LV" i="1" smtClean="0"/>
              <a:t>REACH-IT</a:t>
            </a:r>
            <a:r>
              <a:rPr lang="lv-LV" smtClean="0"/>
              <a:t> galvenā lapa. Tajā ar ziliem apļiem ir apzīmētas trīs svarīgas funkcijas: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smtClean="0"/>
              <a:t>Iesniegt dokumentāciju,</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smtClean="0"/>
              <a:t>Uzdevumi,</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smtClean="0"/>
              <a:t>Vielas. </a:t>
            </a:r>
          </a:p>
          <a:p>
            <a:pPr marL="0" marR="0" lvl="0" indent="0" algn="l" defTabSz="914400" rtl="0" eaLnBrk="1" fontAlgn="auto" latinLnBrk="0" hangingPunct="1">
              <a:lnSpc>
                <a:spcPct val="100000"/>
              </a:lnSpc>
              <a:spcBef>
                <a:spcPct val="0"/>
              </a:spcBef>
              <a:spcAft>
                <a:spcPct val="0"/>
              </a:spcAft>
              <a:buClrTx/>
              <a:buSzTx/>
              <a:buFontTx/>
              <a:buNone/>
              <a:defRPr/>
            </a:pPr>
            <a:endParaRPr lang="lv-LV"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lv-LV" smtClean="0"/>
              <a:t>Funkcija </a:t>
            </a:r>
            <a:r>
              <a:rPr lang="lv-LV" i="1" smtClean="0"/>
              <a:t>Submit a dossier</a:t>
            </a:r>
            <a:r>
              <a:rPr lang="lv-LV" smtClean="0"/>
              <a:t> (Iesniegt dokumentāciju) piedāvā trīs atšķirīgus veidus, kā iesniegt dokumentāciju. Funkcija </a:t>
            </a:r>
            <a:r>
              <a:rPr lang="lv-LV" i="1" smtClean="0"/>
              <a:t>Tasks</a:t>
            </a:r>
            <a:r>
              <a:rPr lang="lv-LV" smtClean="0"/>
              <a:t> (Uzdevumi) sniedz pilnīgu pārskatu par visiem uzdevumiem, kas jūsu uzņēmumam jāpaveic noteiktā termiņā. Uzdevumi atkarībā no steidzamības ir apzīmēti ar krāsu kodiem. Funkcija </a:t>
            </a:r>
            <a:r>
              <a:rPr lang="lv-LV" i="1" smtClean="0"/>
              <a:t>Substances</a:t>
            </a:r>
            <a:r>
              <a:rPr lang="lv-LV" smtClean="0"/>
              <a:t> (Vielas) ļauj uzraudzīt visus ar jūsu vielām saistītos regulatīvos procesus.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lv-LV" b="0" baseline="0" smtClean="0">
              <a:effectLst/>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lv-LV" b="0" smtClean="0">
                <a:effectLst/>
              </a:rPr>
              <a:t>Ir pieejamas arī dažādas meklēšanas opcijas.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b="0" baseline="0" smtClean="0"/>
              <a:t>Opcija </a:t>
            </a:r>
            <a:r>
              <a:rPr lang="lv-LV" b="0" i="1" baseline="0" smtClean="0"/>
              <a:t>Quick search by number</a:t>
            </a:r>
            <a:r>
              <a:rPr lang="lv-LV" b="0" baseline="0" smtClean="0"/>
              <a:t> (Ātrā meklēšana pēc numura) atrodas katras </a:t>
            </a:r>
            <a:r>
              <a:rPr lang="lv-LV" b="0" i="1" baseline="0" smtClean="0"/>
              <a:t>REACH-IT</a:t>
            </a:r>
            <a:r>
              <a:rPr lang="lv-LV" b="0" baseline="0" smtClean="0"/>
              <a:t> lapas augšmalā. Šajā meklēšanas opcijā tiek izmantots vielas EK vai </a:t>
            </a:r>
            <a:r>
              <a:rPr lang="lv-LV" b="0" i="1" baseline="0" smtClean="0"/>
              <a:t>CAS</a:t>
            </a:r>
            <a:r>
              <a:rPr lang="lv-LV" b="0" baseline="0" smtClean="0"/>
              <a:t> numurs, </a:t>
            </a:r>
            <a:r>
              <a:rPr lang="lv-LV" b="0" i="1" baseline="0" smtClean="0"/>
              <a:t>REACH-IT</a:t>
            </a:r>
            <a:r>
              <a:rPr lang="lv-LV" b="0" baseline="0" smtClean="0"/>
              <a:t> iesniegšanas numurs vai cits atsauces numurs.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b="0" baseline="0" smtClean="0"/>
              <a:t>Ar zilo palielināmā stikla ikonu ekrāna augšmalas labajā stūrī ir apzīmēta paplašinātās meklēšanas opcija. Uzklikšķinot uz tās, atveras meklēšanas tematu saraksts</a:t>
            </a:r>
            <a:r>
              <a:rPr lang="lv-LV" b="0" smtClean="0"/>
              <a:t>. Meklēšanas rezultātus ir iespējams sašaurināt, izmantojot filtrus.</a:t>
            </a:r>
          </a:p>
          <a:p>
            <a:pPr marL="0" marR="0" lvl="0" indent="0" algn="l" defTabSz="914400" rtl="0" eaLnBrk="1" fontAlgn="auto" latinLnBrk="0" hangingPunct="1">
              <a:lnSpc>
                <a:spcPct val="100000"/>
              </a:lnSpc>
              <a:spcBef>
                <a:spcPct val="0"/>
              </a:spcBef>
              <a:spcAft>
                <a:spcPct val="0"/>
              </a:spcAft>
              <a:buClrTx/>
              <a:buSzTx/>
              <a:buFontTx/>
              <a:buNone/>
              <a:defRPr/>
            </a:pPr>
            <a:endParaRPr lang="lv-LV"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lv-LV" smtClean="0"/>
              <a:t>Katras </a:t>
            </a:r>
            <a:r>
              <a:rPr lang="lv-LV" i="1" smtClean="0"/>
              <a:t>REACH-IT</a:t>
            </a:r>
            <a:r>
              <a:rPr lang="lv-LV" smtClean="0"/>
              <a:t> lapas apakšmalā ir pieejamas atbalsta saites.</a:t>
            </a:r>
          </a:p>
        </p:txBody>
      </p:sp>
      <p:sp>
        <p:nvSpPr>
          <p:cNvPr id="4" name="Slide Number Placeholder 3"/>
          <p:cNvSpPr>
            <a:spLocks noGrp="1"/>
          </p:cNvSpPr>
          <p:nvPr>
            <p:ph type="sldNum" sz="quarter" idx="10"/>
          </p:nvPr>
        </p:nvSpPr>
        <p:spPr/>
        <p:txBody>
          <a:bodyPr/>
          <a:lstStyle/>
          <a:p>
            <a:fld id="{68DD4212-E431-464C-A3C7-FAC7436F6DC4}" type="slidenum">
              <a:rPr lang="en-GB" smtClean="0"/>
              <a:t>4</a:t>
            </a:fld>
            <a:endParaRPr lang="lv-LV"/>
          </a:p>
        </p:txBody>
      </p:sp>
    </p:spTree>
    <p:extLst>
      <p:ext uri="{BB962C8B-B14F-4D97-AF65-F5344CB8AC3E}">
        <p14:creationId xmlns:p14="http://schemas.microsoft.com/office/powerpoint/2010/main" val="1410146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mtClean="0"/>
              <a:t>Ziņojumu un uzdevumu mērķi ir atšķirīgi, bet </a:t>
            </a:r>
            <a:r>
              <a:rPr lang="lv-LV" i="1" smtClean="0"/>
              <a:t>ECHA</a:t>
            </a:r>
            <a:r>
              <a:rPr lang="lv-LV" smtClean="0"/>
              <a:t> izmanto abus šos līdzekļus, lai nosūtītu informāciju </a:t>
            </a:r>
            <a:r>
              <a:rPr lang="lv-LV" i="1" smtClean="0"/>
              <a:t>REACH-IT</a:t>
            </a:r>
            <a:r>
              <a:rPr lang="lv-LV" smtClean="0"/>
              <a:t>.</a:t>
            </a:r>
          </a:p>
          <a:p>
            <a:endParaRPr lang="lv-LV" baseline="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smtClean="0"/>
              <a:t>Ja </a:t>
            </a:r>
            <a:r>
              <a:rPr lang="lv-LV" i="1" smtClean="0"/>
              <a:t>ECHA</a:t>
            </a:r>
            <a:r>
              <a:rPr lang="lv-LV" smtClean="0"/>
              <a:t> vēlas, lai jūs </a:t>
            </a:r>
            <a:r>
              <a:rPr lang="lv-LV" i="1" smtClean="0"/>
              <a:t>REACH-IT</a:t>
            </a:r>
            <a:r>
              <a:rPr lang="lv-LV" smtClean="0"/>
              <a:t> veiktu kādu darbību</a:t>
            </a:r>
            <a:r>
              <a:rPr lang="lv-LV" sz="1200"/>
              <a:t>, jūs saņemat uzdevumu</a:t>
            </a:r>
            <a:r>
              <a:rPr lang="lv-LV" sz="1200" b="0" smtClean="0"/>
              <a:t>.</a:t>
            </a:r>
            <a:r>
              <a:rPr lang="lv-LV" sz="1200" kern="1200" smtClean="0">
                <a:solidFill>
                  <a:schemeClr val="tx1"/>
                </a:solidFill>
                <a:effectLst/>
                <a:latin typeface="+mn-lt"/>
              </a:rPr>
              <a:t> Uzdevumi nozīmē, ka jums jāpaveic noteikta darbība konkrētā termiņā, tāpēc būtu ieteicams pievērst uzmanību galvenajā lapā redzamajām pogām</a:t>
            </a:r>
            <a:r>
              <a:rPr lang="lv-LV" smtClean="0"/>
              <a:t> </a:t>
            </a:r>
            <a:r>
              <a:rPr lang="lv-LV" sz="1200" i="1" kern="1200" baseline="0">
                <a:solidFill>
                  <a:schemeClr val="tx1"/>
                </a:solidFill>
                <a:effectLst/>
                <a:latin typeface="+mn-lt"/>
              </a:rPr>
              <a:t>N</a:t>
            </a:r>
            <a:r>
              <a:rPr lang="lv-LV" sz="1200" i="1" kern="1200">
                <a:solidFill>
                  <a:schemeClr val="tx1"/>
                </a:solidFill>
                <a:effectLst/>
                <a:latin typeface="+mn-lt"/>
              </a:rPr>
              <a:t>ew</a:t>
            </a:r>
            <a:r>
              <a:rPr lang="lv-LV" smtClean="0"/>
              <a:t> </a:t>
            </a:r>
            <a:r>
              <a:rPr lang="lv-LV" sz="1200" kern="1200">
                <a:solidFill>
                  <a:schemeClr val="tx1"/>
                </a:solidFill>
                <a:effectLst/>
                <a:latin typeface="+mn-lt"/>
              </a:rPr>
              <a:t>(Jauni uzdevumi) un </a:t>
            </a:r>
            <a:r>
              <a:rPr lang="lv-LV" sz="1200" i="1" kern="1200">
                <a:solidFill>
                  <a:schemeClr val="tx1"/>
                </a:solidFill>
                <a:effectLst/>
                <a:latin typeface="+mn-lt"/>
              </a:rPr>
              <a:t>Close to deadline</a:t>
            </a:r>
            <a:r>
              <a:rPr lang="lv-LV" sz="1200" i="0" kern="1200" baseline="0" smtClean="0">
                <a:solidFill>
                  <a:schemeClr val="tx1"/>
                </a:solidFill>
                <a:effectLst/>
                <a:latin typeface="+mn-lt"/>
              </a:rPr>
              <a:t> (Ar drīzu izpildes termiņu).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lv-LV" sz="1200" i="0" kern="1200" baseline="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sz="1200" kern="1200" smtClean="0">
                <a:solidFill>
                  <a:schemeClr val="tx1"/>
                </a:solidFill>
                <a:effectLst/>
                <a:latin typeface="+mn-lt"/>
              </a:rPr>
              <a:t>Ja </a:t>
            </a:r>
            <a:r>
              <a:rPr lang="lv-LV" sz="1200" i="1" kern="1200" smtClean="0">
                <a:solidFill>
                  <a:schemeClr val="tx1"/>
                </a:solidFill>
                <a:effectLst/>
                <a:latin typeface="+mn-lt"/>
              </a:rPr>
              <a:t>ECHA</a:t>
            </a:r>
            <a:r>
              <a:rPr lang="lv-LV" sz="1200" kern="1200" smtClean="0">
                <a:solidFill>
                  <a:schemeClr val="tx1"/>
                </a:solidFill>
                <a:effectLst/>
                <a:latin typeface="+mn-lt"/>
              </a:rPr>
              <a:t> jāinformē jūs par kādu notikumu </a:t>
            </a:r>
            <a:r>
              <a:rPr lang="lv-LV" sz="1200" i="1" kern="1200" smtClean="0">
                <a:solidFill>
                  <a:schemeClr val="tx1"/>
                </a:solidFill>
                <a:effectLst/>
                <a:latin typeface="+mn-lt"/>
              </a:rPr>
              <a:t>REACH-IT</a:t>
            </a:r>
            <a:r>
              <a:rPr lang="lv-LV" sz="1200" kern="1200" smtClean="0">
                <a:solidFill>
                  <a:schemeClr val="tx1"/>
                </a:solidFill>
                <a:effectLst/>
                <a:latin typeface="+mn-lt"/>
              </a:rPr>
              <a:t>, jūs saņemat ziņojumu. Ziņojumi ir atrodami lapas augšmalā un ir tikai informatīvi, t. i., pēc to saņemšanas jums nekas nav jādara.</a:t>
            </a:r>
          </a:p>
          <a:p>
            <a:pPr marL="0" marR="0" lvl="0" indent="0" algn="l" defTabSz="914400" rtl="0" eaLnBrk="1" fontAlgn="auto" latinLnBrk="0" hangingPunct="1">
              <a:lnSpc>
                <a:spcPct val="100000"/>
              </a:lnSpc>
              <a:spcBef>
                <a:spcPct val="0"/>
              </a:spcBef>
              <a:spcAft>
                <a:spcPct val="0"/>
              </a:spcAft>
              <a:buClrTx/>
              <a:buSzTx/>
              <a:buFontTx/>
              <a:buNone/>
              <a:defRPr/>
            </a:pPr>
            <a:endParaRPr lang="lv-LV" sz="1200" kern="1200" baseline="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lv-LV" b="0" i="1" baseline="0" smtClean="0"/>
              <a:t>REACH-IT</a:t>
            </a:r>
            <a:r>
              <a:rPr lang="lv-LV" b="0" baseline="0" smtClean="0"/>
              <a:t> ir daudzas iespējas, kas padara šo rīku lietotājdraudzīgu un vienkārši izmantojamu:</a:t>
            </a:r>
          </a:p>
          <a:p>
            <a:pPr marL="0" marR="0" lvl="0" indent="0" algn="l" defTabSz="914400" rtl="0" eaLnBrk="1" fontAlgn="auto" latinLnBrk="0" hangingPunct="1">
              <a:lnSpc>
                <a:spcPct val="100000"/>
              </a:lnSpc>
              <a:spcBef>
                <a:spcPct val="0"/>
              </a:spcBef>
              <a:spcAft>
                <a:spcPct val="0"/>
              </a:spcAft>
              <a:buClrTx/>
              <a:buSzTx/>
              <a:buFontTx/>
              <a:buNone/>
              <a:defRPr/>
            </a:pPr>
            <a:endParaRPr lang="lv-LV" b="0" baseline="0" smtClean="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b="0" baseline="0" smtClean="0"/>
              <a:t>ja vēlaties veikt kādu darbību, piemēram, iesniegt, izveidot vai atjaunināt informāciju, tiek palaists vednis. Vedņi soli pa solim palīdz veikt vajadzīgo darbību. Jums visu laiku ir redzami visi procesa soļi;</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b="0" baseline="0" smtClean="0"/>
              <a:t>iegultā palīdzība ietver galvenokārt palīdzību saistībā ar konkrētu lapu vai tematu. Uzklikšķinot uz informācijas ikonas ekrāna augšmalas labajā stūrī, jūs ieraudzīsiet vispārējā un tehniskā atbalsta informāciju par konkrēto lapu, kurā strādājat. Palīdzības teksti ir pieejami 23 valodās.</a:t>
            </a:r>
          </a:p>
          <a:p>
            <a:pPr marL="0" marR="0" lvl="0" indent="0" algn="l" defTabSz="914400" rtl="0" eaLnBrk="1" fontAlgn="auto" latinLnBrk="0" hangingPunct="1">
              <a:lnSpc>
                <a:spcPct val="100000"/>
              </a:lnSpc>
              <a:spcBef>
                <a:spcPct val="0"/>
              </a:spcBef>
              <a:spcAft>
                <a:spcPct val="0"/>
              </a:spcAft>
              <a:buClrTx/>
              <a:buSzTx/>
              <a:buFontTx/>
              <a:buNone/>
              <a:defRPr/>
            </a:pPr>
            <a:endParaRPr lang="lv-LV" b="0" smtClean="0"/>
          </a:p>
          <a:p>
            <a:pPr marL="0" marR="0" lvl="0" indent="0" algn="l" defTabSz="914400" rtl="0" eaLnBrk="1" fontAlgn="auto" latinLnBrk="0" hangingPunct="1">
              <a:lnSpc>
                <a:spcPct val="100000"/>
              </a:lnSpc>
              <a:spcBef>
                <a:spcPct val="0"/>
              </a:spcBef>
              <a:spcAft>
                <a:spcPct val="0"/>
              </a:spcAft>
              <a:buClrTx/>
              <a:buSzTx/>
              <a:buFontTx/>
              <a:buNone/>
              <a:defRPr/>
            </a:pPr>
            <a:endParaRPr lang="lv-LV"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lv-LV"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lv-LV"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lv-LV" b="0" baseline="0" smtClean="0"/>
          </a:p>
          <a:p>
            <a:pPr marL="0" marR="0" lvl="0" indent="0" algn="l" defTabSz="914400" rtl="0" eaLnBrk="1" fontAlgn="auto" latinLnBrk="0" hangingPunct="1">
              <a:lnSpc>
                <a:spcPct val="100000"/>
              </a:lnSpc>
              <a:spcBef>
                <a:spcPct val="0"/>
              </a:spcBef>
              <a:spcAft>
                <a:spcPct val="0"/>
              </a:spcAft>
              <a:buClrTx/>
              <a:buSzTx/>
              <a:buFontTx/>
              <a:buNone/>
              <a:defRPr/>
            </a:pPr>
            <a:endParaRPr lang="lv-LV" sz="1200" b="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t>5</a:t>
            </a:fld>
            <a:endParaRPr lang="lv-LV"/>
          </a:p>
        </p:txBody>
      </p:sp>
    </p:spTree>
    <p:extLst>
      <p:ext uri="{BB962C8B-B14F-4D97-AF65-F5344CB8AC3E}">
        <p14:creationId xmlns:p14="http://schemas.microsoft.com/office/powerpoint/2010/main" val="342890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lv-LV" b="0" baseline="0" smtClean="0"/>
              <a:t>Galvenajā izvēlnē ir redzami visi meklēšanas un navigācijas apgabali</a:t>
            </a:r>
            <a:r>
              <a:rPr lang="lv-LV" b="0" smtClean="0"/>
              <a:t>, piemēram:</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b="0" smtClean="0"/>
              <a:t>dokumentācijas iesniegšana,</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b="0" smtClean="0"/>
              <a:t>paplašinātās meklēšanas temati,</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b="0" smtClean="0"/>
              <a:t>kopīgās iesniegšanas opcijas,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b="0" baseline="0" smtClean="0"/>
              <a:t>uzņēmuma informācijas pārvaldības lapas,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b="0" baseline="0" smtClean="0"/>
              <a:t>uzdevumi,</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b="0" baseline="0" smtClean="0"/>
              <a:t>ziņojumi,</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b="0" baseline="0" smtClean="0"/>
              <a:t>lietošanas noteikumi,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b="0" baseline="0" smtClean="0"/>
              <a:t>atteikšanās poga.</a:t>
            </a:r>
            <a:endParaRPr lang="lv-LV" b="0" smtClean="0"/>
          </a:p>
          <a:p>
            <a:pPr marL="0" marR="0" lvl="0" indent="0" algn="l" defTabSz="914400" rtl="0" eaLnBrk="1" fontAlgn="auto" latinLnBrk="0" hangingPunct="1">
              <a:lnSpc>
                <a:spcPct val="100000"/>
              </a:lnSpc>
              <a:spcBef>
                <a:spcPct val="0"/>
              </a:spcBef>
              <a:spcAft>
                <a:spcPct val="0"/>
              </a:spcAft>
              <a:buClrTx/>
              <a:buSzTx/>
              <a:buFontTx/>
              <a:buNone/>
              <a:defRPr/>
            </a:pPr>
            <a:endParaRPr lang="lv-LV" smtClean="0"/>
          </a:p>
        </p:txBody>
      </p:sp>
      <p:sp>
        <p:nvSpPr>
          <p:cNvPr id="4" name="Slide Number Placeholder 3"/>
          <p:cNvSpPr>
            <a:spLocks noGrp="1"/>
          </p:cNvSpPr>
          <p:nvPr>
            <p:ph type="sldNum" sz="quarter" idx="10"/>
          </p:nvPr>
        </p:nvSpPr>
        <p:spPr/>
        <p:txBody>
          <a:bodyPr/>
          <a:lstStyle/>
          <a:p>
            <a:fld id="{68DD4212-E431-464C-A3C7-FAC7436F6DC4}" type="slidenum">
              <a:rPr lang="en-GB" smtClean="0"/>
              <a:t>6</a:t>
            </a:fld>
            <a:endParaRPr lang="lv-LV"/>
          </a:p>
        </p:txBody>
      </p:sp>
    </p:spTree>
    <p:extLst>
      <p:ext uri="{BB962C8B-B14F-4D97-AF65-F5344CB8AC3E}">
        <p14:creationId xmlns:p14="http://schemas.microsoft.com/office/powerpoint/2010/main" val="2136542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lv-LV" smtClean="0"/>
              <a:t>Galvenā reģistrētāja meklēšana </a:t>
            </a:r>
            <a:r>
              <a:rPr lang="lv-LV" i="1" smtClean="0"/>
              <a:t>REACH-IT</a:t>
            </a:r>
            <a:r>
              <a:rPr lang="lv-LV" smtClean="0"/>
              <a:t> (ja esat provizoriski reģistrējis vielu vai ievācis ziņas par to):</a:t>
            </a:r>
          </a:p>
          <a:p>
            <a:pPr marL="628650" lvl="1" indent="-171450">
              <a:buFont typeface="Arial" panose="020b0604020202020204" pitchFamily="34" charset="0"/>
              <a:buChar char="•"/>
            </a:pPr>
            <a:r>
              <a:rPr lang="lv-LV" b="0" smtClean="0"/>
              <a:t>izmantojot paplašinātās meklēšanas funkciju, izvēlieties kopīgo iesniegumu iedaļu un ievadiet savas vielas identitāti;</a:t>
            </a:r>
          </a:p>
          <a:p>
            <a:pPr marL="628650" lvl="1" indent="-171450">
              <a:buFont typeface="Arial" panose="020b0604020202020204" pitchFamily="34" charset="0"/>
              <a:buChar char="•"/>
            </a:pPr>
            <a:r>
              <a:rPr lang="lv-LV" b="0" baseline="0" smtClean="0"/>
              <a:t>pirms sākat meklēšanu, neaizmirstiet atzīmēt lodziņu </a:t>
            </a:r>
            <a:r>
              <a:rPr lang="lv-LV" b="0" i="1" baseline="0" smtClean="0"/>
              <a:t>S</a:t>
            </a:r>
            <a:r>
              <a:rPr lang="lv-LV" b="0" i="1" smtClean="0"/>
              <a:t>how other joint submissions</a:t>
            </a:r>
            <a:r>
              <a:rPr lang="lv-LV" b="0" smtClean="0"/>
              <a:t> (Rādīt citus kopīgos iesniegumus). Ja šis lodziņš nebūs atzīmēts, jūsu meklētais kopīgais iesniegums nebūs redzams.</a:t>
            </a:r>
          </a:p>
          <a:p>
            <a:endParaRPr lang="lv-LV" sz="1200" kern="1200" baseline="0" smtClean="0">
              <a:solidFill>
                <a:schemeClr val="tx1"/>
              </a:solidFill>
              <a:effectLst/>
              <a:latin typeface="+mn-lt"/>
              <a:ea typeface="+mn-ea"/>
              <a:cs typeface="+mn-cs"/>
            </a:endParaRPr>
          </a:p>
          <a:p>
            <a:endParaRPr lang="lv-LV" smtClean="0"/>
          </a:p>
        </p:txBody>
      </p:sp>
      <p:sp>
        <p:nvSpPr>
          <p:cNvPr id="4" name="Slide Number Placeholder 3"/>
          <p:cNvSpPr>
            <a:spLocks noGrp="1"/>
          </p:cNvSpPr>
          <p:nvPr>
            <p:ph type="sldNum" sz="quarter" idx="10"/>
          </p:nvPr>
        </p:nvSpPr>
        <p:spPr/>
        <p:txBody>
          <a:bodyPr/>
          <a:lstStyle/>
          <a:p>
            <a:fld id="{68DD4212-E431-464C-A3C7-FAC7436F6DC4}" type="slidenum">
              <a:rPr lang="en-GB" smtClean="0"/>
              <a:t>7</a:t>
            </a:fld>
            <a:endParaRPr lang="lv-LV"/>
          </a:p>
        </p:txBody>
      </p:sp>
    </p:spTree>
    <p:extLst>
      <p:ext uri="{BB962C8B-B14F-4D97-AF65-F5344CB8AC3E}">
        <p14:creationId xmlns:p14="http://schemas.microsoft.com/office/powerpoint/2010/main" val="1747058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lv-LV" b="0" smtClean="0"/>
              <a:t>Galvenās izvēlnes iedaļā</a:t>
            </a:r>
            <a:r>
              <a:rPr lang="lv-LV" b="0" i="1" smtClean="0"/>
              <a:t> Manage company</a:t>
            </a:r>
            <a:r>
              <a:rPr lang="lv-LV" b="0" smtClean="0"/>
              <a:t> (Uzņēmuma informācijas pārvaldība) atzīmējiet </a:t>
            </a:r>
            <a:r>
              <a:rPr lang="lv-LV" b="0" i="1" smtClean="0"/>
              <a:t>Company size</a:t>
            </a:r>
            <a:r>
              <a:rPr lang="lv-LV" b="0" smtClean="0"/>
              <a:t> (Uzņēmuma lielums). </a:t>
            </a:r>
          </a:p>
          <a:p>
            <a:pPr marL="0" marR="0" lvl="0" indent="0" algn="l" defTabSz="914400" rtl="0" eaLnBrk="1" fontAlgn="auto" latinLnBrk="0" hangingPunct="1">
              <a:lnSpc>
                <a:spcPct val="100000"/>
              </a:lnSpc>
              <a:spcBef>
                <a:spcPct val="0"/>
              </a:spcBef>
              <a:spcAft>
                <a:spcPct val="0"/>
              </a:spcAft>
              <a:buClrTx/>
              <a:buSzTx/>
              <a:buFontTx/>
              <a:buNone/>
              <a:defRPr/>
            </a:pPr>
            <a:endParaRPr lang="lv-LV" sz="1200" b="0" kern="120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sz="1200" b="0" kern="1200" smtClean="0">
                <a:solidFill>
                  <a:schemeClr val="tx1"/>
                </a:solidFill>
                <a:effectLst/>
                <a:latin typeface="+mn-lt"/>
              </a:rPr>
              <a:t>Uzņēmuma lielums nosaka reģistrācijas maksas apmēru. </a:t>
            </a:r>
            <a:endParaRPr lang="lv-LV" sz="1200" b="0" kern="120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b="0" baseline="0" smtClean="0"/>
              <a:t>Uzņēmuma lielums pēc noklusējuma ir iestatīts kā "liels", bet </a:t>
            </a:r>
            <a:r>
              <a:rPr lang="lv-LV" b="0" i="1" baseline="0" smtClean="0"/>
              <a:t>REACH-IT</a:t>
            </a:r>
            <a:r>
              <a:rPr lang="lv-LV" b="0" baseline="0" smtClean="0"/>
              <a:t> jūs to vajadzības gadījumā varat mainīt.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b="0" baseline="0" smtClean="0"/>
              <a:t>Ja vēlaties mainīt uzņēmuma lielumu, izvēlieties </a:t>
            </a:r>
            <a:r>
              <a:rPr lang="lv-LV" b="0" i="1" baseline="0" smtClean="0"/>
              <a:t>Update company size</a:t>
            </a:r>
            <a:r>
              <a:rPr lang="lv-LV" b="0" baseline="0" smtClean="0"/>
              <a:t> (Atjaunināt uzņēmuma lielumu), lai palaistu vedni.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lv-LV" b="0" baseline="0" smtClean="0"/>
          </a:p>
          <a:p>
            <a:pPr marL="0" marR="0" lvl="0" indent="0" algn="l" defTabSz="914400" rtl="0" eaLnBrk="1" fontAlgn="auto" latinLnBrk="0" hangingPunct="1">
              <a:lnSpc>
                <a:spcPct val="100000"/>
              </a:lnSpc>
              <a:spcBef>
                <a:spcPct val="0"/>
              </a:spcBef>
              <a:spcAft>
                <a:spcPct val="0"/>
              </a:spcAft>
              <a:buClrTx/>
              <a:buSzTx/>
              <a:buFontTx/>
              <a:buNone/>
              <a:defRPr/>
            </a:pPr>
            <a:r>
              <a:rPr lang="lv-LV" b="0" smtClean="0"/>
              <a:t>Iedaļas</a:t>
            </a:r>
            <a:r>
              <a:rPr lang="lv-LV" b="0" i="1" smtClean="0"/>
              <a:t> Manage company</a:t>
            </a:r>
            <a:r>
              <a:rPr lang="lv-LV" b="0" smtClean="0"/>
              <a:t> (Uzņēmuma informācijas pārvaldība) lapā </a:t>
            </a:r>
            <a:r>
              <a:rPr lang="lv-LV" sz="1200" b="0" i="1" kern="1200" smtClean="0">
                <a:solidFill>
                  <a:schemeClr val="tx1"/>
                </a:solidFill>
                <a:effectLst/>
                <a:latin typeface="+mn-lt"/>
              </a:rPr>
              <a:t>Contacts</a:t>
            </a:r>
            <a:r>
              <a:rPr lang="lv-LV" sz="1200" b="0" kern="1200" smtClean="0">
                <a:solidFill>
                  <a:schemeClr val="tx1"/>
                </a:solidFill>
                <a:effectLst/>
                <a:latin typeface="+mn-lt"/>
              </a:rPr>
              <a:t> (Kontakti)</a:t>
            </a:r>
            <a:r>
              <a:rPr lang="lv-LV" b="0" smtClean="0"/>
              <a:t> pārbaudiet uzņēmuma kontaktpersonu sarakstu.</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b="0" smtClean="0"/>
              <a:t>Raugieties, lai kontaktpersonu saraksts </a:t>
            </a:r>
            <a:r>
              <a:rPr lang="lv-LV" b="0" i="1" smtClean="0"/>
              <a:t>REACH-IT</a:t>
            </a:r>
            <a:r>
              <a:rPr lang="lv-LV" b="0" smtClean="0"/>
              <a:t> būtu atjaunināts un </a:t>
            </a:r>
            <a:r>
              <a:rPr lang="lv-LV" b="0" i="1" smtClean="0"/>
              <a:t>ECHA</a:t>
            </a:r>
            <a:r>
              <a:rPr lang="lv-LV" b="0" smtClean="0"/>
              <a:t> un līdzreģistrētāji varētu ar jums sazināties.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sz="1200" b="0" kern="1200" smtClean="0">
                <a:solidFill>
                  <a:schemeClr val="tx1"/>
                </a:solidFill>
                <a:effectLst/>
                <a:latin typeface="+mn-lt"/>
              </a:rPr>
              <a:t>Kontaktpersonu var dzēst tikai tad, ja šai personai nav neviena pienākuma vai tās pienākumi ir uzticēti citai kontaktpersonai. </a:t>
            </a:r>
            <a:endParaRPr lang="lv-LV" smtClean="0"/>
          </a:p>
        </p:txBody>
      </p:sp>
      <p:sp>
        <p:nvSpPr>
          <p:cNvPr id="4" name="Slide Number Placeholder 3"/>
          <p:cNvSpPr>
            <a:spLocks noGrp="1"/>
          </p:cNvSpPr>
          <p:nvPr>
            <p:ph type="sldNum" sz="quarter" idx="10"/>
          </p:nvPr>
        </p:nvSpPr>
        <p:spPr/>
        <p:txBody>
          <a:bodyPr/>
          <a:lstStyle/>
          <a:p>
            <a:fld id="{68DD4212-E431-464C-A3C7-FAC7436F6DC4}" type="slidenum">
              <a:rPr lang="en-GB" smtClean="0"/>
              <a:t>8</a:t>
            </a:fld>
            <a:endParaRPr lang="lv-LV"/>
          </a:p>
        </p:txBody>
      </p:sp>
    </p:spTree>
    <p:extLst>
      <p:ext uri="{BB962C8B-B14F-4D97-AF65-F5344CB8AC3E}">
        <p14:creationId xmlns:p14="http://schemas.microsoft.com/office/powerpoint/2010/main" val="1286046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b="0" kern="1200" smtClean="0">
                <a:solidFill>
                  <a:schemeClr val="tx1"/>
                </a:solidFill>
                <a:effectLst/>
                <a:latin typeface="+mn-lt"/>
              </a:rPr>
              <a:t>Kad līdzreģistrētāji ir vienojušies par galvenā reģistrētāja iecelšanu, jaunieceltais galvenais reģistrētājs </a:t>
            </a:r>
            <a:r>
              <a:rPr lang="lv-LV" sz="1200" b="0" i="1" kern="1200" smtClean="0">
                <a:solidFill>
                  <a:schemeClr val="tx1"/>
                </a:solidFill>
                <a:effectLst/>
                <a:latin typeface="+mn-lt"/>
              </a:rPr>
              <a:t>REACH-IT</a:t>
            </a:r>
            <a:r>
              <a:rPr lang="lv-LV" sz="1200" b="0" kern="1200" smtClean="0">
                <a:solidFill>
                  <a:schemeClr val="tx1"/>
                </a:solidFill>
                <a:effectLst/>
                <a:latin typeface="+mn-lt"/>
              </a:rPr>
              <a:t> izveido kopīgo iesniegumu. Šajā nolūkā galvenās izvēlnes iedaļā </a:t>
            </a:r>
            <a:r>
              <a:rPr lang="lv-LV" sz="1200" b="0" i="1" kern="1200" smtClean="0">
                <a:solidFill>
                  <a:schemeClr val="tx1"/>
                </a:solidFill>
                <a:effectLst/>
                <a:latin typeface="+mn-lt"/>
              </a:rPr>
              <a:t>Joint submissions</a:t>
            </a:r>
            <a:r>
              <a:rPr lang="lv-LV" sz="1200" b="0" kern="1200" smtClean="0">
                <a:solidFill>
                  <a:schemeClr val="tx1"/>
                </a:solidFill>
                <a:effectLst/>
                <a:latin typeface="+mn-lt"/>
              </a:rPr>
              <a:t> (Kopīgie iesniegumi) jāizvēlas opcija </a:t>
            </a:r>
            <a:r>
              <a:rPr lang="lv-LV" sz="1200" b="0" i="1" kern="1200" smtClean="0">
                <a:solidFill>
                  <a:schemeClr val="tx1"/>
                </a:solidFill>
                <a:effectLst/>
                <a:latin typeface="+mn-lt"/>
              </a:rPr>
              <a:t>Create new</a:t>
            </a:r>
            <a:r>
              <a:rPr lang="lv-LV" sz="1200" b="0" kern="1200" smtClean="0">
                <a:solidFill>
                  <a:schemeClr val="tx1"/>
                </a:solidFill>
                <a:effectLst/>
                <a:latin typeface="+mn-lt"/>
              </a:rPr>
              <a:t> (Izveidot jaunu). Tad tiek palaists </a:t>
            </a:r>
            <a:r>
              <a:rPr lang="lv-LV" sz="1200" b="0" i="1" kern="1200" smtClean="0">
                <a:solidFill>
                  <a:schemeClr val="tx1"/>
                </a:solidFill>
                <a:effectLst/>
                <a:latin typeface="+mn-lt"/>
              </a:rPr>
              <a:t>Create joint submission</a:t>
            </a:r>
            <a:r>
              <a:rPr lang="lv-LV" sz="1200" b="0" kern="1200" smtClean="0">
                <a:solidFill>
                  <a:schemeClr val="tx1"/>
                </a:solidFill>
                <a:effectLst/>
                <a:latin typeface="+mn-lt"/>
              </a:rPr>
              <a:t> (Izveidot kopīgu iesniegumu) vednis. Sekojiet vedņa norādījumiem un pievērsiet uzmanību kontrolsarakstiem, kuros ir daudz noderīgas informācijas. Vednis jums palīdzēs veikt piecu soļu procesu.</a:t>
            </a:r>
          </a:p>
          <a:p>
            <a:pPr marL="228600" indent="-228600">
              <a:buFont typeface="+mj-lt"/>
              <a:buAutoNum type="arabicPeriod"/>
            </a:pPr>
            <a:endParaRPr lang="lv-LV" sz="1200" kern="120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lv-LV" b="1" baseline="0" smtClean="0"/>
              <a:t>Reģistrācijas dalībnieki var iesniegt savu dokumentāciju tikai pēc tam, kad </a:t>
            </a:r>
            <a:r>
              <a:rPr lang="lv-LV" smtClean="0"/>
              <a:t>veiksmīgi ir iesniegta</a:t>
            </a:r>
            <a:r>
              <a:rPr lang="lv-LV" b="1" baseline="0" smtClean="0"/>
              <a:t> galvenā reģistrētāja </a:t>
            </a:r>
            <a:r>
              <a:rPr lang="lv-LV" smtClean="0"/>
              <a:t>dokumentācija. Dalībniekiem pirms dokumentācijas iesniegšanas no galvenā reģistrētāja jāsaņem piekļuves pilnvara kopīgajam iesniegumam.</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lv-LV" baseline="0" smtClean="0"/>
          </a:p>
          <a:p>
            <a:endParaRPr lang="lv-LV" sz="1200" kern="1200" smtClean="0">
              <a:solidFill>
                <a:schemeClr val="tx1"/>
              </a:solidFill>
              <a:effectLst/>
              <a:latin typeface="+mn-lt"/>
              <a:ea typeface="+mn-ea"/>
              <a:cs typeface="+mn-cs"/>
            </a:endParaRPr>
          </a:p>
          <a:p>
            <a:endParaRPr lang="lv-LV" sz="1200" kern="1200" smtClean="0">
              <a:solidFill>
                <a:schemeClr val="tx1"/>
              </a:solidFill>
              <a:effectLst/>
              <a:latin typeface="+mn-lt"/>
              <a:ea typeface="+mn-ea"/>
              <a:cs typeface="+mn-cs"/>
            </a:endParaRPr>
          </a:p>
          <a:p>
            <a:endParaRPr lang="lv-LV" sz="1200" kern="1200" smtClean="0">
              <a:solidFill>
                <a:schemeClr val="tx1"/>
              </a:solidFill>
              <a:effectLst/>
              <a:latin typeface="+mn-lt"/>
              <a:ea typeface="+mn-ea"/>
              <a:cs typeface="+mn-cs"/>
            </a:endParaRPr>
          </a:p>
          <a:p>
            <a:endParaRPr lang="lv-LV" sz="1200" kern="1200" baseline="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9</a:t>
            </a:fld>
            <a:endParaRPr lang="lv-LV">
              <a:solidFill>
                <a:prstClr val="black"/>
              </a:solidFill>
            </a:endParaRPr>
          </a:p>
        </p:txBody>
      </p:sp>
    </p:spTree>
    <p:extLst>
      <p:ext uri="{BB962C8B-B14F-4D97-AF65-F5344CB8AC3E}">
        <p14:creationId xmlns:p14="http://schemas.microsoft.com/office/powerpoint/2010/main" val="1872570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lv-LV" sz="1200" b="0" kern="1200" baseline="0" smtClean="0">
                <a:solidFill>
                  <a:schemeClr val="tx1"/>
                </a:solidFill>
                <a:effectLst/>
                <a:latin typeface="+mn-lt"/>
              </a:rPr>
              <a:t>Kā reģistrācijas dalībniekam jums no galvenā reģistrētāja ārpus </a:t>
            </a:r>
            <a:r>
              <a:rPr lang="lv-LV" sz="1200" b="0" i="1" kern="1200" baseline="0" smtClean="0">
                <a:solidFill>
                  <a:schemeClr val="tx1"/>
                </a:solidFill>
                <a:effectLst/>
                <a:latin typeface="+mn-lt"/>
              </a:rPr>
              <a:t>REACH-IT</a:t>
            </a:r>
            <a:r>
              <a:rPr lang="lv-LV" sz="1200" b="0" kern="1200" baseline="0" smtClean="0">
                <a:solidFill>
                  <a:schemeClr val="tx1"/>
                </a:solidFill>
                <a:effectLst/>
                <a:latin typeface="+mn-lt"/>
              </a:rPr>
              <a:t> jāsaņem piekļuves pilnvara kopīgajam iesniegumam. Kad esat to saņēmis, pievienoties kopīgajam iesniegumam ir vienkārši – galvenās izvēlnes cilnē </a:t>
            </a:r>
            <a:r>
              <a:rPr lang="lv-LV" sz="1200" b="0" i="1" kern="1200" baseline="0" smtClean="0">
                <a:solidFill>
                  <a:schemeClr val="tx1"/>
                </a:solidFill>
                <a:effectLst/>
                <a:latin typeface="+mn-lt"/>
              </a:rPr>
              <a:t>Joint submissions</a:t>
            </a:r>
            <a:r>
              <a:rPr lang="lv-LV" sz="1200" b="0" kern="1200" baseline="0" smtClean="0">
                <a:solidFill>
                  <a:schemeClr val="tx1"/>
                </a:solidFill>
                <a:effectLst/>
                <a:latin typeface="+mn-lt"/>
              </a:rPr>
              <a:t> (Kopīgie iesniegumi) jāizvēlas opcija </a:t>
            </a:r>
            <a:r>
              <a:rPr lang="lv-LV" sz="1200" b="0" i="1" kern="1200" baseline="0" smtClean="0">
                <a:solidFill>
                  <a:schemeClr val="tx1"/>
                </a:solidFill>
                <a:effectLst/>
                <a:latin typeface="+mn-lt"/>
              </a:rPr>
              <a:t>Join existing</a:t>
            </a:r>
            <a:r>
              <a:rPr lang="lv-LV" sz="1200" b="0" kern="1200" baseline="0" smtClean="0">
                <a:solidFill>
                  <a:schemeClr val="tx1"/>
                </a:solidFill>
                <a:effectLst/>
                <a:latin typeface="+mn-lt"/>
              </a:rPr>
              <a:t> (Pievienoties esošam). Tiek palaists vednis, kas jums palīdz veikt trīs soļu procesu.</a:t>
            </a:r>
          </a:p>
          <a:p>
            <a:pPr marL="0" marR="0" lvl="0" indent="0" algn="l" defTabSz="914400" rtl="0" eaLnBrk="1" fontAlgn="auto" latinLnBrk="0" hangingPunct="1">
              <a:lnSpc>
                <a:spcPct val="100000"/>
              </a:lnSpc>
              <a:spcBef>
                <a:spcPct val="0"/>
              </a:spcBef>
              <a:spcAft>
                <a:spcPct val="0"/>
              </a:spcAft>
              <a:buClrTx/>
              <a:buSzTx/>
              <a:buFontTx/>
              <a:buNone/>
              <a:defRPr/>
            </a:pPr>
            <a:endParaRPr lang="lv-LV" sz="1200" b="0" kern="1200" baseline="0" smtClean="0">
              <a:solidFill>
                <a:schemeClr val="tx1"/>
              </a:solidFill>
              <a:effectLst/>
              <a:latin typeface="+mn-lt"/>
              <a:ea typeface="+mn-ea"/>
              <a:cs typeface="+mn-cs"/>
            </a:endParaRPr>
          </a:p>
          <a:p>
            <a:pPr marL="0" indent="0">
              <a:buFont typeface="Arial" panose="020b0604020202020204" pitchFamily="34" charset="0"/>
              <a:buNone/>
            </a:pPr>
            <a:r>
              <a:rPr lang="lv-LV" sz="1200" kern="1200" baseline="0" smtClean="0">
                <a:solidFill>
                  <a:schemeClr val="tx1"/>
                </a:solidFill>
                <a:effectLst/>
                <a:latin typeface="+mn-lt"/>
              </a:rPr>
              <a:t>Piezīme. </a:t>
            </a:r>
            <a:r>
              <a:rPr lang="lv-LV" sz="1200" kern="1200" smtClean="0">
                <a:solidFill>
                  <a:schemeClr val="tx1"/>
                </a:solidFill>
                <a:effectLst/>
                <a:latin typeface="+mn-lt"/>
              </a:rPr>
              <a:t>Kopīgās iesniegšanas lapā </a:t>
            </a:r>
            <a:r>
              <a:rPr lang="lv-LV" sz="1200" b="1" kern="1200" smtClean="0">
                <a:solidFill>
                  <a:schemeClr val="tx1"/>
                </a:solidFill>
                <a:effectLst/>
                <a:latin typeface="+mn-lt"/>
              </a:rPr>
              <a:t>pārbaudiet galvenā reģistrētāja dokumentācijas statusu</a:t>
            </a:r>
            <a:r>
              <a:rPr lang="lv-LV" sz="1200" kern="1200" smtClean="0">
                <a:solidFill>
                  <a:schemeClr val="tx1"/>
                </a:solidFill>
                <a:effectLst/>
                <a:latin typeface="+mn-lt"/>
              </a:rPr>
              <a:t>. Ja galvenā reģistrētāja dokumentācijas iedaļa ir </a:t>
            </a:r>
            <a:r>
              <a:rPr lang="lv-LV" sz="1200" b="1" kern="1200" smtClean="0">
                <a:solidFill>
                  <a:schemeClr val="tx1"/>
                </a:solidFill>
                <a:effectLst/>
                <a:latin typeface="+mn-lt"/>
              </a:rPr>
              <a:t>zaļā</a:t>
            </a:r>
            <a:r>
              <a:rPr lang="lv-LV" sz="1200" kern="1200" smtClean="0">
                <a:solidFill>
                  <a:schemeClr val="tx1"/>
                </a:solidFill>
                <a:effectLst/>
                <a:latin typeface="+mn-lt"/>
              </a:rPr>
              <a:t> krāsā, tas nozīmē, ka galvenā reģistrētāja dokumentācija ir iesniegta un jūs kā dalībnieks varat iesniegt savu dokumentāciju. Ja galvenā reģistrētāja dokumentācijas iedaļa ir </a:t>
            </a:r>
            <a:r>
              <a:rPr lang="lv-LV" sz="1200" b="1" kern="1200" smtClean="0">
                <a:solidFill>
                  <a:schemeClr val="tx1"/>
                </a:solidFill>
                <a:effectLst/>
                <a:latin typeface="+mn-lt"/>
              </a:rPr>
              <a:t>sarkanā</a:t>
            </a:r>
            <a:r>
              <a:rPr lang="lv-LV" sz="1200" kern="1200" smtClean="0">
                <a:solidFill>
                  <a:schemeClr val="tx1"/>
                </a:solidFill>
                <a:effectLst/>
                <a:latin typeface="+mn-lt"/>
              </a:rPr>
              <a:t> krāsā, tas nozīmē, ka jums jāgaida, līdz tiek iesniegta galvenā reģistrētāja dokumentācija, un jūs vēl nevarat iesniegt savu dokumentāciju. </a:t>
            </a:r>
          </a:p>
          <a:p>
            <a:pPr marL="0" marR="0" lvl="0" indent="0" algn="l" defTabSz="914400" rtl="0" eaLnBrk="1" fontAlgn="auto" latinLnBrk="0" hangingPunct="1">
              <a:lnSpc>
                <a:spcPct val="100000"/>
              </a:lnSpc>
              <a:spcBef>
                <a:spcPct val="0"/>
              </a:spcBef>
              <a:spcAft>
                <a:spcPct val="0"/>
              </a:spcAft>
              <a:buClrTx/>
              <a:buSzTx/>
              <a:buFontTx/>
              <a:buNone/>
              <a:defRPr/>
            </a:pPr>
            <a:endParaRPr lang="lv-LV" sz="1200" b="0" kern="1200" baseline="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DD4212-E431-464C-A3C7-FAC7436F6DC4}" type="slidenum">
              <a:rPr lang="en-GB" smtClean="0">
                <a:solidFill>
                  <a:prstClr val="black"/>
                </a:solidFill>
              </a:rPr>
              <a:t>10</a:t>
            </a:fld>
            <a:endParaRPr lang="lv-LV">
              <a:solidFill>
                <a:prstClr val="black"/>
              </a:solidFill>
            </a:endParaRPr>
          </a:p>
        </p:txBody>
      </p:sp>
    </p:spTree>
    <p:extLst>
      <p:ext uri="{BB962C8B-B14F-4D97-AF65-F5344CB8AC3E}">
        <p14:creationId xmlns:p14="http://schemas.microsoft.com/office/powerpoint/2010/main" val="3904690911"/>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Slide">
    <p:spTree>
      <p:nvGrpSpPr>
        <p:cNvPr id="1" name=""/>
        <p:cNvGrpSpPr/>
        <p:nvPr/>
      </p:nvGrpSpPr>
      <p:grpSpPr>
        <a:xfrm>
          <a:off x="0" y="0"/>
          <a:ext cx="0" cy="0"/>
        </a:xfrm>
      </p:grpSpPr>
      <p:sp>
        <p:nvSpPr>
          <p:cNvPr id="6" name="Slide Number Placeholder 5"/>
          <p:cNvSpPr>
            <a:spLocks noGrp="1"/>
          </p:cNvSpPr>
          <p:nvPr>
            <p:ph type="sldNum" sz="quarter" idx="12"/>
          </p:nvPr>
        </p:nvSpPr>
        <p:spPr/>
        <p:txBody>
          <a:bodyPr/>
          <a:lstStyle/>
          <a:p>
            <a:fld id="{53FE240C-791C-4FA0-BA72-1FE57C9E7D13}" type="slidenum">
              <a:rPr lang="en-GB" smtClean="0"/>
              <a:t>‹#›</a:t>
            </a:fld>
            <a:endParaRPr lang="en-GB"/>
          </a:p>
        </p:txBody>
      </p:sp>
    </p:spTree>
    <p:extLst>
      <p:ext uri="{BB962C8B-B14F-4D97-AF65-F5344CB8AC3E}">
        <p14:creationId xmlns:p14="http://schemas.microsoft.com/office/powerpoint/2010/main" val="46322130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6" name="Slide Number Placeholder 5"/>
          <p:cNvSpPr>
            <a:spLocks noGrp="1"/>
          </p:cNvSpPr>
          <p:nvPr>
            <p:ph type="sldNum" sz="quarter" idx="12"/>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marL="0" indent="0" algn="ctr">
              <a:buFont typeface="Arial" panose="020b0604020202020204" pitchFamily="34" charset="0"/>
              <a:buNone/>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endParaRPr lang="en-GB"/>
          </a:p>
        </p:txBody>
      </p:sp>
      <p:pic>
        <p:nvPicPr>
          <p:cNvPr id="5" name="Picture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1026" name="Picture 2" descr="\\echa\data\users\u08103\Roaming Profile\Desktop\artboard2-02.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7200" y="476672"/>
            <a:ext cx="8229600" cy="1143000"/>
          </a:xfrm>
        </p:spPr>
        <p:txBody>
          <a:bodyPr>
            <a:no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3" name="Content Placeholder 2"/>
          <p:cNvSpPr>
            <a:spLocks noGrp="1"/>
          </p:cNvSpPr>
          <p:nvPr>
            <p:ph idx="1"/>
          </p:nvPr>
        </p:nvSpPr>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4695912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sp>
        <p:nvSpPr>
          <p:cNvPr id="11"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endParaRPr lang="en-GB"/>
          </a:p>
        </p:txBody>
      </p:sp>
      <p:pic>
        <p:nvPicPr>
          <p:cNvPr id="10"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2050" name="Picture 2" descr="\\echa\data\users\u08103\Roaming Profile\Desktop\artboard2-02.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7200" y="476672"/>
            <a:ext cx="8229600" cy="1143000"/>
          </a:xfrm>
        </p:spPr>
        <p:txBody>
          <a:bodyPr>
            <a:norm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5917835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Only">
    <p:spTree>
      <p:nvGrpSpPr>
        <p:cNvPr id="1" name=""/>
        <p:cNvGrpSpPr/>
        <p:nvPr/>
      </p:nvGrpSpPr>
      <p:grpSpPr>
        <a:xfrm>
          <a:off x="0" y="0"/>
          <a:ext cx="0" cy="0"/>
        </a:xfrm>
      </p:grpSpPr>
      <p:pic>
        <p:nvPicPr>
          <p:cNvPr id="10"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 y="0"/>
            <a:ext cx="9143245" cy="6857434"/>
          </a:xfrm>
          <a:prstGeom prst="rect">
            <a:avLst/>
          </a:prstGeom>
        </p:spPr>
      </p:pic>
      <p:sp>
        <p:nvSpPr>
          <p:cNvPr id="8" name="Title 1"/>
          <p:cNvSpPr>
            <a:spLocks noGrp="1"/>
          </p:cNvSpPr>
          <p:nvPr>
            <p:ph type="title" hasCustomPrompt="1"/>
          </p:nvPr>
        </p:nvSpPr>
        <p:spPr>
          <a:xfrm>
            <a:off x="457200" y="476672"/>
            <a:ext cx="8229600" cy="1143000"/>
          </a:xfrm>
        </p:spPr>
        <p:txBody>
          <a:bodyPr>
            <a:norm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5" name="Slide Number Placeholder 4"/>
          <p:cNvSpPr>
            <a:spLocks noGrp="1"/>
          </p:cNvSpPr>
          <p:nvPr>
            <p:ph type="sldNum" sz="quarter" idx="12"/>
          </p:nvPr>
        </p:nvSpPr>
        <p:spPr/>
        <p:txBody>
          <a:bodyPr/>
          <a:lstStyle/>
          <a:p>
            <a:fld id="{53FE240C-791C-4FA0-BA72-1FE57C9E7D13}" type="slidenum">
              <a:rPr lang="en-GB" smtClean="0"/>
              <a:t>‹#›</a:t>
            </a:fld>
            <a:endParaRPr lang="en-GB"/>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p>
        </p:txBody>
      </p:sp>
      <p:sp>
        <p:nvSpPr>
          <p:cNvPr id="7" name="Content Placeholder 2"/>
          <p:cNvSpPr>
            <a:spLocks noGrp="1"/>
          </p:cNvSpPr>
          <p:nvPr>
            <p:ph idx="1"/>
          </p:nvPr>
        </p:nvSpPr>
        <p:spPr>
          <a:xfrm>
            <a:off x="457200" y="1711349"/>
            <a:ext cx="8229600" cy="4525963"/>
          </a:xfrm>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0329240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1_Title Only">
    <p:spTree>
      <p:nvGrpSpPr>
        <p:cNvPr id="1" name=""/>
        <p:cNvGrpSpPr/>
        <p:nvPr/>
      </p:nvGrpSpPr>
      <p:grpSpPr>
        <a:xfrm>
          <a:off x="0" y="0"/>
          <a:ext cx="0" cy="0"/>
        </a:xfrm>
      </p:grpSpPr>
      <p:pic>
        <p:nvPicPr>
          <p:cNvPr id="4" name="Picture 3"/>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55" y="-27384"/>
            <a:ext cx="9143245" cy="6885384"/>
          </a:xfrm>
          <a:prstGeom prst="rect">
            <a:avLst/>
          </a:prstGeom>
        </p:spPr>
      </p:pic>
      <p:sp>
        <p:nvSpPr>
          <p:cNvPr id="2" name="Title 1"/>
          <p:cNvSpPr>
            <a:spLocks noGrp="1"/>
          </p:cNvSpPr>
          <p:nvPr>
            <p:ph type="title" hasCustomPrompt="1"/>
          </p:nvPr>
        </p:nvSpPr>
        <p:spPr>
          <a:xfrm>
            <a:off x="457200" y="764704"/>
            <a:ext cx="8229600" cy="1143000"/>
          </a:xfrm>
        </p:spPr>
        <p:txBody>
          <a:bodyPr/>
          <a:lstStyle>
            <a:lvl1pPr>
              <a:defRPr>
                <a:solidFill>
                  <a:srgbClr val="008BC8"/>
                </a:solidFill>
              </a:defRPr>
            </a:lvl1pPr>
          </a:lstStyle>
          <a:p>
            <a:r>
              <a:rPr lang="en-US" smtClean="0"/>
              <a:t>Transition slide/new section</a:t>
            </a:r>
            <a:endParaRPr lang="en-GB"/>
          </a:p>
        </p:txBody>
      </p:sp>
    </p:spTree>
    <p:extLst>
      <p:ext uri="{BB962C8B-B14F-4D97-AF65-F5344CB8AC3E}">
        <p14:creationId xmlns:p14="http://schemas.microsoft.com/office/powerpoint/2010/main" val="282146359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image" Target="../media/image5.png" /><Relationship Id="rId7"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9143622" cy="6857717"/>
          </a:xfrm>
          <a:prstGeom prst="rect">
            <a:avLst/>
          </a:prstGeom>
        </p:spPr>
      </p:pic>
    </p:spTree>
    <p:extLst>
      <p:ext uri="{BB962C8B-B14F-4D97-AF65-F5344CB8AC3E}">
        <p14:creationId xmlns:p14="http://schemas.microsoft.com/office/powerpoint/2010/main" val="3568025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ransition/>
  <p:timing/>
  <p:hf hdr="0" dt="0"/>
  <p:txStyles>
    <p:titleStyle>
      <a:lvl1pPr algn="l" defTabSz="914400" rtl="0" eaLnBrk="1" latinLnBrk="0" hangingPunct="1">
        <a:spcBef>
          <a:spcPct val="0"/>
        </a:spcBef>
        <a:buNone/>
        <a:defRPr sz="3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image" Target="../media/image15.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image" Target="../media/image16.png" /><Relationship Id="rId4" Type="http://schemas.openxmlformats.org/officeDocument/2006/relationships/image" Target="../media/image17.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image" Target="../media/image18.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19.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20.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21.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6.xml" /><Relationship Id="rId3" Type="http://schemas.openxmlformats.org/officeDocument/2006/relationships/image" Target="../media/image22.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7.xml" /><Relationship Id="rId3" Type="http://schemas.openxmlformats.org/officeDocument/2006/relationships/image" Target="../media/image23.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8.xml" /><Relationship Id="rId3" Type="http://schemas.openxmlformats.org/officeDocument/2006/relationships/image" Target="../media/image24.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9.xml" /><Relationship Id="rId3" Type="http://schemas.openxmlformats.org/officeDocument/2006/relationships/hyperlink" Target="https://echa.europa.eu/reach-2018"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6.png" /><Relationship Id="rId4" Type="http://schemas.openxmlformats.org/officeDocument/2006/relationships/hyperlink" Target="https://reach-it.echa.europa.eu/reach/"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7.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 Id="rId3" Type="http://schemas.openxmlformats.org/officeDocument/2006/relationships/image" Target="../media/image8.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9.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xml" /><Relationship Id="rId3" Type="http://schemas.openxmlformats.org/officeDocument/2006/relationships/image" Target="../media/image10.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11.png" /><Relationship Id="rId4" Type="http://schemas.openxmlformats.org/officeDocument/2006/relationships/image" Target="../media/image12.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13.png" /><Relationship Id="rId4" Type="http://schemas.openxmlformats.org/officeDocument/2006/relationships/image" Target="../media/image14.pn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extBox 1"/>
          <p:cNvSpPr txBox="1"/>
          <p:nvPr/>
        </p:nvSpPr>
        <p:spPr>
          <a:xfrm>
            <a:off x="755576" y="836712"/>
            <a:ext cx="6336704" cy="2523768"/>
          </a:xfrm>
          <a:prstGeom prst="rect">
            <a:avLst/>
          </a:prstGeom>
          <a:noFill/>
        </p:spPr>
        <p:txBody>
          <a:bodyPr wrap="square" rtlCol="0">
            <a:spAutoFit/>
          </a:bodyPr>
          <a:lstStyle/>
          <a:p>
            <a:r>
              <a:rPr lang="lv-LV" sz="5000" b="1" i="1" smtClean="0">
                <a:solidFill>
                  <a:schemeClr val="bg1"/>
                </a:solidFill>
                <a:latin typeface="Verdana" panose="020b0604030504040204" pitchFamily="34" charset="0"/>
              </a:rPr>
              <a:t>REACH</a:t>
            </a:r>
            <a:r>
              <a:rPr lang="lv-LV" sz="5000" b="1" smtClean="0">
                <a:solidFill>
                  <a:schemeClr val="bg1"/>
                </a:solidFill>
                <a:latin typeface="Verdana" panose="020b0604030504040204" pitchFamily="34" charset="0"/>
              </a:rPr>
              <a:t> 2018</a:t>
            </a:r>
          </a:p>
          <a:p>
            <a:endParaRPr lang="lv-LV" sz="360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lv-LV" sz="3600" smtClean="0">
                <a:solidFill>
                  <a:schemeClr val="bg1"/>
                </a:solidFill>
                <a:latin typeface="Verdana" panose="020b0604030504040204" pitchFamily="34" charset="0"/>
              </a:rPr>
              <a:t>Iesniedziet reģistrācijas dokumentāciju</a:t>
            </a:r>
            <a:endParaRPr lang="lv-LV" sz="3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3572686"/>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solidFill>
                  <a:prstClr val="black">
                    <a:tint val="75000"/>
                  </a:prstClr>
                </a:solidFill>
              </a:rPr>
              <a:t>10</a:t>
            </a:fld>
            <a:endParaRPr lang="lv-LV">
              <a:solidFill>
                <a:prstClr val="black">
                  <a:tint val="75000"/>
                </a:prstClr>
              </a:solidFill>
            </a:endParaRPr>
          </a:p>
        </p:txBody>
      </p:sp>
      <p:sp>
        <p:nvSpPr>
          <p:cNvPr id="2" name="Title 1"/>
          <p:cNvSpPr>
            <a:spLocks noGrp="1"/>
          </p:cNvSpPr>
          <p:nvPr>
            <p:ph type="title"/>
          </p:nvPr>
        </p:nvSpPr>
        <p:spPr>
          <a:xfrm>
            <a:off x="457200" y="476672"/>
            <a:ext cx="6923112" cy="1143000"/>
          </a:xfrm>
        </p:spPr>
        <p:txBody>
          <a:bodyPr/>
          <a:lstStyle/>
          <a:p>
            <a:r>
              <a:rPr lang="lv-LV" noProof="0" smtClean="0"/>
              <a:t>Ar kopīgo iesniegšanu saistītie pienākumi </a:t>
            </a:r>
            <a:r>
              <a:rPr lang="lv-LV" i="1" noProof="0" smtClean="0"/>
              <a:t>REACH-IT</a:t>
            </a:r>
            <a:endParaRPr lang="lv-LV" noProof="0"/>
          </a:p>
        </p:txBody>
      </p:sp>
      <p:sp>
        <p:nvSpPr>
          <p:cNvPr id="3" name="Content Placeholder 2"/>
          <p:cNvSpPr>
            <a:spLocks noGrp="1"/>
          </p:cNvSpPr>
          <p:nvPr>
            <p:ph idx="1"/>
          </p:nvPr>
        </p:nvSpPr>
        <p:spPr>
          <a:xfrm>
            <a:off x="392574" y="1619672"/>
            <a:ext cx="8577822" cy="3830861"/>
          </a:xfrm>
        </p:spPr>
        <p:txBody>
          <a:bodyPr>
            <a:normAutofit/>
          </a:bodyPr>
          <a:lstStyle/>
          <a:p>
            <a:pPr marL="0" indent="0">
              <a:buNone/>
            </a:pPr>
            <a:r>
              <a:rPr lang="lv-LV" noProof="0" smtClean="0"/>
              <a:t>Reģistrācijas dalībnieks</a:t>
            </a:r>
          </a:p>
          <a:p>
            <a:pPr marL="400050" lvl="1" indent="0">
              <a:buNone/>
            </a:pPr>
            <a:endParaRPr lang="lv-LV" noProof="0" smtClean="0"/>
          </a:p>
          <a:p>
            <a:pPr marL="857250" lvl="1" indent="-457200">
              <a:buAutoNum type="arabicPeriod"/>
            </a:pPr>
            <a:r>
              <a:rPr lang="lv-LV" noProof="0" smtClean="0"/>
              <a:t>Iegūst piekļuves pilnvaru no galvenā reģistrētāja</a:t>
            </a:r>
          </a:p>
          <a:p>
            <a:pPr marL="857250" lvl="1" indent="-457200">
              <a:buAutoNum type="arabicPeriod"/>
            </a:pPr>
            <a:r>
              <a:rPr lang="lv-LV" noProof="0" smtClean="0"/>
              <a:t>Pievienojas esošam kopīgajam iesniegumam</a:t>
            </a:r>
          </a:p>
          <a:p>
            <a:pPr lvl="1" indent="-342900">
              <a:buFontTx/>
              <a:buChar char="-"/>
            </a:pPr>
            <a:endParaRPr lang="lv-LV" noProof="0" smtClean="0"/>
          </a:p>
          <a:p>
            <a:pPr lvl="1" indent="-342900">
              <a:buFontTx/>
              <a:buChar char="-"/>
            </a:pPr>
            <a:endParaRPr lang="lv-LV" noProof="0" smtClean="0"/>
          </a:p>
          <a:p>
            <a:pPr lvl="1" indent="-342900">
              <a:buFontTx/>
              <a:buChar char="-"/>
            </a:pPr>
            <a:endParaRPr lang="lv-LV" noProof="0" smtClean="0"/>
          </a:p>
          <a:p>
            <a:pPr lvl="1" indent="-342900">
              <a:buFontTx/>
              <a:buChar char="-"/>
            </a:pPr>
            <a:endParaRPr lang="lv-LV" noProof="0" smtClean="0"/>
          </a:p>
          <a:p>
            <a:pPr marL="0" indent="0">
              <a:buNone/>
            </a:pPr>
            <a:endParaRPr lang="lv-LV" noProof="0" smtClean="0"/>
          </a:p>
          <a:p>
            <a:endParaRPr lang="lv-LV" noProof="0" smtClean="0"/>
          </a:p>
          <a:p>
            <a:endParaRPr lang="lv-LV" noProof="0"/>
          </a:p>
        </p:txBody>
      </p:sp>
      <p:pic>
        <p:nvPicPr>
          <p:cNvPr id="7" name="Picture 6"/>
          <p:cNvPicPr>
            <a:picLocks noChangeAspect="1"/>
          </p:cNvPicPr>
          <p:nvPr/>
        </p:nvPicPr>
        <p:blipFill>
          <a:blip r:embed="rId3"/>
          <a:stretch>
            <a:fillRect/>
          </a:stretch>
        </p:blipFill>
        <p:spPr>
          <a:xfrm>
            <a:off x="573269" y="3284984"/>
            <a:ext cx="8089236" cy="2873100"/>
          </a:xfrm>
          <a:prstGeom prst="rect">
            <a:avLst/>
          </a:prstGeom>
        </p:spPr>
      </p:pic>
    </p:spTree>
    <p:extLst>
      <p:ext uri="{BB962C8B-B14F-4D97-AF65-F5344CB8AC3E}">
        <p14:creationId xmlns:p14="http://schemas.microsoft.com/office/powerpoint/2010/main" val="2985395880"/>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12" name="Content Placeholder 11"/>
          <p:cNvSpPr>
            <a:spLocks noGrp="1"/>
          </p:cNvSpPr>
          <p:nvPr>
            <p:ph sz="half" idx="4294967295"/>
          </p:nvPr>
        </p:nvSpPr>
        <p:spPr>
          <a:xfrm>
            <a:off x="478092" y="1830387"/>
            <a:ext cx="7459663" cy="4525963"/>
          </a:xfrm>
        </p:spPr>
        <p:txBody>
          <a:bodyPr>
            <a:normAutofit fontScale="85000" lnSpcReduction="10000"/>
          </a:bodyPr>
          <a:lstStyle/>
          <a:p>
            <a:r>
              <a:rPr lang="lv-LV" sz="2800" noProof="0" smtClean="0"/>
              <a:t>uzņēmuma kontaktinformāciju</a:t>
            </a:r>
          </a:p>
          <a:p>
            <a:endParaRPr lang="lv-LV" sz="2800" noProof="0" smtClean="0"/>
          </a:p>
          <a:p>
            <a:r>
              <a:rPr lang="lv-LV" sz="2800" noProof="0" smtClean="0"/>
              <a:t>rēķina adresi un PVN numuru</a:t>
            </a:r>
          </a:p>
          <a:p>
            <a:endParaRPr lang="lv-LV" sz="2800" noProof="0" smtClean="0"/>
          </a:p>
          <a:p>
            <a:r>
              <a:rPr lang="lv-LV" sz="2800" noProof="0" smtClean="0"/>
              <a:t>pirkšanas pasūtījumu</a:t>
            </a:r>
          </a:p>
          <a:p>
            <a:endParaRPr lang="lv-LV" sz="2800" noProof="0" smtClean="0"/>
          </a:p>
          <a:p>
            <a:r>
              <a:rPr lang="lv-LV" sz="2800" noProof="0" smtClean="0"/>
              <a:t>uzņēmuma lielumu</a:t>
            </a:r>
          </a:p>
          <a:p>
            <a:pPr marL="0" lvl="1" indent="0">
              <a:buNone/>
            </a:pPr>
            <a:endParaRPr lang="lv-LV" noProof="0" smtClean="0"/>
          </a:p>
          <a:p>
            <a:r>
              <a:rPr lang="lv-LV" sz="2800" noProof="0" smtClean="0"/>
              <a:t>vai jūsu </a:t>
            </a:r>
            <a:r>
              <a:rPr lang="lv-LV" sz="2800" i="1" noProof="0" smtClean="0"/>
              <a:t>IUCLID</a:t>
            </a:r>
            <a:r>
              <a:rPr lang="lv-LV" sz="2800" noProof="0" smtClean="0"/>
              <a:t> dokumentācija</a:t>
            </a:r>
          </a:p>
          <a:p>
            <a:pPr lvl="1">
              <a:buFont typeface="Arial" panose="020b0604020202020204" pitchFamily="34" charset="0"/>
              <a:buChar char="•"/>
            </a:pPr>
            <a:r>
              <a:rPr lang="lv-LV" sz="2600" noProof="0" smtClean="0"/>
              <a:t>ir pārbaudīta ar </a:t>
            </a:r>
            <a:r>
              <a:rPr lang="lv-LV" sz="2600" i="1" noProof="0" smtClean="0"/>
              <a:t>IUCLID</a:t>
            </a:r>
            <a:r>
              <a:rPr lang="lv-LV" sz="2600" noProof="0" smtClean="0"/>
              <a:t> validācijas palīgrīku</a:t>
            </a:r>
          </a:p>
          <a:p>
            <a:pPr lvl="1">
              <a:buFont typeface="Arial" panose="020b0604020202020204" pitchFamily="34" charset="0"/>
              <a:buChar char="•"/>
            </a:pPr>
            <a:r>
              <a:rPr lang="lv-LV" sz="2600" noProof="0" smtClean="0"/>
              <a:t>ir gatava augšupielādei</a:t>
            </a:r>
          </a:p>
          <a:p>
            <a:pPr lvl="1">
              <a:buFont typeface="Arial" panose="020b0604020202020204" pitchFamily="34" charset="0"/>
              <a:buChar char="•"/>
            </a:pPr>
            <a:endParaRPr lang="lv-LV" noProof="0" smtClean="0"/>
          </a:p>
          <a:p>
            <a:pPr lvl="1">
              <a:buFont typeface="Arial" panose="020b0604020202020204" pitchFamily="34" charset="0"/>
              <a:buChar char="•"/>
            </a:pPr>
            <a:endParaRPr lang="lv-LV" noProof="0" smtClean="0"/>
          </a:p>
        </p:txBody>
      </p:sp>
      <p:sp>
        <p:nvSpPr>
          <p:cNvPr id="5" name="Slide Number Placeholder 4"/>
          <p:cNvSpPr>
            <a:spLocks noGrp="1"/>
          </p:cNvSpPr>
          <p:nvPr>
            <p:ph type="sldNum" sz="quarter" idx="12"/>
          </p:nvPr>
        </p:nvSpPr>
        <p:spPr/>
        <p:txBody>
          <a:bodyPr/>
          <a:lstStyle/>
          <a:p>
            <a:fld id="{53FE240C-791C-4FA0-BA72-1FE57C9E7D13}" type="slidenum">
              <a:rPr lang="en-GB" smtClean="0">
                <a:solidFill>
                  <a:prstClr val="black">
                    <a:tint val="75000"/>
                  </a:prstClr>
                </a:solidFill>
              </a:rPr>
              <a:t>11</a:t>
            </a:fld>
            <a:endParaRPr lang="lv-LV">
              <a:solidFill>
                <a:prstClr val="black">
                  <a:tint val="75000"/>
                </a:prstClr>
              </a:solidFill>
            </a:endParaRPr>
          </a:p>
        </p:txBody>
      </p:sp>
      <p:sp>
        <p:nvSpPr>
          <p:cNvPr id="2" name="Title 1"/>
          <p:cNvSpPr>
            <a:spLocks noGrp="1"/>
          </p:cNvSpPr>
          <p:nvPr>
            <p:ph type="title"/>
          </p:nvPr>
        </p:nvSpPr>
        <p:spPr/>
        <p:txBody>
          <a:bodyPr/>
          <a:lstStyle/>
          <a:p>
            <a:r>
              <a:rPr lang="lv-LV" noProof="0" smtClean="0"/>
              <a:t>Pirms iesniegšanas pārbaudiet </a:t>
            </a:r>
            <a:endParaRPr lang="lv-LV" noProof="0"/>
          </a:p>
        </p:txBody>
      </p:sp>
      <p:sp>
        <p:nvSpPr>
          <p:cNvPr id="3" name="Content Placeholder 2"/>
          <p:cNvSpPr>
            <a:spLocks noGrp="1"/>
          </p:cNvSpPr>
          <p:nvPr>
            <p:ph idx="1"/>
          </p:nvPr>
        </p:nvSpPr>
        <p:spPr/>
        <p:txBody>
          <a:bodyPr>
            <a:normAutofit/>
          </a:bodyPr>
          <a:lstStyle/>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endParaRPr lang="en-GB" noProof="0" smtClean="0"/>
          </a:p>
          <a:p>
            <a:pPr lvl="1">
              <a:buFont typeface="Arial" panose="020b0604020202020204" pitchFamily="34" charset="0"/>
              <a:buChar char="•"/>
            </a:pPr>
            <a:endParaRPr lang="en-GB" noProof="0" smtClean="0"/>
          </a:p>
          <a:p>
            <a:endParaRPr lang="en-GB" noProof="0"/>
          </a:p>
        </p:txBody>
      </p:sp>
    </p:spTree>
    <p:extLst>
      <p:ext uri="{BB962C8B-B14F-4D97-AF65-F5344CB8AC3E}">
        <p14:creationId xmlns:p14="http://schemas.microsoft.com/office/powerpoint/2010/main" val="235046230"/>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solidFill>
                  <a:prstClr val="black">
                    <a:tint val="75000"/>
                  </a:prstClr>
                </a:solidFill>
              </a:rPr>
              <a:t>12</a:t>
            </a:fld>
            <a:endParaRPr lang="lv-LV">
              <a:solidFill>
                <a:prstClr val="black">
                  <a:tint val="75000"/>
                </a:prstClr>
              </a:solidFill>
            </a:endParaRPr>
          </a:p>
        </p:txBody>
      </p:sp>
      <p:sp>
        <p:nvSpPr>
          <p:cNvPr id="2" name="Title 1"/>
          <p:cNvSpPr>
            <a:spLocks noGrp="1"/>
          </p:cNvSpPr>
          <p:nvPr>
            <p:ph type="title"/>
          </p:nvPr>
        </p:nvSpPr>
        <p:spPr>
          <a:xfrm>
            <a:off x="457200" y="476672"/>
            <a:ext cx="6923112" cy="1143000"/>
          </a:xfrm>
        </p:spPr>
        <p:txBody>
          <a:bodyPr/>
          <a:lstStyle/>
          <a:p>
            <a:r>
              <a:rPr lang="lv-LV" sz="2400" noProof="0" smtClean="0"/>
              <a:t>Vai esat gatavs?</a:t>
            </a:r>
            <a:br/>
            <a:r>
              <a:rPr lang="lv-LV" noProof="0" smtClean="0"/>
              <a:t>Iesniegšana </a:t>
            </a:r>
            <a:r>
              <a:rPr lang="lv-LV" i="1" noProof="0" smtClean="0"/>
              <a:t>REACH-IT</a:t>
            </a:r>
            <a:endParaRPr lang="lv-LV" noProof="0"/>
          </a:p>
        </p:txBody>
      </p:sp>
      <p:sp>
        <p:nvSpPr>
          <p:cNvPr id="3" name="Content Placeholder 2"/>
          <p:cNvSpPr>
            <a:spLocks noGrp="1"/>
          </p:cNvSpPr>
          <p:nvPr>
            <p:ph idx="1"/>
          </p:nvPr>
        </p:nvSpPr>
        <p:spPr>
          <a:xfrm>
            <a:off x="457200" y="1830387"/>
            <a:ext cx="8229600" cy="1166565"/>
          </a:xfrm>
        </p:spPr>
        <p:txBody>
          <a:bodyPr>
            <a:normAutofit/>
          </a:bodyPr>
          <a:lstStyle/>
          <a:p>
            <a:endParaRPr lang="en-GB" noProof="0" smtClean="0"/>
          </a:p>
          <a:p>
            <a:endParaRPr lang="en-GB" noProof="0"/>
          </a:p>
        </p:txBody>
      </p:sp>
      <p:pic>
        <p:nvPicPr>
          <p:cNvPr id="9" name="Picture 8"/>
          <p:cNvPicPr>
            <a:picLocks noChangeAspect="1"/>
          </p:cNvPicPr>
          <p:nvPr/>
        </p:nvPicPr>
        <p:blipFill>
          <a:blip r:embed="rId3"/>
          <a:stretch>
            <a:fillRect/>
          </a:stretch>
        </p:blipFill>
        <p:spPr>
          <a:xfrm>
            <a:off x="176900" y="1803477"/>
            <a:ext cx="1944216" cy="3249237"/>
          </a:xfrm>
          <a:prstGeom prst="rect">
            <a:avLst/>
          </a:prstGeom>
        </p:spPr>
      </p:pic>
      <p:pic>
        <p:nvPicPr>
          <p:cNvPr id="11" name="Picture 10"/>
          <p:cNvPicPr>
            <a:picLocks noChangeAspect="1"/>
          </p:cNvPicPr>
          <p:nvPr/>
        </p:nvPicPr>
        <p:blipFill>
          <a:blip r:embed="rId4"/>
          <a:stretch>
            <a:fillRect/>
          </a:stretch>
        </p:blipFill>
        <p:spPr>
          <a:xfrm>
            <a:off x="2262871" y="1877123"/>
            <a:ext cx="6731156" cy="3101947"/>
          </a:xfrm>
          <a:prstGeom prst="rect">
            <a:avLst/>
          </a:prstGeom>
        </p:spPr>
      </p:pic>
    </p:spTree>
    <p:extLst>
      <p:ext uri="{BB962C8B-B14F-4D97-AF65-F5344CB8AC3E}">
        <p14:creationId xmlns:p14="http://schemas.microsoft.com/office/powerpoint/2010/main" val="2376028748"/>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solidFill>
                  <a:prstClr val="black">
                    <a:tint val="75000"/>
                  </a:prstClr>
                </a:solidFill>
              </a:rPr>
              <a:t>13</a:t>
            </a:fld>
            <a:endParaRPr lang="lv-LV">
              <a:solidFill>
                <a:prstClr val="black">
                  <a:tint val="75000"/>
                </a:prstClr>
              </a:solidFill>
            </a:endParaRPr>
          </a:p>
        </p:txBody>
      </p:sp>
      <p:sp>
        <p:nvSpPr>
          <p:cNvPr id="2" name="Title 1"/>
          <p:cNvSpPr>
            <a:spLocks noGrp="1"/>
          </p:cNvSpPr>
          <p:nvPr>
            <p:ph type="title"/>
          </p:nvPr>
        </p:nvSpPr>
        <p:spPr>
          <a:xfrm>
            <a:off x="457200" y="476672"/>
            <a:ext cx="6923112" cy="1143000"/>
          </a:xfrm>
        </p:spPr>
        <p:txBody>
          <a:bodyPr/>
          <a:lstStyle/>
          <a:p>
            <a:r>
              <a:rPr lang="lv-LV" noProof="0" smtClean="0"/>
              <a:t>Iesniegšanas vedņa saīsnes</a:t>
            </a:r>
            <a:endParaRPr lang="lv-LV" noProof="0"/>
          </a:p>
        </p:txBody>
      </p:sp>
      <p:sp>
        <p:nvSpPr>
          <p:cNvPr id="3" name="Content Placeholder 2"/>
          <p:cNvSpPr>
            <a:spLocks noGrp="1"/>
          </p:cNvSpPr>
          <p:nvPr>
            <p:ph idx="1"/>
          </p:nvPr>
        </p:nvSpPr>
        <p:spPr>
          <a:xfrm>
            <a:off x="457200" y="1830387"/>
            <a:ext cx="8229600" cy="1166565"/>
          </a:xfrm>
        </p:spPr>
        <p:txBody>
          <a:bodyPr>
            <a:normAutofit/>
          </a:bodyPr>
          <a:lstStyle/>
          <a:p>
            <a:endParaRPr lang="en-GB" noProof="0" smtClean="0"/>
          </a:p>
          <a:p>
            <a:endParaRPr lang="en-GB" noProof="0"/>
          </a:p>
        </p:txBody>
      </p:sp>
      <p:pic>
        <p:nvPicPr>
          <p:cNvPr id="6" name="Picture 5"/>
          <p:cNvPicPr>
            <a:picLocks noChangeAspect="1"/>
          </p:cNvPicPr>
          <p:nvPr/>
        </p:nvPicPr>
        <p:blipFill>
          <a:blip r:embed="rId3"/>
          <a:stretch>
            <a:fillRect/>
          </a:stretch>
        </p:blipFill>
        <p:spPr>
          <a:xfrm>
            <a:off x="587768" y="1594520"/>
            <a:ext cx="8099032" cy="4486458"/>
          </a:xfrm>
          <a:prstGeom prst="rect">
            <a:avLst/>
          </a:prstGeom>
        </p:spPr>
      </p:pic>
    </p:spTree>
    <p:extLst>
      <p:ext uri="{BB962C8B-B14F-4D97-AF65-F5344CB8AC3E}">
        <p14:creationId xmlns:p14="http://schemas.microsoft.com/office/powerpoint/2010/main" val="229807619"/>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lv-LV" noProof="0" smtClean="0"/>
              <a:t>Kas tagad sekos?</a:t>
            </a:r>
            <a:endParaRPr lang="lv-LV" noProof="0"/>
          </a:p>
        </p:txBody>
      </p:sp>
      <p:sp>
        <p:nvSpPr>
          <p:cNvPr id="3" name="Content Placeholder 2"/>
          <p:cNvSpPr>
            <a:spLocks noGrp="1"/>
          </p:cNvSpPr>
          <p:nvPr>
            <p:ph idx="1"/>
          </p:nvPr>
        </p:nvSpPr>
        <p:spPr/>
        <p:txBody>
          <a:bodyPr/>
          <a:lstStyle/>
          <a:p>
            <a:pPr marL="57150" indent="0">
              <a:buNone/>
            </a:pPr>
            <a:r>
              <a:rPr lang="lv-LV" noProof="0" smtClean="0"/>
              <a:t>Kad būsiet iesniedzis dokumentāciju, </a:t>
            </a:r>
            <a:r>
              <a:rPr lang="lv-LV" i="1" noProof="0" smtClean="0"/>
              <a:t>REACH-IT</a:t>
            </a:r>
            <a:r>
              <a:rPr lang="lv-LV" noProof="0" smtClean="0"/>
              <a:t> jūsu dokumentācijai izveidos </a:t>
            </a:r>
            <a:r>
              <a:rPr lang="lv-LV" b="1" noProof="0" smtClean="0"/>
              <a:t>iesniegšanas numuru</a:t>
            </a:r>
            <a:r>
              <a:rPr lang="lv-LV" noProof="0" smtClean="0"/>
              <a:t>. </a:t>
            </a:r>
          </a:p>
        </p:txBody>
      </p:sp>
      <p:sp>
        <p:nvSpPr>
          <p:cNvPr id="5" name="Slide Number Placeholder 4"/>
          <p:cNvSpPr>
            <a:spLocks noGrp="1"/>
          </p:cNvSpPr>
          <p:nvPr>
            <p:ph type="sldNum" sz="quarter" idx="12"/>
          </p:nvPr>
        </p:nvSpPr>
        <p:spPr/>
        <p:txBody>
          <a:bodyPr/>
          <a:lstStyle/>
          <a:p>
            <a:fld id="{53FE240C-791C-4FA0-BA72-1FE57C9E7D13}" type="slidenum">
              <a:rPr lang="en-GB" smtClean="0"/>
              <a:t>14</a:t>
            </a:fld>
            <a:endParaRPr lang="lv-LV"/>
          </a:p>
        </p:txBody>
      </p:sp>
      <p:sp>
        <p:nvSpPr>
          <p:cNvPr id="6" name="Rectangle 5"/>
          <p:cNvSpPr/>
          <p:nvPr/>
        </p:nvSpPr>
        <p:spPr>
          <a:xfrm>
            <a:off x="723308" y="3453041"/>
            <a:ext cx="3395965" cy="1569660"/>
          </a:xfrm>
          <a:prstGeom prst="rect">
            <a:avLst/>
          </a:prstGeom>
        </p:spPr>
        <p:txBody>
          <a:bodyPr wrap="square">
            <a:spAutoFit/>
          </a:bodyPr>
          <a:lstStyle/>
          <a:p>
            <a:r>
              <a:rPr lang="lv-LV" altLang="en-US" sz="2400" smtClean="0">
                <a:latin typeface="Verdana" panose="020b0604030504040204" pitchFamily="34" charset="0"/>
              </a:rPr>
              <a:t>Izmantojiet saiti, lai aplūkotu iesniegšanas ziņojuma lapu</a:t>
            </a:r>
            <a:endParaRPr lang="lv-LV" sz="2400"/>
          </a:p>
        </p:txBody>
      </p:sp>
      <p:pic>
        <p:nvPicPr>
          <p:cNvPr id="7" name="Picture 6"/>
          <p:cNvPicPr>
            <a:picLocks noChangeAspect="1"/>
          </p:cNvPicPr>
          <p:nvPr/>
        </p:nvPicPr>
        <p:blipFill>
          <a:blip r:embed="rId3"/>
          <a:stretch>
            <a:fillRect/>
          </a:stretch>
        </p:blipFill>
        <p:spPr>
          <a:xfrm>
            <a:off x="4226662" y="3284984"/>
            <a:ext cx="4145499" cy="1536444"/>
          </a:xfrm>
          <a:prstGeom prst="rect">
            <a:avLst/>
          </a:prstGeom>
        </p:spPr>
      </p:pic>
      <p:cxnSp>
        <p:nvCxnSpPr>
          <p:cNvPr id="8" name="Straight Arrow Connector 7"/>
          <p:cNvCxnSpPr/>
          <p:nvPr/>
        </p:nvCxnSpPr>
        <p:spPr>
          <a:xfrm>
            <a:off x="4067944" y="4293096"/>
            <a:ext cx="1540098" cy="197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91528"/>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Slide Number Placeholder 4"/>
          <p:cNvSpPr>
            <a:spLocks noGrp="1"/>
          </p:cNvSpPr>
          <p:nvPr>
            <p:ph type="sldNum" sz="quarter" idx="12"/>
          </p:nvPr>
        </p:nvSpPr>
        <p:spPr/>
        <p:txBody>
          <a:bodyPr/>
          <a:lstStyle/>
          <a:p>
            <a:fld id="{53FE240C-791C-4FA0-BA72-1FE57C9E7D13}" type="slidenum">
              <a:rPr lang="en-GB" smtClean="0"/>
              <a:t>15</a:t>
            </a:fld>
            <a:endParaRPr lang="lv-LV"/>
          </a:p>
        </p:txBody>
      </p:sp>
      <p:pic>
        <p:nvPicPr>
          <p:cNvPr id="12" name="Picture 11"/>
          <p:cNvPicPr>
            <a:picLocks noChangeAspect="1"/>
          </p:cNvPicPr>
          <p:nvPr/>
        </p:nvPicPr>
        <p:blipFill>
          <a:blip r:embed="rId3"/>
          <a:stretch>
            <a:fillRect/>
          </a:stretch>
        </p:blipFill>
        <p:spPr>
          <a:xfrm>
            <a:off x="611560" y="905903"/>
            <a:ext cx="6264696" cy="5815572"/>
          </a:xfrm>
          <a:prstGeom prst="rect">
            <a:avLst/>
          </a:prstGeom>
        </p:spPr>
      </p:pic>
      <p:sp>
        <p:nvSpPr>
          <p:cNvPr id="6" name="Title 1"/>
          <p:cNvSpPr>
            <a:spLocks noGrp="1"/>
          </p:cNvSpPr>
          <p:nvPr>
            <p:ph type="title"/>
          </p:nvPr>
        </p:nvSpPr>
        <p:spPr>
          <a:xfrm>
            <a:off x="430952" y="0"/>
            <a:ext cx="8229600" cy="1143000"/>
          </a:xfrm>
        </p:spPr>
        <p:txBody>
          <a:bodyPr/>
          <a:lstStyle/>
          <a:p>
            <a:r>
              <a:rPr lang="lv-LV" noProof="0" smtClean="0"/>
              <a:t>Iesniegšanas ziņojuma lapa</a:t>
            </a:r>
            <a:endParaRPr lang="lv-LV" noProof="0"/>
          </a:p>
        </p:txBody>
      </p:sp>
    </p:spTree>
    <p:extLst>
      <p:ext uri="{BB962C8B-B14F-4D97-AF65-F5344CB8AC3E}">
        <p14:creationId xmlns:p14="http://schemas.microsoft.com/office/powerpoint/2010/main" val="1560624821"/>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Slide Number Placeholder 4"/>
          <p:cNvSpPr>
            <a:spLocks noGrp="1"/>
          </p:cNvSpPr>
          <p:nvPr>
            <p:ph type="sldNum" sz="quarter" idx="12"/>
          </p:nvPr>
        </p:nvSpPr>
        <p:spPr/>
        <p:txBody>
          <a:bodyPr/>
          <a:lstStyle/>
          <a:p>
            <a:fld id="{53FE240C-791C-4FA0-BA72-1FE57C9E7D13}" type="slidenum">
              <a:rPr lang="en-GB" smtClean="0"/>
              <a:t>16</a:t>
            </a:fld>
            <a:endParaRPr lang="lv-LV"/>
          </a:p>
        </p:txBody>
      </p:sp>
      <p:pic>
        <p:nvPicPr>
          <p:cNvPr id="6" name="Picture 5"/>
          <p:cNvPicPr>
            <a:picLocks noChangeAspect="1"/>
          </p:cNvPicPr>
          <p:nvPr/>
        </p:nvPicPr>
        <p:blipFill>
          <a:blip r:embed="rId3"/>
          <a:stretch>
            <a:fillRect/>
          </a:stretch>
        </p:blipFill>
        <p:spPr>
          <a:xfrm>
            <a:off x="251520" y="2287825"/>
            <a:ext cx="7825698" cy="2005271"/>
          </a:xfrm>
          <a:prstGeom prst="rect">
            <a:avLst/>
          </a:prstGeom>
        </p:spPr>
      </p:pic>
      <p:sp>
        <p:nvSpPr>
          <p:cNvPr id="7" name="Title 1"/>
          <p:cNvSpPr>
            <a:spLocks noGrp="1"/>
          </p:cNvSpPr>
          <p:nvPr>
            <p:ph type="title"/>
          </p:nvPr>
        </p:nvSpPr>
        <p:spPr>
          <a:xfrm>
            <a:off x="457200" y="476672"/>
            <a:ext cx="8229600" cy="1143000"/>
          </a:xfrm>
        </p:spPr>
        <p:txBody>
          <a:bodyPr/>
          <a:lstStyle/>
          <a:p>
            <a:r>
              <a:rPr lang="lv-LV" noProof="0" smtClean="0"/>
              <a:t>Dokumentācijas pārbaude</a:t>
            </a:r>
            <a:endParaRPr lang="lv-LV" noProof="0"/>
          </a:p>
        </p:txBody>
      </p:sp>
    </p:spTree>
    <p:extLst>
      <p:ext uri="{BB962C8B-B14F-4D97-AF65-F5344CB8AC3E}">
        <p14:creationId xmlns:p14="http://schemas.microsoft.com/office/powerpoint/2010/main" val="3136903171"/>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251520" y="692696"/>
            <a:ext cx="8229600" cy="792088"/>
          </a:xfrm>
        </p:spPr>
        <p:txBody>
          <a:bodyPr/>
          <a:lstStyle/>
          <a:p>
            <a:r>
              <a:rPr lang="lv-LV" noProof="0" smtClean="0"/>
              <a:t>Atjaunināšana pēc pieprasījuma</a:t>
            </a:r>
            <a:endParaRPr lang="lv-LV" noProof="0"/>
          </a:p>
        </p:txBody>
      </p:sp>
      <p:sp>
        <p:nvSpPr>
          <p:cNvPr id="6" name="Slide Number Placeholder 5"/>
          <p:cNvSpPr>
            <a:spLocks noGrp="1"/>
          </p:cNvSpPr>
          <p:nvPr>
            <p:ph type="sldNum" sz="quarter" idx="12"/>
          </p:nvPr>
        </p:nvSpPr>
        <p:spPr/>
        <p:txBody>
          <a:bodyPr/>
          <a:lstStyle/>
          <a:p>
            <a:fld id="{53FE240C-791C-4FA0-BA72-1FE57C9E7D13}" type="slidenum">
              <a:rPr lang="en-GB" smtClean="0"/>
              <a:t>17</a:t>
            </a:fld>
            <a:endParaRPr lang="lv-LV"/>
          </a:p>
        </p:txBody>
      </p:sp>
      <p:pic>
        <p:nvPicPr>
          <p:cNvPr id="8" name="Picture 7"/>
          <p:cNvPicPr>
            <a:picLocks noChangeAspect="1"/>
          </p:cNvPicPr>
          <p:nvPr/>
        </p:nvPicPr>
        <p:blipFill>
          <a:blip r:embed="rId3"/>
          <a:stretch>
            <a:fillRect/>
          </a:stretch>
        </p:blipFill>
        <p:spPr>
          <a:xfrm>
            <a:off x="388911" y="1389686"/>
            <a:ext cx="7231089" cy="5061762"/>
          </a:xfrm>
          <a:prstGeom prst="rect">
            <a:avLst/>
          </a:prstGeom>
        </p:spPr>
      </p:pic>
    </p:spTree>
    <p:extLst>
      <p:ext uri="{BB962C8B-B14F-4D97-AF65-F5344CB8AC3E}">
        <p14:creationId xmlns:p14="http://schemas.microsoft.com/office/powerpoint/2010/main" val="3396625451"/>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467544" y="798513"/>
            <a:ext cx="8229600" cy="1143000"/>
          </a:xfrm>
        </p:spPr>
        <p:txBody>
          <a:bodyPr/>
          <a:lstStyle/>
          <a:p>
            <a:r>
              <a:rPr lang="lv-LV" noProof="0" smtClean="0"/>
              <a:t>Reģistrācijas numurs</a:t>
            </a:r>
            <a:br/>
            <a:endParaRPr lang="lv-LV" noProof="0"/>
          </a:p>
        </p:txBody>
      </p:sp>
      <p:sp>
        <p:nvSpPr>
          <p:cNvPr id="3" name="Content Placeholder 2"/>
          <p:cNvSpPr>
            <a:spLocks noGrp="1"/>
          </p:cNvSpPr>
          <p:nvPr>
            <p:ph sz="half" idx="1"/>
          </p:nvPr>
        </p:nvSpPr>
        <p:spPr>
          <a:xfrm>
            <a:off x="457200" y="1465262"/>
            <a:ext cx="8363272" cy="4525963"/>
          </a:xfrm>
        </p:spPr>
        <p:txBody>
          <a:bodyPr>
            <a:normAutofit/>
          </a:bodyPr>
          <a:lstStyle/>
          <a:p>
            <a:pPr marL="0" indent="0">
              <a:buNone/>
            </a:pPr>
            <a:r>
              <a:rPr lang="lv-LV" sz="2000" noProof="0" smtClean="0"/>
              <a:t>Pēc dokumentācijas </a:t>
            </a:r>
          </a:p>
          <a:p>
            <a:pPr marL="685800" lvl="1">
              <a:buFont typeface="Arial" panose="020b0604020202020204" pitchFamily="34" charset="0"/>
              <a:buChar char="•"/>
            </a:pPr>
            <a:r>
              <a:rPr lang="lv-LV" sz="1600" noProof="0" smtClean="0"/>
              <a:t>pilnīguma pārbaudes un</a:t>
            </a:r>
          </a:p>
          <a:p>
            <a:pPr marL="685800" lvl="1">
              <a:buFont typeface="Arial" panose="020b0604020202020204" pitchFamily="34" charset="0"/>
              <a:buChar char="•"/>
            </a:pPr>
            <a:r>
              <a:rPr lang="lv-LV" sz="1600" noProof="0" smtClean="0"/>
              <a:t>rēķina apmaksas </a:t>
            </a:r>
          </a:p>
          <a:p>
            <a:pPr marL="0" indent="0">
              <a:buNone/>
            </a:pPr>
            <a:endParaRPr lang="lv-LV" sz="2000" noProof="0"/>
          </a:p>
        </p:txBody>
      </p:sp>
      <p:sp>
        <p:nvSpPr>
          <p:cNvPr id="6" name="Slide Number Placeholder 5"/>
          <p:cNvSpPr>
            <a:spLocks noGrp="1"/>
          </p:cNvSpPr>
          <p:nvPr>
            <p:ph type="sldNum" sz="quarter" idx="12"/>
          </p:nvPr>
        </p:nvSpPr>
        <p:spPr/>
        <p:txBody>
          <a:bodyPr/>
          <a:lstStyle/>
          <a:p>
            <a:fld id="{53FE240C-791C-4FA0-BA72-1FE57C9E7D13}" type="slidenum">
              <a:rPr lang="en-GB" smtClean="0"/>
              <a:t>18</a:t>
            </a:fld>
            <a:endParaRPr lang="lv-LV"/>
          </a:p>
        </p:txBody>
      </p:sp>
      <p:pic>
        <p:nvPicPr>
          <p:cNvPr id="14" name="Picture 13"/>
          <p:cNvPicPr>
            <a:picLocks noChangeAspect="1"/>
          </p:cNvPicPr>
          <p:nvPr/>
        </p:nvPicPr>
        <p:blipFill>
          <a:blip r:embed="rId3"/>
          <a:stretch>
            <a:fillRect/>
          </a:stretch>
        </p:blipFill>
        <p:spPr>
          <a:xfrm>
            <a:off x="540501" y="2516278"/>
            <a:ext cx="7079499" cy="3840072"/>
          </a:xfrm>
          <a:prstGeom prst="rect">
            <a:avLst/>
          </a:prstGeom>
        </p:spPr>
      </p:pic>
    </p:spTree>
    <p:extLst>
      <p:ext uri="{BB962C8B-B14F-4D97-AF65-F5344CB8AC3E}">
        <p14:creationId xmlns:p14="http://schemas.microsoft.com/office/powerpoint/2010/main" val="2334184164"/>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6" name="Slide Number Placeholder 5"/>
          <p:cNvSpPr>
            <a:spLocks noGrp="1"/>
          </p:cNvSpPr>
          <p:nvPr>
            <p:ph type="sldNum" sz="quarter" idx="12"/>
          </p:nvPr>
        </p:nvSpPr>
        <p:spPr/>
        <p:txBody>
          <a:bodyPr/>
          <a:lstStyle/>
          <a:p>
            <a:fld id="{53FE240C-791C-4FA0-BA72-1FE57C9E7D13}" type="slidenum">
              <a:rPr lang="en-GB" smtClean="0"/>
              <a:t>19</a:t>
            </a:fld>
            <a:endParaRPr lang="lv-LV"/>
          </a:p>
        </p:txBody>
      </p:sp>
      <p:pic>
        <p:nvPicPr>
          <p:cNvPr id="3074" name="Picture 2" descr="C:\Users\u08015\AppData\Local\Temp\SNAGHTML160d86a3.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1651" y="1274704"/>
            <a:ext cx="5630549" cy="510662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539552" y="476672"/>
            <a:ext cx="8229600" cy="1143000"/>
          </a:xfrm>
        </p:spPr>
        <p:txBody>
          <a:bodyPr/>
          <a:lstStyle/>
          <a:p>
            <a:r>
              <a:rPr lang="lv-LV" noProof="0" smtClean="0"/>
              <a:t>Atsauces numura lapa</a:t>
            </a:r>
            <a:br/>
            <a:endParaRPr lang="lv-LV" noProof="0"/>
          </a:p>
        </p:txBody>
      </p:sp>
    </p:spTree>
    <p:extLst>
      <p:ext uri="{BB962C8B-B14F-4D97-AF65-F5344CB8AC3E}">
        <p14:creationId xmlns:p14="http://schemas.microsoft.com/office/powerpoint/2010/main" val="660555729"/>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a:t>
            </a:fld>
            <a:endParaRPr lang="lv-LV"/>
          </a:p>
        </p:txBody>
      </p:sp>
      <p:sp>
        <p:nvSpPr>
          <p:cNvPr id="4" name="Title 3"/>
          <p:cNvSpPr>
            <a:spLocks noGrp="1"/>
          </p:cNvSpPr>
          <p:nvPr>
            <p:ph type="title"/>
          </p:nvPr>
        </p:nvSpPr>
        <p:spPr/>
        <p:txBody>
          <a:bodyPr/>
          <a:lstStyle/>
          <a:p>
            <a:r>
              <a:rPr lang="lv-LV" noProof="0" smtClean="0"/>
              <a:t>Prezentācijas mērķis</a:t>
            </a:r>
            <a:endParaRPr lang="lv-LV" noProof="0"/>
          </a:p>
        </p:txBody>
      </p:sp>
      <p:sp>
        <p:nvSpPr>
          <p:cNvPr id="5" name="Content Placeholder 4"/>
          <p:cNvSpPr>
            <a:spLocks noGrp="1"/>
          </p:cNvSpPr>
          <p:nvPr>
            <p:ph idx="1"/>
          </p:nvPr>
        </p:nvSpPr>
        <p:spPr/>
        <p:txBody>
          <a:bodyPr>
            <a:normAutofit fontScale="62500" lnSpcReduction="20000"/>
          </a:bodyPr>
          <a:lstStyle/>
          <a:p>
            <a:r>
              <a:rPr lang="lv-LV" altLang="en-US" noProof="0"/>
              <a:t>Šo prezentāciju un piezīmes ir sagatavojusi </a:t>
            </a:r>
            <a:r>
              <a:rPr lang="lv-LV" altLang="en-US" i="1" noProof="0"/>
              <a:t>ECHA</a:t>
            </a:r>
            <a:r>
              <a:rPr lang="lv-LV" altLang="en-US" noProof="0"/>
              <a:t>, Eiropas Ķimikāliju aģentūra, lai palīdzētu jums sagatavot prezentāciju par </a:t>
            </a:r>
            <a:r>
              <a:rPr lang="lv-LV" altLang="en-US" i="1" noProof="0"/>
              <a:t>REACH</a:t>
            </a:r>
            <a:r>
              <a:rPr lang="lv-LV" altLang="en-US" noProof="0"/>
              <a:t> 2018, t. i., esošo vielu pēdējo reģistrācijas termiņu. Jūs varat izvēlēties attiecīgus slaidus un pēc vajadzības tos pārveidot atkarībā no tā, kas ir jūsu mērķauditorija, – uzņēmuma vadība, darbinieki, vides un darba aizsardzības speciālisti, iestādes utt. Prezentāciju varat izmantot bez papildu atļaujas.</a:t>
            </a:r>
          </a:p>
          <a:p>
            <a:endParaRPr lang="lv-LV" altLang="en-US" noProof="0"/>
          </a:p>
          <a:p>
            <a:r>
              <a:rPr lang="lv-LV" altLang="en-US" noProof="0"/>
              <a:t>Šajā prezentācijā ir sniegts īss pārskats par </a:t>
            </a:r>
            <a:r>
              <a:rPr lang="lv-LV" altLang="en-US" i="1" noProof="0"/>
              <a:t>ECHA</a:t>
            </a:r>
            <a:r>
              <a:rPr lang="lv-LV" altLang="en-US" noProof="0"/>
              <a:t> </a:t>
            </a:r>
            <a:r>
              <a:rPr lang="lv-LV" altLang="en-US" i="1" noProof="0"/>
              <a:t>REACH </a:t>
            </a:r>
            <a:r>
              <a:rPr lang="lv-LV" altLang="en-US" noProof="0"/>
              <a:t>2018. gada ceļveža 6. posmu (Iesniedziet reģistrācijas dokumentāciju). Tā ir viena no vairākām prezentācijām par </a:t>
            </a:r>
            <a:r>
              <a:rPr lang="lv-LV" altLang="en-US" i="1" noProof="0"/>
              <a:t>REACH</a:t>
            </a:r>
            <a:r>
              <a:rPr lang="lv-LV" altLang="en-US" noProof="0"/>
              <a:t> 2018, kas pieejamas </a:t>
            </a:r>
            <a:r>
              <a:rPr lang="lv-LV" altLang="en-US" i="1" noProof="0"/>
              <a:t>ECHA</a:t>
            </a:r>
            <a:r>
              <a:rPr lang="lv-LV" altLang="en-US" noProof="0"/>
              <a:t> tīmekļa vietnē. Komentārus un ieteikumus lūdzam sūtīt uz: </a:t>
            </a:r>
            <a:r>
              <a:rPr lang="lv-LV" altLang="en-US" b="1" noProof="0" smtClean="0">
                <a:solidFill>
                  <a:srgbClr val="0046AD"/>
                </a:solidFill>
              </a:rPr>
              <a:t>reach-2018@echa.europa.eu</a:t>
            </a:r>
            <a:r>
              <a:rPr lang="lv-LV" altLang="en-US" noProof="0"/>
              <a:t>.  </a:t>
            </a:r>
          </a:p>
          <a:p>
            <a:endParaRPr lang="lv-LV" altLang="en-US" noProof="0"/>
          </a:p>
          <a:p>
            <a:r>
              <a:rPr lang="lv-LV" altLang="en-US" b="1" noProof="0"/>
              <a:t>Juridisks paziņojums. </a:t>
            </a:r>
            <a:r>
              <a:rPr lang="lv-LV" altLang="en-US" noProof="0"/>
              <a:t>Šajā prezentācijā iekļautā informācija nav uzskatāma par juridisku padomu un juridiskā izpratnē neatspoguļo Eiropas Ķimikāliju aģentūras oficiālo viedokli. Eiropas Ķimikāliju aģentūra neuzņemas nekādu atbildību par šā dokumenta saturu.</a:t>
            </a:r>
          </a:p>
          <a:p>
            <a:endParaRPr lang="lv-LV" altLang="en-US" noProof="0"/>
          </a:p>
          <a:p>
            <a:r>
              <a:rPr lang="lv-LV" altLang="en-US" noProof="0"/>
              <a:t>Publicēšanas datums: 2017. gada maijs</a:t>
            </a:r>
          </a:p>
          <a:p>
            <a:pPr marL="0" indent="0">
              <a:buNone/>
            </a:pPr>
            <a:endParaRPr lang="lv-LV" noProof="0"/>
          </a:p>
        </p:txBody>
      </p:sp>
    </p:spTree>
    <p:extLst>
      <p:ext uri="{BB962C8B-B14F-4D97-AF65-F5344CB8AC3E}">
        <p14:creationId xmlns:p14="http://schemas.microsoft.com/office/powerpoint/2010/main" val="1025968072"/>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251520" y="764704"/>
            <a:ext cx="8229600" cy="432048"/>
          </a:xfrm>
        </p:spPr>
        <p:txBody>
          <a:bodyPr>
            <a:normAutofit fontScale="90000"/>
          </a:bodyPr>
          <a:lstStyle/>
          <a:p>
            <a:r>
              <a:rPr lang="lv-LV" sz="3300" noProof="0" smtClean="0"/>
              <a:t>Atcerieties</a:t>
            </a:r>
            <a:br/>
            <a:endParaRPr lang="lv-LV" noProof="0"/>
          </a:p>
        </p:txBody>
      </p:sp>
      <p:sp>
        <p:nvSpPr>
          <p:cNvPr id="3" name="Content Placeholder 2"/>
          <p:cNvSpPr>
            <a:spLocks noGrp="1"/>
          </p:cNvSpPr>
          <p:nvPr>
            <p:ph sz="half" idx="1"/>
          </p:nvPr>
        </p:nvSpPr>
        <p:spPr>
          <a:xfrm>
            <a:off x="539552" y="1556792"/>
            <a:ext cx="8240398" cy="3558409"/>
          </a:xfrm>
        </p:spPr>
        <p:txBody>
          <a:bodyPr>
            <a:normAutofit fontScale="25000" lnSpcReduction="20000"/>
          </a:bodyPr>
          <a:lstStyle/>
          <a:p>
            <a:pPr>
              <a:lnSpc>
                <a:spcPct val="120000"/>
              </a:lnSpc>
            </a:pPr>
            <a:r>
              <a:rPr lang="lv-LV" sz="9600" noProof="0" smtClean="0"/>
              <a:t>Pārliecinieties, ka jums ir piekļuve </a:t>
            </a:r>
            <a:r>
              <a:rPr lang="lv-LV" sz="9600" i="1" noProof="0" smtClean="0"/>
              <a:t>REACH-IT</a:t>
            </a:r>
            <a:r>
              <a:rPr lang="lv-LV" sz="9600" noProof="0" smtClean="0"/>
              <a:t> kontam</a:t>
            </a:r>
          </a:p>
          <a:p>
            <a:pPr>
              <a:lnSpc>
                <a:spcPct val="120000"/>
              </a:lnSpc>
            </a:pPr>
            <a:r>
              <a:rPr lang="lv-LV" sz="9600" noProof="0" smtClean="0"/>
              <a:t>Pārbaudiet sava uzņēmuma lielumu</a:t>
            </a:r>
          </a:p>
          <a:p>
            <a:pPr>
              <a:lnSpc>
                <a:spcPct val="120000"/>
              </a:lnSpc>
            </a:pPr>
            <a:r>
              <a:rPr lang="lv-LV" sz="9600" noProof="0" smtClean="0"/>
              <a:t>Atjauniniet kontaktpersonu informāciju</a:t>
            </a:r>
          </a:p>
          <a:p>
            <a:pPr>
              <a:lnSpc>
                <a:spcPct val="120000"/>
              </a:lnSpc>
            </a:pPr>
            <a:r>
              <a:rPr lang="lv-LV" sz="9600" noProof="0" smtClean="0">
                <a:solidFill>
                  <a:prstClr val="black"/>
                </a:solidFill>
              </a:rPr>
              <a:t>Ziniet savus ar kopīgo iesniegšanu saistītos pienākumus</a:t>
            </a:r>
          </a:p>
          <a:p>
            <a:pPr>
              <a:lnSpc>
                <a:spcPct val="120000"/>
              </a:lnSpc>
            </a:pPr>
            <a:r>
              <a:rPr lang="lv-LV" sz="9600" noProof="0" smtClean="0"/>
              <a:t>Izlasiet no </a:t>
            </a:r>
            <a:r>
              <a:rPr lang="lv-LV" sz="9600" i="1" noProof="0" smtClean="0"/>
              <a:t>REACH-IT</a:t>
            </a:r>
            <a:r>
              <a:rPr lang="lv-LV" sz="9600" noProof="0" smtClean="0"/>
              <a:t> saņemtos e-pastus</a:t>
            </a:r>
          </a:p>
          <a:p>
            <a:pPr>
              <a:lnSpc>
                <a:spcPct val="120000"/>
              </a:lnSpc>
            </a:pPr>
            <a:r>
              <a:rPr lang="lv-LV" sz="9600" noProof="0" smtClean="0"/>
              <a:t>Ja saņemat uzdevumu, rīkojieties laicīgi (maksājumi un atkārtota iesniegšana) </a:t>
            </a:r>
          </a:p>
          <a:p>
            <a:pPr>
              <a:lnSpc>
                <a:spcPct val="120000"/>
              </a:lnSpc>
            </a:pPr>
            <a:r>
              <a:rPr lang="lv-LV" sz="9600"/>
              <a:t>Atbalsts pieejams </a:t>
            </a:r>
            <a:r>
              <a:rPr lang="lv-LV" sz="9600" smtClean="0">
                <a:hlinkClick r:id="rId3"/>
              </a:rPr>
              <a:t>https://echa.europa.eu/reach-2018</a:t>
            </a:r>
            <a:endParaRPr lang="lv-LV" sz="9600" smtClean="0"/>
          </a:p>
          <a:p>
            <a:pPr marL="0" indent="0">
              <a:buNone/>
            </a:pPr>
            <a:endParaRPr lang="lv-LV" sz="9600"/>
          </a:p>
          <a:p>
            <a:endParaRPr lang="lv-LV" sz="9600" noProof="0" smtClean="0"/>
          </a:p>
          <a:p>
            <a:pPr marL="0" indent="0">
              <a:buNone/>
            </a:pPr>
            <a:endParaRPr lang="lv-LV" sz="1800" noProof="0"/>
          </a:p>
        </p:txBody>
      </p:sp>
      <p:sp>
        <p:nvSpPr>
          <p:cNvPr id="6" name="Slide Number Placeholder 5"/>
          <p:cNvSpPr>
            <a:spLocks noGrp="1"/>
          </p:cNvSpPr>
          <p:nvPr>
            <p:ph type="sldNum" sz="quarter" idx="12"/>
          </p:nvPr>
        </p:nvSpPr>
        <p:spPr/>
        <p:txBody>
          <a:bodyPr/>
          <a:lstStyle/>
          <a:p>
            <a:fld id="{53FE240C-791C-4FA0-BA72-1FE57C9E7D13}" type="slidenum">
              <a:rPr lang="en-GB" smtClean="0"/>
              <a:t>20</a:t>
            </a:fld>
            <a:endParaRPr lang="lv-LV"/>
          </a:p>
        </p:txBody>
      </p:sp>
    </p:spTree>
    <p:extLst>
      <p:ext uri="{BB962C8B-B14F-4D97-AF65-F5344CB8AC3E}">
        <p14:creationId xmlns:p14="http://schemas.microsoft.com/office/powerpoint/2010/main" val="2992842126"/>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a:xfrm>
            <a:off x="611560" y="2060848"/>
            <a:ext cx="8229600" cy="4525963"/>
          </a:xfrm>
        </p:spPr>
        <p:txBody>
          <a:bodyPr>
            <a:normAutofit/>
          </a:bodyPr>
          <a:lstStyle/>
          <a:p>
            <a:r>
              <a:rPr lang="lv-LV" noProof="0" smtClean="0"/>
              <a:t>Jūsu IT rīks informācijas iesniegšanai </a:t>
            </a:r>
            <a:r>
              <a:rPr lang="lv-LV" i="1" noProof="0" smtClean="0"/>
              <a:t>ECHA</a:t>
            </a:r>
          </a:p>
          <a:p>
            <a:endParaRPr lang="lv-LV" noProof="0" smtClean="0"/>
          </a:p>
          <a:p>
            <a:r>
              <a:rPr lang="lv-LV" i="1" noProof="0" smtClean="0"/>
              <a:t>ECHA </a:t>
            </a:r>
            <a:r>
              <a:rPr lang="lv-LV" noProof="0" smtClean="0"/>
              <a:t>komunikācijas līdzeklis saziņai ar jums</a:t>
            </a:r>
          </a:p>
          <a:p>
            <a:endParaRPr lang="lv-LV" noProof="0" smtClean="0"/>
          </a:p>
          <a:p>
            <a:r>
              <a:rPr lang="lv-LV" noProof="0" smtClean="0"/>
              <a:t>Informācijas avots</a:t>
            </a:r>
          </a:p>
          <a:p>
            <a:endParaRPr lang="lv-LV" noProof="0"/>
          </a:p>
          <a:p>
            <a:r>
              <a:rPr lang="lv-LV" noProof="0" smtClean="0"/>
              <a:t>Pieejams šeit:</a:t>
            </a:r>
          </a:p>
          <a:p>
            <a:endParaRPr lang="lv-LV" noProof="0" smtClean="0"/>
          </a:p>
          <a:p>
            <a:endParaRPr lang="lv-LV" noProof="0" smtClean="0"/>
          </a:p>
          <a:p>
            <a:pPr marL="0" indent="0">
              <a:buNone/>
            </a:pPr>
            <a:endParaRPr lang="lv-LV" noProof="0"/>
          </a:p>
        </p:txBody>
      </p:sp>
      <p:sp>
        <p:nvSpPr>
          <p:cNvPr id="4" name="Slide Number Placeholder 3"/>
          <p:cNvSpPr>
            <a:spLocks noGrp="1"/>
          </p:cNvSpPr>
          <p:nvPr>
            <p:ph type="sldNum" sz="quarter" idx="12"/>
          </p:nvPr>
        </p:nvSpPr>
        <p:spPr/>
        <p:txBody>
          <a:bodyPr/>
          <a:lstStyle/>
          <a:p>
            <a:fld id="{53FE240C-791C-4FA0-BA72-1FE57C9E7D13}" type="slidenum">
              <a:rPr lang="en-GB" smtClean="0"/>
              <a:t>3</a:t>
            </a:fld>
            <a:endParaRPr lang="lv-LV"/>
          </a:p>
        </p:txBody>
      </p:sp>
      <p:pic>
        <p:nvPicPr>
          <p:cNvPr id="6" name="Picture 5"/>
          <p:cNvPicPr>
            <a:picLocks noChangeAspect="1"/>
          </p:cNvPicPr>
          <p:nvPr/>
        </p:nvPicPr>
        <p:blipFill>
          <a:blip r:embed="rId3"/>
          <a:stretch>
            <a:fillRect/>
          </a:stretch>
        </p:blipFill>
        <p:spPr>
          <a:xfrm>
            <a:off x="577428" y="520327"/>
            <a:ext cx="4131220" cy="1135401"/>
          </a:xfrm>
          <a:prstGeom prst="rect">
            <a:avLst/>
          </a:prstGeom>
        </p:spPr>
      </p:pic>
      <p:sp>
        <p:nvSpPr>
          <p:cNvPr id="7" name="Rectangle 6"/>
          <p:cNvSpPr/>
          <p:nvPr/>
        </p:nvSpPr>
        <p:spPr>
          <a:xfrm>
            <a:off x="3890392" y="4725144"/>
            <a:ext cx="4801205" cy="366126"/>
          </a:xfrm>
          <a:prstGeom prst="rect">
            <a:avLst/>
          </a:prstGeom>
        </p:spPr>
        <p:txBody>
          <a:bodyPr wrap="square">
            <a:spAutoFit/>
          </a:bodyPr>
          <a:lstStyle/>
          <a:p>
            <a:r>
              <a:rPr lang="lv-LV">
                <a:latin typeface="Verdana" panose="020b0604030504040204" pitchFamily="34" charset="0"/>
                <a:hlinkClick r:id="rId4"/>
              </a:rPr>
              <a:t>https://reach-it.echa.europa.eu/reach//</a:t>
            </a:r>
            <a:r>
              <a:rPr lang="lv-LV" smtClean="0"/>
              <a:t> </a:t>
            </a:r>
            <a:endParaRPr lang="lv-LV">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43608341"/>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endParaRPr lang="en-GB" noProof="0"/>
          </a:p>
        </p:txBody>
      </p:sp>
      <p:sp>
        <p:nvSpPr>
          <p:cNvPr id="3" name="Content Placeholder 2"/>
          <p:cNvSpPr>
            <a:spLocks noGrp="1"/>
          </p:cNvSpPr>
          <p:nvPr>
            <p:ph idx="1"/>
          </p:nvPr>
        </p:nvSpPr>
        <p:spPr>
          <a:xfrm>
            <a:off x="457200" y="1594686"/>
            <a:ext cx="8229600" cy="4525963"/>
          </a:xfrm>
        </p:spPr>
        <p:txBody>
          <a:bodyPr/>
          <a:lstStyle/>
          <a:p>
            <a:endParaRPr lang="en-GB"/>
          </a:p>
        </p:txBody>
      </p:sp>
      <p:sp>
        <p:nvSpPr>
          <p:cNvPr id="4" name="Slide Number Placeholder 3"/>
          <p:cNvSpPr>
            <a:spLocks noGrp="1"/>
          </p:cNvSpPr>
          <p:nvPr>
            <p:ph type="sldNum" sz="quarter" idx="12"/>
          </p:nvPr>
        </p:nvSpPr>
        <p:spPr/>
        <p:txBody>
          <a:bodyPr/>
          <a:lstStyle/>
          <a:p>
            <a:fld id="{53FE240C-791C-4FA0-BA72-1FE57C9E7D13}" type="slidenum">
              <a:rPr lang="en-GB" smtClean="0"/>
              <a:t>4</a:t>
            </a:fld>
            <a:endParaRPr lang="lv-LV"/>
          </a:p>
        </p:txBody>
      </p:sp>
      <p:pic>
        <p:nvPicPr>
          <p:cNvPr id="5" name="Picture 4"/>
          <p:cNvPicPr>
            <a:picLocks noChangeAspect="1"/>
          </p:cNvPicPr>
          <p:nvPr/>
        </p:nvPicPr>
        <p:blipFill>
          <a:blip r:embed="rId3"/>
          <a:stretch>
            <a:fillRect/>
          </a:stretch>
        </p:blipFill>
        <p:spPr>
          <a:xfrm>
            <a:off x="571" y="-18619"/>
            <a:ext cx="9142857" cy="6895238"/>
          </a:xfrm>
          <a:prstGeom prst="rect">
            <a:avLst/>
          </a:prstGeom>
        </p:spPr>
      </p:pic>
    </p:spTree>
    <p:extLst>
      <p:ext uri="{BB962C8B-B14F-4D97-AF65-F5344CB8AC3E}">
        <p14:creationId xmlns:p14="http://schemas.microsoft.com/office/powerpoint/2010/main" val="3287150848"/>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251520" y="692696"/>
            <a:ext cx="8229600" cy="1143000"/>
          </a:xfrm>
        </p:spPr>
        <p:txBody>
          <a:bodyPr>
            <a:normAutofit/>
          </a:bodyPr>
          <a:lstStyle/>
          <a:p>
            <a:r>
              <a:rPr lang="lv-LV" noProof="0" smtClean="0"/>
              <a:t>Uzdevumi un ziņojumi</a:t>
            </a:r>
            <a:br/>
            <a:endParaRPr lang="lv-LV" noProof="0"/>
          </a:p>
        </p:txBody>
      </p:sp>
      <p:sp>
        <p:nvSpPr>
          <p:cNvPr id="3" name="Content Placeholder 2"/>
          <p:cNvSpPr>
            <a:spLocks noGrp="1"/>
          </p:cNvSpPr>
          <p:nvPr>
            <p:ph sz="half" idx="1"/>
          </p:nvPr>
        </p:nvSpPr>
        <p:spPr>
          <a:xfrm>
            <a:off x="251520" y="1804480"/>
            <a:ext cx="5112568" cy="4525963"/>
          </a:xfrm>
        </p:spPr>
        <p:txBody>
          <a:bodyPr>
            <a:normAutofit lnSpcReduction="10000"/>
          </a:bodyPr>
          <a:lstStyle/>
          <a:p>
            <a:pPr marL="0" indent="0">
              <a:buNone/>
            </a:pPr>
            <a:r>
              <a:rPr lang="lv-LV" sz="2000" noProof="0" smtClean="0"/>
              <a:t>Ja </a:t>
            </a:r>
            <a:r>
              <a:rPr lang="lv-LV" sz="2000" i="1" noProof="0" smtClean="0"/>
              <a:t>ECHA</a:t>
            </a:r>
            <a:r>
              <a:rPr lang="lv-LV" sz="2000" noProof="0" smtClean="0"/>
              <a:t> vēlas, lai jūs rīkotos,</a:t>
            </a:r>
          </a:p>
          <a:p>
            <a:pPr marL="0" indent="0">
              <a:buNone/>
            </a:pPr>
            <a:r>
              <a:rPr lang="lv-LV" sz="2000" noProof="0" smtClean="0"/>
              <a:t>      jūs saņemat </a:t>
            </a:r>
            <a:r>
              <a:rPr lang="lv-LV" sz="2000" b="1" noProof="0" smtClean="0"/>
              <a:t>uzdevumu</a:t>
            </a:r>
            <a:r>
              <a:rPr lang="lv-LV" smtClean="0"/>
              <a:t>   </a:t>
            </a:r>
          </a:p>
          <a:p>
            <a:pPr marL="0" indent="0">
              <a:buNone/>
            </a:pPr>
            <a:r>
              <a:rPr lang="lv-LV" smtClean="0"/>
              <a:t>      </a:t>
            </a:r>
            <a:r>
              <a:rPr lang="lv-LV" sz="1600" noProof="0" smtClean="0"/>
              <a:t>Piemēram, jums jāveic maksājums</a:t>
            </a:r>
            <a:endParaRPr lang="lv-LV" sz="2000" noProof="0" smtClean="0"/>
          </a:p>
          <a:p>
            <a:pPr>
              <a:buFontTx/>
              <a:buChar char="-"/>
            </a:pPr>
            <a:endParaRPr lang="lv-LV" sz="2000" noProof="0" smtClean="0"/>
          </a:p>
          <a:p>
            <a:pPr marL="0" indent="0">
              <a:buNone/>
            </a:pPr>
            <a:r>
              <a:rPr lang="lv-LV" sz="2000" noProof="0" smtClean="0"/>
              <a:t>Ja </a:t>
            </a:r>
            <a:r>
              <a:rPr lang="lv-LV" sz="2000" i="1" noProof="0" smtClean="0"/>
              <a:t>ECHA</a:t>
            </a:r>
            <a:r>
              <a:rPr lang="lv-LV" sz="2000" noProof="0" smtClean="0"/>
              <a:t> vēlas jūs informēt par notikumu, </a:t>
            </a:r>
          </a:p>
          <a:p>
            <a:pPr marL="0" indent="0">
              <a:buNone/>
            </a:pPr>
            <a:r>
              <a:rPr lang="lv-LV" sz="2000" noProof="0" smtClean="0"/>
              <a:t>jūs saņemat </a:t>
            </a:r>
            <a:r>
              <a:rPr lang="lv-LV" sz="2000" b="1" noProof="0" smtClean="0"/>
              <a:t>ziņojumu</a:t>
            </a:r>
            <a:endParaRPr lang="lv-LV" sz="2000" noProof="0" smtClean="0"/>
          </a:p>
          <a:p>
            <a:pPr marL="457200" lvl="1" indent="0">
              <a:buNone/>
            </a:pPr>
            <a:r>
              <a:rPr lang="lv-LV" sz="1600" noProof="0" smtClean="0"/>
              <a:t> Piemēram, par veiksmīgu dokumentācijas iesniegšanu</a:t>
            </a:r>
          </a:p>
          <a:p>
            <a:pPr marL="457200" lvl="1" indent="0">
              <a:buNone/>
            </a:pPr>
            <a:endParaRPr lang="lv-LV" noProof="0" smtClean="0"/>
          </a:p>
          <a:p>
            <a:pPr marL="457200" lvl="1" indent="0">
              <a:buNone/>
            </a:pPr>
            <a:r>
              <a:rPr lang="lv-LV" noProof="0" smtClean="0"/>
              <a:t>Noderīgas iespējas:</a:t>
            </a:r>
          </a:p>
          <a:p>
            <a:pPr marL="457200" lvl="1" indent="0">
              <a:buNone/>
            </a:pPr>
            <a:r>
              <a:rPr lang="lv-LV" sz="1800" noProof="0" smtClean="0"/>
              <a:t>vedņi, iegultā palīdzība, vienkāršota meklēšana, informācija par galveno reģistrētāju, ārēji lietotāji, izlase</a:t>
            </a:r>
          </a:p>
          <a:p>
            <a:pPr marL="0" indent="0">
              <a:buNone/>
            </a:pPr>
            <a:endParaRPr lang="lv-LV" noProof="0"/>
          </a:p>
        </p:txBody>
      </p:sp>
      <p:sp>
        <p:nvSpPr>
          <p:cNvPr id="6" name="Slide Number Placeholder 5"/>
          <p:cNvSpPr>
            <a:spLocks noGrp="1"/>
          </p:cNvSpPr>
          <p:nvPr>
            <p:ph type="sldNum" sz="quarter" idx="12"/>
          </p:nvPr>
        </p:nvSpPr>
        <p:spPr/>
        <p:txBody>
          <a:bodyPr/>
          <a:lstStyle/>
          <a:p>
            <a:fld id="{53FE240C-791C-4FA0-BA72-1FE57C9E7D13}" type="slidenum">
              <a:rPr lang="en-GB" smtClean="0"/>
              <a:t>5</a:t>
            </a:fld>
            <a:endParaRPr lang="lv-LV"/>
          </a:p>
        </p:txBody>
      </p:sp>
      <p:sp>
        <p:nvSpPr>
          <p:cNvPr id="4" name="Right Arrow 3"/>
          <p:cNvSpPr/>
          <p:nvPr/>
        </p:nvSpPr>
        <p:spPr>
          <a:xfrm>
            <a:off x="251520" y="2295922"/>
            <a:ext cx="432048" cy="216024"/>
          </a:xfrm>
          <a:prstGeom prst="rightArrow">
            <a:avLst/>
          </a:prstGeom>
          <a:solidFill>
            <a:srgbClr val="008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251520" y="4313182"/>
            <a:ext cx="432048" cy="216024"/>
          </a:xfrm>
          <a:prstGeom prst="rightArrow">
            <a:avLst/>
          </a:prstGeom>
          <a:solidFill>
            <a:srgbClr val="008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5349309" y="1412776"/>
            <a:ext cx="3114286" cy="4695238"/>
          </a:xfrm>
          <a:prstGeom prst="rect">
            <a:avLst/>
          </a:prstGeom>
        </p:spPr>
      </p:pic>
    </p:spTree>
    <p:extLst>
      <p:ext uri="{BB962C8B-B14F-4D97-AF65-F5344CB8AC3E}">
        <p14:creationId xmlns:p14="http://schemas.microsoft.com/office/powerpoint/2010/main" val="811912232"/>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lv-LV" noProof="0" smtClean="0"/>
              <a:t>Galvenā izvēlne</a:t>
            </a:r>
            <a:endParaRPr lang="lv-LV" noProof="0"/>
          </a:p>
        </p:txBody>
      </p:sp>
      <p:sp>
        <p:nvSpPr>
          <p:cNvPr id="4" name="Slide Number Placeholder 3"/>
          <p:cNvSpPr>
            <a:spLocks noGrp="1"/>
          </p:cNvSpPr>
          <p:nvPr>
            <p:ph type="sldNum" sz="quarter" idx="12"/>
          </p:nvPr>
        </p:nvSpPr>
        <p:spPr/>
        <p:txBody>
          <a:bodyPr/>
          <a:lstStyle/>
          <a:p>
            <a:fld id="{53FE240C-791C-4FA0-BA72-1FE57C9E7D13}" type="slidenum">
              <a:rPr lang="en-GB" smtClean="0"/>
              <a:t>6</a:t>
            </a:fld>
            <a:endParaRPr lang="lv-LV"/>
          </a:p>
        </p:txBody>
      </p:sp>
      <p:pic>
        <p:nvPicPr>
          <p:cNvPr id="5" name="Picture 4"/>
          <p:cNvPicPr>
            <a:picLocks noChangeAspect="1"/>
          </p:cNvPicPr>
          <p:nvPr/>
        </p:nvPicPr>
        <p:blipFill>
          <a:blip r:embed="rId3"/>
          <a:stretch>
            <a:fillRect/>
          </a:stretch>
        </p:blipFill>
        <p:spPr>
          <a:xfrm>
            <a:off x="333905" y="1340768"/>
            <a:ext cx="8476190" cy="4809524"/>
          </a:xfrm>
          <a:prstGeom prst="rect">
            <a:avLst/>
          </a:prstGeom>
        </p:spPr>
      </p:pic>
    </p:spTree>
    <p:extLst>
      <p:ext uri="{BB962C8B-B14F-4D97-AF65-F5344CB8AC3E}">
        <p14:creationId xmlns:p14="http://schemas.microsoft.com/office/powerpoint/2010/main" val="4044665373"/>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323528" y="764704"/>
            <a:ext cx="8229600" cy="1143000"/>
          </a:xfrm>
        </p:spPr>
        <p:txBody>
          <a:bodyPr/>
          <a:lstStyle/>
          <a:p>
            <a:r>
              <a:rPr lang="lv-LV" noProof="0" smtClean="0"/>
              <a:t>Galvenā reģistrētāja noskaidrošana</a:t>
            </a:r>
            <a:endParaRPr lang="lv-LV" noProof="0"/>
          </a:p>
        </p:txBody>
      </p:sp>
      <p:sp>
        <p:nvSpPr>
          <p:cNvPr id="5" name="Slide Number Placeholder 4"/>
          <p:cNvSpPr>
            <a:spLocks noGrp="1"/>
          </p:cNvSpPr>
          <p:nvPr>
            <p:ph type="sldNum" sz="quarter" idx="12"/>
          </p:nvPr>
        </p:nvSpPr>
        <p:spPr/>
        <p:txBody>
          <a:bodyPr/>
          <a:lstStyle/>
          <a:p>
            <a:fld id="{53FE240C-791C-4FA0-BA72-1FE57C9E7D13}" type="slidenum">
              <a:rPr lang="en-GB" smtClean="0"/>
              <a:t>7</a:t>
            </a:fld>
            <a:endParaRPr lang="lv-LV"/>
          </a:p>
        </p:txBody>
      </p:sp>
      <p:pic>
        <p:nvPicPr>
          <p:cNvPr id="9" name="Picture 8"/>
          <p:cNvPicPr>
            <a:picLocks noChangeAspect="1"/>
          </p:cNvPicPr>
          <p:nvPr/>
        </p:nvPicPr>
        <p:blipFill>
          <a:blip r:embed="rId3"/>
          <a:srcRect b="43228"/>
          <a:stretch>
            <a:fillRect/>
          </a:stretch>
        </p:blipFill>
        <p:spPr>
          <a:xfrm>
            <a:off x="467543" y="2492896"/>
            <a:ext cx="8012611" cy="2088232"/>
          </a:xfrm>
          <a:prstGeom prst="rect">
            <a:avLst/>
          </a:prstGeom>
        </p:spPr>
      </p:pic>
    </p:spTree>
    <p:extLst>
      <p:ext uri="{BB962C8B-B14F-4D97-AF65-F5344CB8AC3E}">
        <p14:creationId xmlns:p14="http://schemas.microsoft.com/office/powerpoint/2010/main" val="2570459076"/>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lv-LV" noProof="0" smtClean="0"/>
              <a:t>Uzņēmuma informācijas pārvaldība</a:t>
            </a:r>
            <a:endParaRPr lang="lv-LV" noProof="0"/>
          </a:p>
        </p:txBody>
      </p:sp>
      <p:pic>
        <p:nvPicPr>
          <p:cNvPr id="6" name="Content Placeholder 5"/>
          <p:cNvPicPr>
            <a:picLocks noGrp="1" noChangeAspect="1"/>
          </p:cNvPicPr>
          <p:nvPr>
            <p:ph idx="1"/>
          </p:nvPr>
        </p:nvPicPr>
        <p:blipFill>
          <a:blip r:embed="rId3"/>
          <a:stretch>
            <a:fillRect/>
          </a:stretch>
        </p:blipFill>
        <p:spPr>
          <a:xfrm>
            <a:off x="240060" y="1433472"/>
            <a:ext cx="7247814" cy="2859624"/>
          </a:xfrm>
          <a:prstGeom prst="rect">
            <a:avLst/>
          </a:prstGeom>
        </p:spPr>
      </p:pic>
      <p:sp>
        <p:nvSpPr>
          <p:cNvPr id="4" name="Slide Number Placeholder 3"/>
          <p:cNvSpPr>
            <a:spLocks noGrp="1"/>
          </p:cNvSpPr>
          <p:nvPr>
            <p:ph type="sldNum" sz="quarter" idx="12"/>
          </p:nvPr>
        </p:nvSpPr>
        <p:spPr/>
        <p:txBody>
          <a:bodyPr/>
          <a:lstStyle/>
          <a:p>
            <a:fld id="{53FE240C-791C-4FA0-BA72-1FE57C9E7D13}" type="slidenum">
              <a:rPr lang="en-GB" smtClean="0"/>
              <a:t>8</a:t>
            </a:fld>
            <a:endParaRPr lang="lv-LV"/>
          </a:p>
        </p:txBody>
      </p:sp>
      <p:pic>
        <p:nvPicPr>
          <p:cNvPr id="3" name="Picture 2"/>
          <p:cNvPicPr>
            <a:picLocks noChangeAspect="1"/>
          </p:cNvPicPr>
          <p:nvPr/>
        </p:nvPicPr>
        <p:blipFill>
          <a:blip r:embed="rId4"/>
          <a:stretch>
            <a:fillRect/>
          </a:stretch>
        </p:blipFill>
        <p:spPr>
          <a:xfrm>
            <a:off x="827584" y="2708920"/>
            <a:ext cx="8190476" cy="3000000"/>
          </a:xfrm>
          <a:prstGeom prst="rect">
            <a:avLst/>
          </a:prstGeom>
        </p:spPr>
      </p:pic>
    </p:spTree>
    <p:extLst>
      <p:ext uri="{BB962C8B-B14F-4D97-AF65-F5344CB8AC3E}">
        <p14:creationId xmlns:p14="http://schemas.microsoft.com/office/powerpoint/2010/main" val="2812179516"/>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solidFill>
                  <a:prstClr val="black">
                    <a:tint val="75000"/>
                  </a:prstClr>
                </a:solidFill>
              </a:rPr>
              <a:t>9</a:t>
            </a:fld>
            <a:endParaRPr lang="lv-LV">
              <a:solidFill>
                <a:prstClr val="black">
                  <a:tint val="75000"/>
                </a:prstClr>
              </a:solidFill>
            </a:endParaRPr>
          </a:p>
        </p:txBody>
      </p:sp>
      <p:sp>
        <p:nvSpPr>
          <p:cNvPr id="2" name="Title 1"/>
          <p:cNvSpPr>
            <a:spLocks noGrp="1"/>
          </p:cNvSpPr>
          <p:nvPr>
            <p:ph type="title"/>
          </p:nvPr>
        </p:nvSpPr>
        <p:spPr>
          <a:xfrm>
            <a:off x="457200" y="476672"/>
            <a:ext cx="6923112" cy="1143000"/>
          </a:xfrm>
        </p:spPr>
        <p:txBody>
          <a:bodyPr/>
          <a:lstStyle/>
          <a:p>
            <a:r>
              <a:rPr lang="lv-LV" noProof="0" smtClean="0"/>
              <a:t>Ar kopīgo iesniegšanu saistītie pienākumi </a:t>
            </a:r>
            <a:r>
              <a:rPr lang="lv-LV" i="1" noProof="0" smtClean="0"/>
              <a:t>REACH-IT</a:t>
            </a:r>
            <a:endParaRPr lang="lv-LV" noProof="0"/>
          </a:p>
        </p:txBody>
      </p:sp>
      <p:sp>
        <p:nvSpPr>
          <p:cNvPr id="3" name="Content Placeholder 2"/>
          <p:cNvSpPr>
            <a:spLocks noGrp="1"/>
          </p:cNvSpPr>
          <p:nvPr>
            <p:ph idx="1"/>
          </p:nvPr>
        </p:nvSpPr>
        <p:spPr>
          <a:xfrm>
            <a:off x="313184" y="1619672"/>
            <a:ext cx="8229600" cy="3956235"/>
          </a:xfrm>
        </p:spPr>
        <p:txBody>
          <a:bodyPr>
            <a:normAutofit/>
          </a:bodyPr>
          <a:lstStyle/>
          <a:p>
            <a:pPr marL="0" indent="0">
              <a:buNone/>
            </a:pPr>
            <a:r>
              <a:rPr lang="lv-LV" noProof="0" smtClean="0"/>
              <a:t>Galvenais reģistrētājs</a:t>
            </a:r>
          </a:p>
          <a:p>
            <a:pPr lvl="1" indent="-342900">
              <a:buFontTx/>
              <a:buChar char="-"/>
            </a:pPr>
            <a:endParaRPr lang="lv-LV" noProof="0" smtClean="0"/>
          </a:p>
          <a:p>
            <a:pPr marL="400050" lvl="1" indent="0">
              <a:buNone/>
            </a:pPr>
            <a:r>
              <a:rPr lang="lv-LV" noProof="0" smtClean="0"/>
              <a:t>1. Izveido kopīgo iesniegumu </a:t>
            </a:r>
            <a:r>
              <a:rPr lang="lv-LV" i="1" noProof="0" smtClean="0"/>
              <a:t>REACH-IT</a:t>
            </a:r>
          </a:p>
          <a:p>
            <a:pPr lvl="1" indent="-342900">
              <a:buFontTx/>
              <a:buChar char="-"/>
            </a:pPr>
            <a:endParaRPr lang="lv-LV" noProof="0" smtClean="0"/>
          </a:p>
          <a:p>
            <a:pPr lvl="1" indent="-342900">
              <a:buFontTx/>
              <a:buChar char="-"/>
            </a:pPr>
            <a:endParaRPr lang="lv-LV" noProof="0" smtClean="0"/>
          </a:p>
          <a:p>
            <a:pPr lvl="1" indent="-342900">
              <a:buFontTx/>
              <a:buChar char="-"/>
            </a:pPr>
            <a:endParaRPr lang="lv-LV" noProof="0" smtClean="0"/>
          </a:p>
          <a:p>
            <a:pPr marL="400050" lvl="1" indent="0">
              <a:buNone/>
            </a:pPr>
            <a:endParaRPr lang="lv-LV" noProof="0" smtClean="0"/>
          </a:p>
          <a:p>
            <a:pPr marL="400050" lvl="1" indent="0">
              <a:buNone/>
            </a:pPr>
            <a:r>
              <a:rPr lang="lv-LV" noProof="0" smtClean="0"/>
              <a:t>2. Piešķir piekļuves pilnvaru</a:t>
            </a:r>
          </a:p>
          <a:p>
            <a:pPr marL="0" indent="0">
              <a:buNone/>
            </a:pPr>
            <a:r>
              <a:rPr lang="lv-LV" smtClean="0"/>
              <a:t> </a:t>
            </a:r>
          </a:p>
          <a:p>
            <a:endParaRPr lang="lv-LV" noProof="0"/>
          </a:p>
        </p:txBody>
      </p:sp>
      <p:pic>
        <p:nvPicPr>
          <p:cNvPr id="8" name="Picture 7"/>
          <p:cNvPicPr>
            <a:picLocks noChangeAspect="1"/>
          </p:cNvPicPr>
          <p:nvPr/>
        </p:nvPicPr>
        <p:blipFill>
          <a:blip r:embed="rId3"/>
          <a:stretch>
            <a:fillRect/>
          </a:stretch>
        </p:blipFill>
        <p:spPr>
          <a:xfrm>
            <a:off x="4788024" y="4260116"/>
            <a:ext cx="2376264" cy="1250280"/>
          </a:xfrm>
          <a:prstGeom prst="rect">
            <a:avLst/>
          </a:prstGeom>
        </p:spPr>
      </p:pic>
      <p:pic>
        <p:nvPicPr>
          <p:cNvPr id="9" name="Picture 8"/>
          <p:cNvPicPr>
            <a:picLocks noChangeAspect="1"/>
          </p:cNvPicPr>
          <p:nvPr/>
        </p:nvPicPr>
        <p:blipFill>
          <a:blip r:embed="rId4"/>
          <a:stretch>
            <a:fillRect/>
          </a:stretch>
        </p:blipFill>
        <p:spPr>
          <a:xfrm>
            <a:off x="1220168" y="2900050"/>
            <a:ext cx="6480720" cy="829126"/>
          </a:xfrm>
          <a:prstGeom prst="rect">
            <a:avLst/>
          </a:prstGeom>
        </p:spPr>
      </p:pic>
    </p:spTree>
    <p:extLst>
      <p:ext uri="{BB962C8B-B14F-4D97-AF65-F5344CB8AC3E}">
        <p14:creationId xmlns:p14="http://schemas.microsoft.com/office/powerpoint/2010/main" val="1131186242"/>
      </p:ext>
    </p:extLst>
  </p:cSld>
  <p:clrMapOvr>
    <a:masterClrMapping/>
  </p:clrMapOvr>
  <p:transition/>
  <p:timing/>
</p:sld>
</file>

<file path=ppt/tags/tag1.xml><?xml version="1.0" encoding="utf-8"?>
<p:tagLst xmlns:p="http://schemas.openxmlformats.org/presentationml/2006/main">
  <p:tag name="AS_NET" val="4.0.30319.42000"/>
  <p:tag name="AS_OS" val="Microsoft Windows NT 6.3.9600.0"/>
  <p:tag name="AS_RELEASE_DATE" val="2016.10.26"/>
  <p:tag name="AS_TITLE" val="Aspose.Slides for .NET 4.0 Client Profile"/>
  <p:tag name="AS_VERSION" val="16.10.0.0"/>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_rels/item4.xml.rels>&#65279;<?xml version="1.0" encoding="utf-8" standalone="yes"?><Relationships xmlns="http://schemas.openxmlformats.org/package/2006/relationships"><Relationship Id="rId1" Type="http://schemas.openxmlformats.org/officeDocument/2006/relationships/customXmlProps" Target="itemProps4.xml" /></Relationships>
</file>

<file path=customXml/_rels/item5.xml.rels>&#65279;<?xml version="1.0" encoding="utf-8" standalone="yes"?><Relationships xmlns="http://schemas.openxmlformats.org/package/2006/relationships"><Relationship Id="rId1" Type="http://schemas.openxmlformats.org/officeDocument/2006/relationships/customXmlProps" Target="itemProps5.xml" /></Relationships>
</file>

<file path=customXml/item1.xml><?xml version="1.0" encoding="utf-8"?>
<?mso-contentType ?>
<SharedContentType xmlns="Microsoft.SharePoint.Taxonomy.ContentTypeSync" SourceId="5f69e26b-beb5-49c8-89f9-b5a0fae19f51" ContentTypeId="0x010100B558917389A54ADDB58930FBD7E6FD57008586DED9191B4C4CBD31A5DF7F304A71" PreviousValue="false"/>
</file>

<file path=customXml/item2.xml><?xml version="1.0" encoding="utf-8"?>
<ct:contentTypeSchema xmlns:ct="http://schemas.microsoft.com/office/2006/metadata/contentType" xmlns:ma="http://schemas.microsoft.com/office/2006/metadata/properties/metaAttributes" ct:_="" ma:_="" ma:contentTypeName="ECHA Process Document" ma:contentTypeID="0x010100B558917389A54ADDB58930FBD7E6FD57008586DED9191B4C4CBD31A5DF7F304A71006D3FFE2B6013534BB5FDEF3B980D4C31" ma:contentTypeVersion="16" ma:contentTypeDescription="Content type for ECHA process documents" ma:contentTypeScope="" ma:versionID="8dc8a49e89d291db91322531bb3d964e">
  <xsd:schema xmlns:xsd="http://www.w3.org/2001/XMLSchema" xmlns:xs="http://www.w3.org/2001/XMLSchema" xmlns:p="http://schemas.microsoft.com/office/2006/metadata/properties" xmlns:ns2="1a101ee2-a8a8-4e0f-bfd9-aff15f9bc839" xmlns:ns3="b80ede5c-af4c-4bf2-9a87-706a3579dc11" targetNamespace="http://schemas.microsoft.com/office/2006/metadata/properties" ma:root="true" ma:fieldsID="d7a7795f9788c218c04520a861492bdf" ns2:_="" ns3:_="">
    <xsd:import namespace="1a101ee2-a8a8-4e0f-bfd9-aff15f9bc839"/>
    <xsd:import namespace="b80ede5c-af4c-4bf2-9a87-706a3579dc11"/>
    <xsd:element name="properties">
      <xsd:complexType>
        <xsd:sequence>
          <xsd:element name="documentManagement">
            <xsd:complexType>
              <xsd:all>
                <xsd:element ref="ns3:_dlc_DocId" minOccurs="0"/>
                <xsd:element ref="ns3:_dlc_DocIdUrl" minOccurs="0"/>
                <xsd:element ref="ns3:_dlc_DocIdPersistId" minOccurs="0"/>
                <xsd:element ref="ns2:ECHADocumentTypeTaxHTField0" minOccurs="0"/>
                <xsd:element ref="ns3:TaxCatchAll" minOccurs="0"/>
                <xsd:element ref="ns3:TaxCatchAllLabel" minOccurs="0"/>
                <xsd:element ref="ns2:ECHASecClassTaxHTField0" minOccurs="0"/>
                <xsd:element ref="ns2:ECHAProcessTaxHTField0" minOccurs="0"/>
                <xsd:element ref="ns2:ECHACategory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101ee2-a8a8-4e0f-bfd9-aff15f9bc839" elementFormDefault="qualified">
    <xsd:import namespace="http://schemas.microsoft.com/office/2006/documentManagement/types"/>
    <xsd:import namespace="http://schemas.microsoft.com/office/infopath/2007/PartnerControls"/>
    <xsd:element name="ECHADocumentTypeTaxHTField0" ma:index="11" nillable="true" ma:taxonomy="true" ma:internalName="gd32339cd0b5409a9fdb05f9583968bc" ma:taxonomyFieldName="ECHADocumentType" ma:displayName="Document type" ma:readOnly="false" ma:fieldId="{0d32339c-d0b5-409a-9fdb-05f9583968bc}" ma:sspId="5f69e26b-beb5-49c8-89f9-b5a0fae19f51" ma:termSetId="aedf82a2-407f-4791-945d-c1f392314e39" ma:anchorId="00000000-0000-0000-0000-000000000000" ma:open="false" ma:isKeyword="false">
      <xsd:complexType>
        <xsd:sequence>
          <xsd:element ref="pc:Terms" minOccurs="0" maxOccurs="1"/>
        </xsd:sequence>
      </xsd:complexType>
    </xsd:element>
    <xsd:element name="ECHASecClassTaxHTField0" ma:index="15" ma:taxonomy="true" ma:internalName="ab0eb6f132fb4a769815f72efb98c81d" ma:taxonomyFieldName="ECHASecClass" ma:displayName="Security classification" ma:default="1;#|a0307bc2-faf9-4068-8aeb-b713e4fa2a0f" ma:fieldId="{ab0eb6f1-32fb-4a76-9815-f72efb98c81d}" ma:sspId="5f69e26b-beb5-49c8-89f9-b5a0fae19f51" ma:termSetId="bdbfee88-fbc0-4b29-a996-994f751932c4" ma:anchorId="00000000-0000-0000-0000-000000000000" ma:open="false" ma:isKeyword="false">
      <xsd:complexType>
        <xsd:sequence>
          <xsd:element ref="pc:Terms" minOccurs="0" maxOccurs="1"/>
        </xsd:sequence>
      </xsd:complexType>
    </xsd:element>
    <xsd:element name="ECHAProcessTaxHTField0" ma:index="17" nillable="true" ma:taxonomy="true" ma:internalName="k79ecea8bd3e48279038bf7156c8359b" ma:taxonomyFieldName="ECHAProcess" ma:displayName="Process" ma:readOnly="false" ma:fieldId="{479ecea8-bd3e-4827-9038-bf7156c8359b}" ma:sspId="5f69e26b-beb5-49c8-89f9-b5a0fae19f51" ma:termSetId="c30def1a-2ee0-45a9-b531-f691ecbc3c44" ma:anchorId="00000000-0000-0000-0000-000000000000" ma:open="false" ma:isKeyword="false">
      <xsd:complexType>
        <xsd:sequence>
          <xsd:element ref="pc:Terms" minOccurs="0" maxOccurs="1"/>
        </xsd:sequence>
      </xsd:complexType>
    </xsd:element>
    <xsd:element name="ECHACategoryTaxHTField0" ma:index="19" nillable="true" ma:taxonomy="true" ma:internalName="p86653fd247d4255942aa31697ef2e78" ma:taxonomyFieldName="ECHACategory" ma:displayName="Category" ma:readOnly="false" ma:default="" ma:fieldId="{986653fd-247d-4255-942a-a31697ef2e78}" ma:sspId="5f69e26b-beb5-49c8-89f9-b5a0fae19f51" ma:termSetId="55e7dc03-f0a2-4416-8b3b-39dffa2b388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80ede5c-af4c-4bf2-9a87-706a3579dc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2" nillable="true" ma:displayName="Taxonomy Catch All Column" ma:hidden="true" ma:list="{42e49345-dbec-4f99-ae5c-0d1330abc637}" ma:internalName="TaxCatchAll" ma:showField="CatchAllData" ma:web="1a101ee2-a8a8-4e0f-bfd9-aff15f9bc839">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42e49345-dbec-4f99-ae5c-0d1330abc637}" ma:internalName="TaxCatchAllLabel" ma:readOnly="true" ma:showField="CatchAllDataLabel" ma:web="1a101ee2-a8a8-4e0f-bfd9-aff15f9bc8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CHADocumentTypeTaxHTField0 xmlns="1a101ee2-a8a8-4e0f-bfd9-aff15f9bc839">
      <Terms xmlns="http://schemas.microsoft.com/office/infopath/2007/PartnerControls"/>
    </ECHADocumentTypeTaxHTField0>
    <ECHAProcessTaxHTField0 xmlns="1a101ee2-a8a8-4e0f-bfd9-aff15f9bc839">
      <Terms xmlns="http://schemas.microsoft.com/office/infopath/2007/PartnerControls">
        <TermInfo xmlns="http://schemas.microsoft.com/office/infopath/2007/PartnerControls">
          <TermName xmlns="http://schemas.microsoft.com/office/infopath/2007/PartnerControls">10.12 Production and Implementation of Communication outputs</TermName>
          <TermId xmlns="http://schemas.microsoft.com/office/infopath/2007/PartnerControls">0979686c-f827-4cff-a947-2fd9d24cc3a4</TermId>
        </TermInfo>
      </Terms>
    </ECHAProcessTaxHTField0>
    <_dlc_DocId xmlns="b80ede5c-af4c-4bf2-9a87-706a3579dc11">ACTV10-6-53872</_dlc_DocId>
    <TaxCatchAll xmlns="b80ede5c-af4c-4bf2-9a87-706a3579dc11">
      <Value>3</Value>
      <Value>1</Value>
    </TaxCatchAll>
    <ECHASecClassTaxHTField0 xmlns="1a101ee2-a8a8-4e0f-bfd9-aff15f9bc839">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a0307bc2-faf9-4068-8aeb-b713e4fa2a0f</TermId>
        </TermInfo>
      </Terms>
    </ECHASecClassTaxHTField0>
    <_dlc_DocIdUrl xmlns="b80ede5c-af4c-4bf2-9a87-706a3579dc11">
      <Url>https://activity.echa.europa.eu/sites/act-10/process-10-11/_layouts/DocIdRedir.aspx?ID=ACTV10-6-53872</Url>
      <Description>ACTV10-6-53872</Description>
    </_dlc_DocIdUrl>
    <ECHACategoryTaxHTField0 xmlns="1a101ee2-a8a8-4e0f-bfd9-aff15f9bc839">
      <Terms xmlns="http://schemas.microsoft.com/office/infopath/2007/PartnerControls"/>
    </ECHACategoryTaxHTField0>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661D9F9-A681-4970-9AB3-BB2CEB580C4E}">
  <ds:schemaRefs/>
</ds:datastoreItem>
</file>

<file path=customXml/itemProps2.xml><?xml version="1.0" encoding="utf-8"?>
<ds:datastoreItem xmlns:ds="http://schemas.openxmlformats.org/officeDocument/2006/customXml" ds:itemID="{3AC6B7AA-5129-4B5D-925F-ADFB35645A32}">
  <ds:schemaRefs/>
</ds:datastoreItem>
</file>

<file path=customXml/itemProps3.xml><?xml version="1.0" encoding="utf-8"?>
<ds:datastoreItem xmlns:ds="http://schemas.openxmlformats.org/officeDocument/2006/customXml" ds:itemID="{7BCF6A5F-9D12-494B-A636-D4E7909EB38C}">
  <ds:schemaRefs>
    <ds:schemaRef ds:uri="http://schemas.microsoft.com/office/2006/documentManagement/types"/>
    <ds:schemaRef ds:uri="http://purl.org/dc/terms/"/>
    <ds:schemaRef ds:uri="http://purl.org/dc/elements/1.1/"/>
    <ds:schemaRef ds:uri="http://schemas.openxmlformats.org/package/2006/metadata/core-properties"/>
    <ds:schemaRef ds:uri="http://purl.org/dc/dcmitype/"/>
    <ds:schemaRef ds:uri="http://www.w3.org/XML/1998/namespace"/>
    <ds:schemaRef ds:uri="http://schemas.microsoft.com/office/infopath/2007/PartnerControls"/>
    <ds:schemaRef ds:uri="b80ede5c-af4c-4bf2-9a87-706a3579dc11"/>
    <ds:schemaRef ds:uri="1a101ee2-a8a8-4e0f-bfd9-aff15f9bc839"/>
    <ds:schemaRef ds:uri="http://schemas.microsoft.com/office/2006/metadata/properties"/>
  </ds:schemaRefs>
</ds:datastoreItem>
</file>

<file path=customXml/itemProps4.xml><?xml version="1.0" encoding="utf-8"?>
<ds:datastoreItem xmlns:ds="http://schemas.openxmlformats.org/officeDocument/2006/customXml" ds:itemID="{57325CAE-108D-4A40-AB78-5D4972D3F836}">
  <ds:schemaRefs/>
</ds:datastoreItem>
</file>

<file path=customXml/itemProps5.xml><?xml version="1.0" encoding="utf-8"?>
<ds:datastoreItem xmlns:ds="http://schemas.openxmlformats.org/officeDocument/2006/customXml" ds:itemID="{393C2A4F-378A-406C-8017-7706C7BE96B5}">
  <ds:schemaRefs/>
</ds:datastoreItem>
</file>

<file path=docProps/app.xml><?xml version="1.0" encoding="utf-8"?>
<Properties xmlns:vt="http://schemas.openxmlformats.org/officeDocument/2006/docPropsVTypes" xmlns="http://schemas.openxmlformats.org/officeDocument/2006/extended-properties">
  <Company>CDT</Company>
  <PresentationFormat>On-screen Show (4:3)</PresentationFormat>
  <Paragraphs>81</Paragraphs>
  <Slides>20</Slides>
  <Notes>19</Notes>
  <TotalTime>11731</TotalTime>
  <HiddenSlides>0</HiddenSlides>
  <MMClips>0</MMClips>
  <ScaleCrop>0</ScaleCrop>
  <HeadingPairs>
    <vt:vector baseType="variant" size="4">
      <vt:variant>
        <vt:lpstr>Theme</vt:lpstr>
      </vt:variant>
      <vt:variant>
        <vt:i4>1</vt:i4>
      </vt:variant>
      <vt:variant>
        <vt:lpstr>Slide Titles</vt:lpstr>
      </vt:variant>
      <vt:variant>
        <vt:i4>20</vt:i4>
      </vt:variant>
    </vt:vector>
  </HeadingPairs>
  <TitlesOfParts>
    <vt:vector baseType="lpstr" size="21">
      <vt:lpstr>Office Theme</vt:lpstr>
      <vt:lpstr>Slide 1</vt:lpstr>
      <vt:lpstr>Prezentācijas mērķis</vt:lpstr>
      <vt:lpstr>Slide 3</vt:lpstr>
      <vt:lpstr>Slide 4</vt:lpstr>
      <vt:lpstr>Uzdevumi un ziņojumi</vt:lpstr>
      <vt:lpstr>Galvenā izvēlne</vt:lpstr>
      <vt:lpstr>Galvenā reģistrētāja noskaidrošana</vt:lpstr>
      <vt:lpstr>Uzņēmuma informācijas pārvaldība</vt:lpstr>
      <vt:lpstr>Ar kopīgo iesniegšanu saistītie pienākumi REACH-IT</vt:lpstr>
      <vt:lpstr>Ar kopīgo iesniegšanu saistītie pienākumi REACH-IT</vt:lpstr>
      <vt:lpstr>Pirms iesniegšanas pārbaudiet </vt:lpstr>
      <vt:lpstr>Vai esat gatavs?Iesniegšana REACH-IT</vt:lpstr>
      <vt:lpstr>Iesniegšanas vedņa saīsnes</vt:lpstr>
      <vt:lpstr>Kas tagad sekos?</vt:lpstr>
      <vt:lpstr>Iesniegšanas ziņojuma lapa</vt:lpstr>
      <vt:lpstr>Dokumentācijas pārbaude</vt:lpstr>
      <vt:lpstr>Atjaunināšana pēc pieprasījuma</vt:lpstr>
      <vt:lpstr>Reģistrācijas numurs</vt:lpstr>
      <vt:lpstr>Atsauces numura lapa</vt:lpstr>
      <vt:lpstr>Atcerieties</vt:lpstr>
    </vt:vector>
  </TitlesOfParts>
  <LinksUpToDate>0</LinksUpToDate>
  <SharedDoc>0</SharedDoc>
  <HyperlinksChanged>0</HyperlinksChanged>
  <Application>Aspose.Slides for .NET</Application>
  <AppVersion>16.1000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Presentation</dc:title>
  <dc:creator>CDT</dc:creator>
  <cp:lastModifiedBy>CDT</cp:lastModifiedBy>
  <cp:revision>276</cp:revision>
  <dcterms:created xsi:type="dcterms:W3CDTF">2015-06-16T10:48:03Z</dcterms:created>
  <dcterms:modified xsi:type="dcterms:W3CDTF">2017-05-29T13:01:49Z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_dlc_DocIdItemGuid">
    <vt:lpwstr>2c9f5385-a2f9-4afc-a0c6-65d4fd98a6c7</vt:lpwstr>
  </property>
  <property fmtid="{D5CDD505-2E9C-101B-9397-08002B2CF9AE}" pid="3" name="ContentTypeId">
    <vt:lpwstr>0x010100B558917389A54ADDB58930FBD7E6FD57008586DED9191B4C4CBD31A5DF7F304A71006D3FFE2B6013534BB5FDEF3B980D4C31</vt:lpwstr>
  </property>
  <property fmtid="{D5CDD505-2E9C-101B-9397-08002B2CF9AE}" pid="4" name="ECHACategory">
    <vt:lpwstr/>
  </property>
  <property fmtid="{D5CDD505-2E9C-101B-9397-08002B2CF9AE}" pid="5" name="ECHADocumentType">
    <vt:lpwstr/>
  </property>
  <property fmtid="{D5CDD505-2E9C-101B-9397-08002B2CF9AE}" pid="6" name="ECHAProcess">
    <vt:lpwstr>3;#10.12 Production and Implementation of Communication outputs|0979686c-f827-4cff-a947-2fd9d24cc3a4</vt:lpwstr>
  </property>
  <property fmtid="{D5CDD505-2E9C-101B-9397-08002B2CF9AE}" pid="7" name="ECHASecClass">
    <vt:lpwstr>1;#Internal|a0307bc2-faf9-4068-8aeb-b713e4fa2a0f</vt:lpwstr>
  </property>
</Properties>
</file>