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318" r:id="rId10"/>
    <p:sldId id="280" r:id="rId11"/>
    <p:sldId id="281" r:id="rId12"/>
    <p:sldId id="311" r:id="rId13"/>
    <p:sldId id="282" r:id="rId14"/>
    <p:sldId id="313" r:id="rId15"/>
    <p:sldId id="314" r:id="rId16"/>
    <p:sldId id="315" r:id="rId17"/>
    <p:sldId id="316" r:id="rId18"/>
    <p:sldId id="317" r:id="rId19"/>
    <p:sldId id="283" r:id="rId20"/>
    <p:sldId id="284" r:id="rId21"/>
    <p:sldId id="285" r:id="rId22"/>
    <p:sldId id="286" r:id="rId23"/>
    <p:sldId id="287" r:id="rId24"/>
    <p:sldId id="310" r:id="rId25"/>
    <p:sldId id="312" r:id="rId26"/>
    <p:sldId id="292" r:id="rId27"/>
    <p:sldId id="319" r:id="rId28"/>
    <p:sldId id="288" r:id="rId29"/>
  </p:sldIdLst>
  <p:sldSz cx="9144000" cy="6858000" type="screen4x3"/>
  <p:notesSz cx="6797675" cy="9926638"/>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MUSSET Christel" initials="MC" lastIdx="0" clrIdx="1">
    <p:extLst>
      <p:ext uri="{19B8F6BF-5375-455C-9EA6-DF929625EA0E}">
        <p15:presenceInfo xmlns:p15="http://schemas.microsoft.com/office/powerpoint/2012/main" userId="S-1-5-21-2444889250-2882189981-708495972-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69373" autoAdjust="0"/>
  </p:normalViewPr>
  <p:slideViewPr>
    <p:cSldViewPr>
      <p:cViewPr varScale="1">
        <p:scale>
          <a:sx n="78" d="100"/>
          <a:sy n="78" d="100"/>
        </p:scale>
        <p:origin x="102" y="132"/>
      </p:cViewPr>
      <p:guideLst>
        <p:guide orient="horz" pos="2160"/>
        <p:guide pos="2880"/>
      </p:guideLst>
    </p:cSldViewPr>
  </p:slideViewPr>
  <p:outlineViewPr>
    <p:cViewPr>
      <p:scale>
        <a:sx n="33" d="100"/>
        <a:sy n="33" d="100"/>
      </p:scale>
      <p:origin x="0" y="-13602"/>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slide" Target="slides/slide20.xml" /><Relationship Id="rId29" Type="http://schemas.openxmlformats.org/officeDocument/2006/relationships/slide" Target="slides/slide21.xml" /><Relationship Id="rId3" Type="http://schemas.openxmlformats.org/officeDocument/2006/relationships/customXml" Target="../customXml/item3.xml" /><Relationship Id="rId30" Type="http://schemas.openxmlformats.org/officeDocument/2006/relationships/tags" Target="tags/tag1.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diagrams/colors1.xml><?xml version="1.0" encoding="utf-8"?>
<dgm:colorsDef xmlns:a="http://schemas.openxmlformats.org/drawingml/2006/main" xmlns:dgm="http://schemas.openxmlformats.org/drawingml/2006/diagram"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BE111083-0061-4895-BE05-DC35F25D8317}" type="doc">
      <dgm:prSet loTypeId="urn:microsoft.com/office/officeart/2005/8/layout/hList6" loCatId="list" qsTypeId="urn:microsoft.com/office/officeart/2005/8/quickstyle/simple1" qsCatId="simple" csTypeId="urn:microsoft.com/office/officeart/2005/8/colors/accent1_4" csCatId="accent1" phldr="1"/>
      <dgm:spPr/>
      <dgm:t>
        <a:bodyPr/>
        <a:lstStyle/>
        <a:p>
          <a:endParaRPr lang="en-GB"/>
        </a:p>
      </dgm:t>
    </dgm:pt>
    <dgm:pt modelId="{01D466D4-D681-49E7-AD99-FE9820009F51}" type="parTrans" cxnId="{2D2406DA-5737-487C-A0F2-07633EC322C5}">
      <dgm:prSet custT="1"/>
      <dgm:spPr/>
      <dgm:t>
        <a:bodyPr/>
        <a:lstStyle/>
        <a:p>
          <a:endParaRPr lang="en-GB" sz="1050"/>
        </a:p>
      </dgm:t>
    </dgm:pt>
    <dgm:pt modelId="{54A1DC3F-D534-4791-9A0F-69238D12C375}">
      <dgm:prSet phldrT="[Text]" custT="1"/>
      <dgm:spPr/>
      <dgm:t>
        <a:bodyPr/>
        <a:lstStyle/>
        <a:p>
          <a:r>
            <a:rPr lang="en-GB" sz="2400" smtClean="0"/>
            <a:t>Dossiers en ligne</a:t>
          </a:r>
          <a:endParaRPr lang="fr-FR" sz="2400"/>
        </a:p>
      </dgm:t>
    </dgm:pt>
    <dgm:pt modelId="{0C273603-277B-4808-B729-88464BD748E0}" type="parTrans" cxnId="{91F5B6E2-B48B-42C0-ACA4-20231A1AB000}">
      <dgm:prSet/>
      <dgm:spPr/>
      <dgm:t>
        <a:bodyPr/>
        <a:lstStyle/>
        <a:p>
          <a:endParaRPr lang="en-GB"/>
        </a:p>
      </dgm:t>
    </dgm:pt>
    <dgm:pt modelId="{6C8CB2F5-52D1-4D5B-B431-3027640E6E2E}">
      <dgm:prSet phldrT="[Text]" custT="1"/>
      <dgm:spPr/>
      <dgm:t>
        <a:bodyPr/>
        <a:lstStyle/>
        <a:p>
          <a:r>
            <a:rPr lang="en-GB" sz="1800" smtClean="0"/>
            <a:t>Directement dans REACH-IT</a:t>
          </a:r>
          <a:endParaRPr lang="fr-FR" sz="1800"/>
        </a:p>
      </dgm:t>
    </dgm:pt>
    <dgm:pt modelId="{8BAD47B2-5F6A-486D-9A84-73A8ABC27495}" type="sibTrans" cxnId="{91F5B6E2-B48B-42C0-ACA4-20231A1AB000}">
      <dgm:prSet/>
      <dgm:spPr/>
      <dgm:t>
        <a:bodyPr/>
        <a:lstStyle/>
        <a:p>
          <a:endParaRPr lang="en-GB"/>
        </a:p>
      </dgm:t>
    </dgm:pt>
    <dgm:pt modelId="{34CE74A2-CA54-4B76-820F-DD9B9AEBB9AC}" type="parTrans" cxnId="{D018A25C-7950-442D-A708-D78E6DA9F4AF}">
      <dgm:prSet/>
      <dgm:spPr/>
      <dgm:t>
        <a:bodyPr/>
        <a:lstStyle/>
        <a:p>
          <a:endParaRPr lang="en-GB"/>
        </a:p>
      </dgm:t>
    </dgm:pt>
    <dgm:pt modelId="{2D45BB3D-E39C-48D4-8AC9-562135822D2A}">
      <dgm:prSet phldrT="[Text]" custT="1"/>
      <dgm:spPr/>
      <dgm:t>
        <a:bodyPr/>
        <a:lstStyle/>
        <a:p>
          <a:r>
            <a:rPr lang="en-GB" sz="1800" smtClean="0"/>
            <a:t>Aucune installation nécessaire</a:t>
          </a:r>
          <a:endParaRPr lang="fr-FR" sz="1800"/>
        </a:p>
      </dgm:t>
    </dgm:pt>
    <dgm:pt modelId="{BF752288-068A-46F2-A1B5-8BA763B6D621}" type="sibTrans" cxnId="{D018A25C-7950-442D-A708-D78E6DA9F4AF}">
      <dgm:prSet/>
      <dgm:spPr/>
      <dgm:t>
        <a:bodyPr/>
        <a:lstStyle/>
        <a:p>
          <a:endParaRPr lang="en-GB"/>
        </a:p>
      </dgm:t>
    </dgm:pt>
    <dgm:pt modelId="{F12E9022-C8BE-4E5C-87C8-453FCECC9211}" type="parTrans" cxnId="{BF9CBA3B-D2B7-41E4-8841-AF73AD455E80}">
      <dgm:prSet custT="1"/>
      <dgm:spPr/>
      <dgm:t>
        <a:bodyPr/>
        <a:lstStyle/>
        <a:p>
          <a:endParaRPr lang="en-GB" sz="1050"/>
        </a:p>
      </dgm:t>
    </dgm:pt>
    <dgm:pt modelId="{2EB4DD0F-4681-4328-8B29-40D1FBD1F6E0}">
      <dgm:prSet phldrT="[Text]" custT="1"/>
      <dgm:spPr/>
      <dgm:t>
        <a:bodyPr/>
        <a:lstStyle/>
        <a:p>
          <a:r>
            <a:rPr lang="en-GB" sz="1800" smtClean="0"/>
            <a:t>Si vos substances sont enregistrées en tant que membre d’une soumission conjointe</a:t>
          </a:r>
          <a:endParaRPr lang="fr-FR" sz="1800"/>
        </a:p>
      </dgm:t>
    </dgm:pt>
    <dgm:pt modelId="{4A32F2BD-7F63-4F81-ADD6-79A06F7EB51D}" type="sibTrans" cxnId="{BF9CBA3B-D2B7-41E4-8841-AF73AD455E80}">
      <dgm:prSet custT="1"/>
      <dgm:spPr/>
      <dgm:t>
        <a:bodyPr/>
        <a:lstStyle/>
        <a:p>
          <a:endParaRPr lang="en-GB" sz="1050"/>
        </a:p>
      </dgm:t>
    </dgm:pt>
    <dgm:pt modelId="{C714D6CE-3BC7-4FEB-8203-F058016A4B2E}" type="sibTrans" cxnId="{2D2406DA-5737-487C-A0F2-07633EC322C5}">
      <dgm:prSet custT="1"/>
      <dgm:spPr/>
      <dgm:t>
        <a:bodyPr/>
        <a:lstStyle/>
        <a:p>
          <a:endParaRPr lang="en-GB" sz="1050"/>
        </a:p>
      </dgm:t>
    </dgm:pt>
    <dgm:pt modelId="{F2BD4EEF-F6D5-485B-9CCB-68503197F7BE}" type="parTrans" cxnId="{CEE1E13E-8CB3-47F7-BF88-60136DE73941}">
      <dgm:prSet custT="1"/>
      <dgm:spPr/>
      <dgm:t>
        <a:bodyPr/>
        <a:lstStyle/>
        <a:p>
          <a:endParaRPr lang="en-GB" sz="1050"/>
        </a:p>
      </dgm:t>
    </dgm:pt>
    <dgm:pt modelId="{59F738A7-8704-4B20-B3D3-A7E5E7E023B1}">
      <dgm:prSet phldrT="[Text]" custT="1"/>
      <dgm:spPr/>
      <dgm:t>
        <a:bodyPr/>
        <a:lstStyle/>
        <a:p>
          <a:r>
            <a:rPr lang="en-GB" sz="2400" smtClean="0"/>
            <a:t>Nuage (</a:t>
          </a:r>
          <a:r>
            <a:rPr lang="fr-FR" sz="2400" i="1" smtClean="0"/>
            <a:t>Cloud</a:t>
          </a:r>
          <a:r>
            <a:rPr lang="en-GB" sz="2400" smtClean="0"/>
            <a:t>) IUCLID</a:t>
          </a:r>
          <a:endParaRPr lang="fr-FR" sz="2400"/>
        </a:p>
      </dgm:t>
    </dgm:pt>
    <dgm:pt modelId="{FE1F6F94-D775-4F93-B9DB-40123DC1B0B0}" type="parTrans" cxnId="{6612588D-294A-44D1-ABE4-5CD7A48D752F}">
      <dgm:prSet/>
      <dgm:spPr/>
      <dgm:t>
        <a:bodyPr/>
        <a:lstStyle/>
        <a:p>
          <a:endParaRPr lang="en-GB"/>
        </a:p>
      </dgm:t>
    </dgm:pt>
    <dgm:pt modelId="{D80685B1-FC91-4852-8308-B297D338BA05}">
      <dgm:prSet phldrT="[Text]" custT="1"/>
      <dgm:spPr/>
      <dgm:t>
        <a:bodyPr/>
        <a:lstStyle/>
        <a:p>
          <a:r>
            <a:rPr lang="en-GB" sz="1800" smtClean="0"/>
            <a:t>Disponible en ligne dans les services en nuage de l’ECHA</a:t>
          </a:r>
          <a:endParaRPr lang="fr-FR" sz="1800"/>
        </a:p>
      </dgm:t>
    </dgm:pt>
    <dgm:pt modelId="{D6B26198-4DF1-456E-B613-D9908D1BFC31}" type="sibTrans" cxnId="{6612588D-294A-44D1-ABE4-5CD7A48D752F}">
      <dgm:prSet/>
      <dgm:spPr/>
      <dgm:t>
        <a:bodyPr/>
        <a:lstStyle/>
        <a:p>
          <a:endParaRPr lang="en-GB"/>
        </a:p>
      </dgm:t>
    </dgm:pt>
    <dgm:pt modelId="{48918AFE-6B0B-4142-8FB8-266F0AC8D0B2}" type="parTrans" cxnId="{0747ED9D-425D-4E1B-B6DD-A7A286168C96}">
      <dgm:prSet/>
      <dgm:spPr/>
      <dgm:t>
        <a:bodyPr/>
        <a:lstStyle/>
        <a:p>
          <a:endParaRPr lang="en-GB"/>
        </a:p>
      </dgm:t>
    </dgm:pt>
    <dgm:pt modelId="{99881D9C-179E-446A-ABD5-8715E69319E4}">
      <dgm:prSet phldrT="[Text]" custT="1"/>
      <dgm:spPr/>
      <dgm:t>
        <a:bodyPr/>
        <a:lstStyle/>
        <a:p>
          <a:r>
            <a:rPr lang="en-GB" sz="1800" smtClean="0"/>
            <a:t>Aucune installation nécessaire</a:t>
          </a:r>
          <a:endParaRPr lang="fr-FR" sz="1800"/>
        </a:p>
      </dgm:t>
    </dgm:pt>
    <dgm:pt modelId="{22B613CE-3229-4480-BB27-34D45C8E5FE8}" type="sibTrans" cxnId="{0747ED9D-425D-4E1B-B6DD-A7A286168C96}">
      <dgm:prSet/>
      <dgm:spPr/>
      <dgm:t>
        <a:bodyPr/>
        <a:lstStyle/>
        <a:p>
          <a:endParaRPr lang="en-GB"/>
        </a:p>
      </dgm:t>
    </dgm:pt>
    <dgm:pt modelId="{899873D7-E84F-4308-A18F-481305E33C1F}" type="parTrans" cxnId="{FF0FFD43-4327-4CDA-BA33-B20C8A94AEF6}">
      <dgm:prSet custT="1"/>
      <dgm:spPr/>
      <dgm:t>
        <a:bodyPr/>
        <a:lstStyle/>
        <a:p>
          <a:endParaRPr lang="en-GB" sz="1050"/>
        </a:p>
      </dgm:t>
    </dgm:pt>
    <dgm:pt modelId="{5D7F1909-F809-499F-AE9A-D802BF84EC5C}">
      <dgm:prSet phldrT="[Text]" custT="1"/>
      <dgm:spPr/>
      <dgm:t>
        <a:bodyPr/>
        <a:lstStyle/>
        <a:p>
          <a:r>
            <a:rPr lang="en-GB" sz="1800" smtClean="0"/>
            <a:t>Pour les PME</a:t>
          </a:r>
          <a:endParaRPr lang="fr-FR" sz="1800"/>
        </a:p>
      </dgm:t>
    </dgm:pt>
    <dgm:pt modelId="{1CE7BD79-9884-4333-802A-822D4A594D5B}" type="sibTrans" cxnId="{FF0FFD43-4327-4CDA-BA33-B20C8A94AEF6}">
      <dgm:prSet custT="1"/>
      <dgm:spPr/>
      <dgm:t>
        <a:bodyPr/>
        <a:lstStyle/>
        <a:p>
          <a:endParaRPr lang="en-GB" sz="1050"/>
        </a:p>
      </dgm:t>
    </dgm:pt>
    <dgm:pt modelId="{4696A1FE-BD48-4164-AB2E-B1375CFA6DD9}" type="sibTrans" cxnId="{CEE1E13E-8CB3-47F7-BF88-60136DE73941}">
      <dgm:prSet custT="1"/>
      <dgm:spPr/>
      <dgm:t>
        <a:bodyPr/>
        <a:lstStyle/>
        <a:p>
          <a:endParaRPr lang="en-GB" sz="1050"/>
        </a:p>
      </dgm:t>
    </dgm:pt>
    <dgm:pt modelId="{A5CC47C3-4E03-475B-AB86-71A075741CA1}" type="parTrans" cxnId="{0C1BB502-C0A2-40C1-8736-4442834D5B56}">
      <dgm:prSet custT="1"/>
      <dgm:spPr/>
      <dgm:t>
        <a:bodyPr/>
        <a:lstStyle/>
        <a:p>
          <a:endParaRPr lang="en-GB" sz="1050"/>
        </a:p>
      </dgm:t>
    </dgm:pt>
    <dgm:pt modelId="{D5ADD253-079D-4932-94FE-9E6F4EED8330}">
      <dgm:prSet phldrT="[Text]" custT="1"/>
      <dgm:spPr/>
      <dgm:t>
        <a:bodyPr/>
        <a:lstStyle/>
        <a:p>
          <a:r>
            <a:rPr lang="en-GB" sz="2400" smtClean="0"/>
            <a:t>IUCLID 6</a:t>
          </a:r>
          <a:endParaRPr lang="fr-FR" sz="2400"/>
        </a:p>
      </dgm:t>
    </dgm:pt>
    <dgm:pt modelId="{289EB9F9-2A49-4E2F-BDCF-A6E8846EA164}" type="parTrans" cxnId="{308632FC-05DF-44A7-A8EE-554C127838E8}">
      <dgm:prSet custT="1"/>
      <dgm:spPr/>
      <dgm:t>
        <a:bodyPr/>
        <a:lstStyle/>
        <a:p>
          <a:endParaRPr lang="en-GB" sz="1050"/>
        </a:p>
      </dgm:t>
    </dgm:pt>
    <dgm:pt modelId="{2A1FC4C9-B4E7-4748-9C2F-AE615C139608}">
      <dgm:prSet phldrT="[Text]" custT="1"/>
      <dgm:spPr/>
      <dgm:t>
        <a:bodyPr/>
        <a:lstStyle/>
        <a:p>
          <a:r>
            <a:rPr lang="en-GB" sz="1800" smtClean="0"/>
            <a:t>Dans tous les autres cas, vous pouvez installer le logiciel IUCLID 6</a:t>
          </a:r>
          <a:endParaRPr lang="fr-FR" sz="1800"/>
        </a:p>
      </dgm:t>
    </dgm:pt>
    <dgm:pt modelId="{6226424B-547F-41A6-96DC-B8BFFD2EC574}" type="sibTrans" cxnId="{308632FC-05DF-44A7-A8EE-554C127838E8}">
      <dgm:prSet custT="1"/>
      <dgm:spPr/>
      <dgm:t>
        <a:bodyPr/>
        <a:lstStyle/>
        <a:p>
          <a:endParaRPr lang="en-GB" sz="1050"/>
        </a:p>
      </dgm:t>
    </dgm:pt>
    <dgm:pt modelId="{B20A7CEA-EE67-41B4-94ED-DE85884DC615}" type="parTrans" cxnId="{1D7CD4B7-4B16-4E00-8BAE-1C5F87216A5A}">
      <dgm:prSet/>
      <dgm:spPr/>
      <dgm:t>
        <a:bodyPr/>
        <a:lstStyle/>
        <a:p>
          <a:endParaRPr lang="en-GB"/>
        </a:p>
      </dgm:t>
    </dgm:pt>
    <dgm:pt modelId="{92D5572D-65FE-4591-A3CE-6EBF7B2A7916}">
      <dgm:prSet phldrT="[Text]" custT="1"/>
      <dgm:spPr/>
      <dgm:t>
        <a:bodyPr/>
        <a:lstStyle/>
        <a:p>
          <a:r>
            <a:rPr lang="en-GB" sz="1800" smtClean="0"/>
            <a:t>Disponible gratuitement sur le site web IUCLID 6</a:t>
          </a:r>
          <a:endParaRPr lang="fr-FR" sz="1800"/>
        </a:p>
      </dgm:t>
    </dgm:pt>
    <dgm:pt modelId="{D8F27FF1-969F-4A30-A806-F01BB2659EC4}" type="sibTrans" cxnId="{1D7CD4B7-4B16-4E00-8BAE-1C5F87216A5A}">
      <dgm:prSet/>
      <dgm:spPr/>
      <dgm:t>
        <a:bodyPr/>
        <a:lstStyle/>
        <a:p>
          <a:endParaRPr lang="en-GB"/>
        </a:p>
      </dgm:t>
    </dgm:pt>
    <dgm:pt modelId="{AACDF145-9F08-49FF-BC54-AFE7084B4180}" type="parTrans" cxnId="{C8085398-61A8-49F8-8523-6CEF9218B4FB}">
      <dgm:prSet/>
      <dgm:spPr/>
      <dgm:t>
        <a:bodyPr/>
        <a:lstStyle/>
        <a:p>
          <a:endParaRPr lang="en-GB"/>
        </a:p>
      </dgm:t>
    </dgm:pt>
    <dgm:pt modelId="{B8996DE1-901A-4632-AB86-E394349738B9}">
      <dgm:prSet phldrT="[Text]" custT="1"/>
      <dgm:spPr/>
      <dgm:t>
        <a:bodyPr/>
        <a:lstStyle/>
        <a:p>
          <a:r>
            <a:rPr lang="en-GB" sz="1800" smtClean="0"/>
            <a:t>Version «desktop» ou serveur</a:t>
          </a:r>
          <a:endParaRPr lang="fr-FR" sz="1800"/>
        </a:p>
      </dgm:t>
    </dgm:pt>
    <dgm:pt modelId="{4A56A0F9-23DD-4BBA-95BB-8D82B5B74E82}" type="sibTrans" cxnId="{C8085398-61A8-49F8-8523-6CEF9218B4FB}">
      <dgm:prSet/>
      <dgm:spPr/>
      <dgm:t>
        <a:bodyPr/>
        <a:lstStyle/>
        <a:p>
          <a:endParaRPr lang="en-GB"/>
        </a:p>
      </dgm:t>
    </dgm:pt>
    <dgm:pt modelId="{7FA2083B-E5C8-4417-A8C3-B912D5274AC6}" type="sibTrans" cxnId="{0C1BB502-C0A2-40C1-8736-4442834D5B56}">
      <dgm:prSet custT="1"/>
      <dgm:spPr/>
      <dgm:t>
        <a:bodyPr/>
        <a:lstStyle/>
        <a:p>
          <a:endParaRPr lang="en-GB" sz="1050"/>
        </a:p>
      </dgm:t>
    </dgm:pt>
    <dgm:pt modelId="{5B6A25D1-9E82-4DD7-A6BF-E2F58F88581A}" type="pres">
      <dgm:prSet presAssocID="{BE111083-0061-4895-BE05-DC35F25D8317}" presName="Name0">
        <dgm:presLayoutVars>
          <dgm:dir/>
          <dgm:resizeHandles val="exact"/>
        </dgm:presLayoutVars>
      </dgm:prSet>
      <dgm:spPr/>
      <dgm:t>
        <a:bodyPr/>
        <a:lstStyle/>
        <a:p>
          <a:endParaRPr lang="en-GB"/>
        </a:p>
      </dgm:t>
    </dgm:pt>
    <dgm:pt modelId="{37B19238-C417-45B9-A70D-95BCB8C21B53}" type="pres">
      <dgm:prSet presAssocID="{54A1DC3F-D534-4791-9A0F-69238D12C375}" presName="node" presStyleLbl="node1" presStyleCnt="3" custLinFactNeighborY="-2043">
        <dgm:presLayoutVars>
          <dgm:bulletEnabled val="1"/>
        </dgm:presLayoutVars>
      </dgm:prSet>
      <dgm:spPr/>
      <dgm:t>
        <a:bodyPr/>
        <a:lstStyle/>
        <a:p>
          <a:endParaRPr lang="en-GB"/>
        </a:p>
      </dgm:t>
    </dgm:pt>
    <dgm:pt modelId="{BD8D339B-47F4-49C4-92E4-899B4E0D934B}" type="pres">
      <dgm:prSet presAssocID="{C714D6CE-3BC7-4FEB-8203-F058016A4B2E}" presName="sibTrans"/>
      <dgm:spPr/>
      <dgm:t>
        <a:bodyPr/>
        <a:lstStyle/>
        <a:p>
          <a:endParaRPr/>
        </a:p>
      </dgm:t>
    </dgm:pt>
    <dgm:pt modelId="{5E91BA16-063B-48E9-B2A3-30B7FA6EB7AE}" type="pres">
      <dgm:prSet presAssocID="{59F738A7-8704-4B20-B3D3-A7E5E7E023B1}" presName="node" presStyleLbl="node1" presStyleIdx="1" presStyleCnt="3">
        <dgm:presLayoutVars>
          <dgm:bulletEnabled val="1"/>
        </dgm:presLayoutVars>
      </dgm:prSet>
      <dgm:spPr/>
      <dgm:t>
        <a:bodyPr/>
        <a:lstStyle/>
        <a:p>
          <a:endParaRPr lang="en-GB"/>
        </a:p>
      </dgm:t>
    </dgm:pt>
    <dgm:pt modelId="{EFFC0090-85FD-4FA7-87D1-76A206E95D5C}" type="pres">
      <dgm:prSet presAssocID="{4696A1FE-BD48-4164-AB2E-B1375CFA6DD9}" presName="sibTrans"/>
      <dgm:spPr/>
      <dgm:t>
        <a:bodyPr/>
        <a:lstStyle/>
        <a:p>
          <a:endParaRPr/>
        </a:p>
      </dgm:t>
    </dgm:pt>
    <dgm:pt modelId="{D34D6753-DCB9-4D80-8DE4-4BEFEF041BF3}" type="pres">
      <dgm:prSet presAssocID="{D5ADD253-079D-4932-94FE-9E6F4EED8330}" presName="node" presStyleLbl="node1" presStyleIdx="2" presStyleCnt="3">
        <dgm:presLayoutVars>
          <dgm:bulletEnabled val="1"/>
        </dgm:presLayoutVars>
      </dgm:prSet>
      <dgm:spPr/>
      <dgm:t>
        <a:bodyPr/>
        <a:lstStyle/>
        <a:p>
          <a:endParaRPr lang="en-GB"/>
        </a:p>
      </dgm:t>
    </dgm:pt>
  </dgm:ptLst>
  <dgm:cxnLst>
    <dgm:cxn modelId="{2D2406DA-5737-487C-A0F2-07633EC322C5}" srcId="{BE111083-0061-4895-BE05-DC35F25D8317}" destId="{54A1DC3F-D534-4791-9A0F-69238D12C375}" srcOrd="0" destOrd="0" parTransId="{01D466D4-D681-49E7-AD99-FE9820009F51}" sibTransId="{C714D6CE-3BC7-4FEB-8203-F058016A4B2E}"/>
    <dgm:cxn modelId="{91F5B6E2-B48B-42C0-ACA4-20231A1AB000}" srcId="{54A1DC3F-D534-4791-9A0F-69238D12C375}" destId="{6C8CB2F5-52D1-4D5B-B431-3027640E6E2E}" srcOrd="0" destOrd="0" parTransId="{0C273603-277B-4808-B729-88464BD748E0}" sibTransId="{8BAD47B2-5F6A-486D-9A84-73A8ABC27495}"/>
    <dgm:cxn modelId="{D018A25C-7950-442D-A708-D78E6DA9F4AF}" srcId="{54A1DC3F-D534-4791-9A0F-69238D12C375}" destId="{2D45BB3D-E39C-48D4-8AC9-562135822D2A}" srcOrd="1" destOrd="0" parTransId="{34CE74A2-CA54-4B76-820F-DD9B9AEBB9AC}" sibTransId="{BF752288-068A-46F2-A1B5-8BA763B6D621}"/>
    <dgm:cxn modelId="{BF9CBA3B-D2B7-41E4-8841-AF73AD455E80}" srcId="{54A1DC3F-D534-4791-9A0F-69238D12C375}" destId="{2EB4DD0F-4681-4328-8B29-40D1FBD1F6E0}" srcOrd="2" destOrd="0" parTransId="{F12E9022-C8BE-4E5C-87C8-453FCECC9211}" sibTransId="{4A32F2BD-7F63-4F81-ADD6-79A06F7EB51D}"/>
    <dgm:cxn modelId="{CEE1E13E-8CB3-47F7-BF88-60136DE73941}" srcId="{BE111083-0061-4895-BE05-DC35F25D8317}" destId="{59F738A7-8704-4B20-B3D3-A7E5E7E023B1}" srcOrd="1" destOrd="0" parTransId="{F2BD4EEF-F6D5-485B-9CCB-68503197F7BE}" sibTransId="{4696A1FE-BD48-4164-AB2E-B1375CFA6DD9}"/>
    <dgm:cxn modelId="{6612588D-294A-44D1-ABE4-5CD7A48D752F}" srcId="{59F738A7-8704-4B20-B3D3-A7E5E7E023B1}" destId="{D80685B1-FC91-4852-8308-B297D338BA05}" srcOrd="0" destOrd="0" parTransId="{FE1F6F94-D775-4F93-B9DB-40123DC1B0B0}" sibTransId="{D6B26198-4DF1-456E-B613-D9908D1BFC31}"/>
    <dgm:cxn modelId="{0747ED9D-425D-4E1B-B6DD-A7A286168C96}" srcId="{59F738A7-8704-4B20-B3D3-A7E5E7E023B1}" destId="{99881D9C-179E-446A-ABD5-8715E69319E4}" srcOrd="1" destOrd="0" parTransId="{48918AFE-6B0B-4142-8FB8-266F0AC8D0B2}" sibTransId="{22B613CE-3229-4480-BB27-34D45C8E5FE8}"/>
    <dgm:cxn modelId="{FF0FFD43-4327-4CDA-BA33-B20C8A94AEF6}" srcId="{59F738A7-8704-4B20-B3D3-A7E5E7E023B1}" destId="{5D7F1909-F809-499F-AE9A-D802BF84EC5C}" srcOrd="2" destOrd="0" parTransId="{899873D7-E84F-4308-A18F-481305E33C1F}" sibTransId="{1CE7BD79-9884-4333-802A-822D4A594D5B}"/>
    <dgm:cxn modelId="{0C1BB502-C0A2-40C1-8736-4442834D5B56}" srcId="{BE111083-0061-4895-BE05-DC35F25D8317}" destId="{D5ADD253-079D-4932-94FE-9E6F4EED8330}" srcOrd="2" destOrd="0" parTransId="{A5CC47C3-4E03-475B-AB86-71A075741CA1}" sibTransId="{7FA2083B-E5C8-4417-A8C3-B912D5274AC6}"/>
    <dgm:cxn modelId="{308632FC-05DF-44A7-A8EE-554C127838E8}" srcId="{D5ADD253-079D-4932-94FE-9E6F4EED8330}" destId="{2A1FC4C9-B4E7-4748-9C2F-AE615C139608}" srcOrd="0" destOrd="0" parTransId="{289EB9F9-2A49-4E2F-BDCF-A6E8846EA164}" sibTransId="{6226424B-547F-41A6-96DC-B8BFFD2EC574}"/>
    <dgm:cxn modelId="{1D7CD4B7-4B16-4E00-8BAE-1C5F87216A5A}" srcId="{D5ADD253-079D-4932-94FE-9E6F4EED8330}" destId="{92D5572D-65FE-4591-A3CE-6EBF7B2A7916}" srcOrd="1" destOrd="0" parTransId="{B20A7CEA-EE67-41B4-94ED-DE85884DC615}" sibTransId="{D8F27FF1-969F-4A30-A806-F01BB2659EC4}"/>
    <dgm:cxn modelId="{C8085398-61A8-49F8-8523-6CEF9218B4FB}" srcId="{D5ADD253-079D-4932-94FE-9E6F4EED8330}" destId="{B8996DE1-901A-4632-AB86-E394349738B9}" srcOrd="2" destOrd="0" parTransId="{AACDF145-9F08-49FF-BC54-AFE7084B4180}" sibTransId="{4A56A0F9-23DD-4BBA-95BB-8D82B5B74E82}"/>
    <dgm:cxn modelId="{11DC762B-A79D-4F74-A9CA-396D5BE355C6}" type="presOf" srcId="{BE111083-0061-4895-BE05-DC35F25D8317}" destId="{5B6A25D1-9E82-4DD7-A6BF-E2F58F88581A}" srcOrd="0" destOrd="0" presId="urn:microsoft.com/office/officeart/2005/8/layout/hList6"/>
    <dgm:cxn modelId="{9AA1AD5A-FF54-4815-B010-4E34A8DFEF5C}" type="presParOf" srcId="{5B6A25D1-9E82-4DD7-A6BF-E2F58F88581A}" destId="{37B19238-C417-45B9-A70D-95BCB8C21B53}" srcOrd="0" destOrd="0" presId="urn:microsoft.com/office/officeart/2005/8/layout/hList6"/>
    <dgm:cxn modelId="{81C04997-1CD8-4E90-B3AE-EC2E4C6A6C9C}" type="presOf" srcId="{54A1DC3F-D534-4791-9A0F-69238D12C375}" destId="{37B19238-C417-45B9-A70D-95BCB8C21B53}" srcOrd="0" destOrd="0" presId="urn:microsoft.com/office/officeart/2005/8/layout/hList6"/>
    <dgm:cxn modelId="{B78551A0-B8D1-4660-A7A7-06ECABC62712}" type="presOf" srcId="{6C8CB2F5-52D1-4D5B-B431-3027640E6E2E}" destId="{37B19238-C417-45B9-A70D-95BCB8C21B53}" srcOrd="0" destOrd="1" presId="urn:microsoft.com/office/officeart/2005/8/layout/hList6"/>
    <dgm:cxn modelId="{A5BC9585-7D0B-4DD9-AFFD-A6C9EFF588A8}" type="presOf" srcId="{2D45BB3D-E39C-48D4-8AC9-562135822D2A}" destId="{37B19238-C417-45B9-A70D-95BCB8C21B53}" srcOrd="0" destOrd="2" presId="urn:microsoft.com/office/officeart/2005/8/layout/hList6"/>
    <dgm:cxn modelId="{67288A30-2CCE-46D6-893F-021FB7BA149C}" type="presOf" srcId="{2EB4DD0F-4681-4328-8B29-40D1FBD1F6E0}" destId="{37B19238-C417-45B9-A70D-95BCB8C21B53}" srcOrd="0" destOrd="3" presId="urn:microsoft.com/office/officeart/2005/8/layout/hList6"/>
    <dgm:cxn modelId="{054DB3E9-D9D0-4BF5-938F-2C77FB5BDCD2}" type="presParOf" srcId="{5B6A25D1-9E82-4DD7-A6BF-E2F58F88581A}" destId="{BD8D339B-47F4-49C4-92E4-899B4E0D934B}" srcOrd="1" destOrd="0" presId="urn:microsoft.com/office/officeart/2005/8/layout/hList6"/>
    <dgm:cxn modelId="{8D29D6A4-D7BA-4A07-8D62-1473B974F31C}" type="presParOf" srcId="{5B6A25D1-9E82-4DD7-A6BF-E2F58F88581A}" destId="{5E91BA16-063B-48E9-B2A3-30B7FA6EB7AE}" srcOrd="2" destOrd="0" presId="urn:microsoft.com/office/officeart/2005/8/layout/hList6"/>
    <dgm:cxn modelId="{B16F1EF4-8FA1-4C54-82A5-8377C06B4FA3}" type="presOf" srcId="{59F738A7-8704-4B20-B3D3-A7E5E7E023B1}" destId="{5E91BA16-063B-48E9-B2A3-30B7FA6EB7AE}" srcOrd="0" destOrd="0" presId="urn:microsoft.com/office/officeart/2005/8/layout/hList6"/>
    <dgm:cxn modelId="{A37AA60D-6A5B-4CAE-917D-E2BBFA5F637E}" type="presOf" srcId="{D80685B1-FC91-4852-8308-B297D338BA05}" destId="{5E91BA16-063B-48E9-B2A3-30B7FA6EB7AE}" srcOrd="0" destOrd="1" presId="urn:microsoft.com/office/officeart/2005/8/layout/hList6"/>
    <dgm:cxn modelId="{DD0AF5DB-26A0-4A6E-B58C-DF0900909164}" type="presOf" srcId="{99881D9C-179E-446A-ABD5-8715E69319E4}" destId="{5E91BA16-063B-48E9-B2A3-30B7FA6EB7AE}" srcOrd="0" destOrd="2" presId="urn:microsoft.com/office/officeart/2005/8/layout/hList6"/>
    <dgm:cxn modelId="{9C29ABE9-BDA4-4041-B5FF-D4E3B376D61F}" type="presOf" srcId="{5D7F1909-F809-499F-AE9A-D802BF84EC5C}" destId="{5E91BA16-063B-48E9-B2A3-30B7FA6EB7AE}" srcOrd="0" destOrd="3" presId="urn:microsoft.com/office/officeart/2005/8/layout/hList6"/>
    <dgm:cxn modelId="{0FD6C5B4-7241-4DF4-8A2A-128B4F8EF51C}" type="presParOf" srcId="{5B6A25D1-9E82-4DD7-A6BF-E2F58F88581A}" destId="{EFFC0090-85FD-4FA7-87D1-76A206E95D5C}" srcOrd="3" destOrd="0" presId="urn:microsoft.com/office/officeart/2005/8/layout/hList6"/>
    <dgm:cxn modelId="{2124D170-B7FB-47C3-93D3-74E06FD01F45}" type="presParOf" srcId="{5B6A25D1-9E82-4DD7-A6BF-E2F58F88581A}" destId="{D34D6753-DCB9-4D80-8DE4-4BEFEF041BF3}" srcOrd="4" destOrd="0" presId="urn:microsoft.com/office/officeart/2005/8/layout/hList6"/>
    <dgm:cxn modelId="{37939D1D-C62D-443E-A738-9A3ED5C37C3B}" type="presOf" srcId="{D5ADD253-079D-4932-94FE-9E6F4EED8330}" destId="{D34D6753-DCB9-4D80-8DE4-4BEFEF041BF3}" srcOrd="0" destOrd="0" presId="urn:microsoft.com/office/officeart/2005/8/layout/hList6"/>
    <dgm:cxn modelId="{240FA944-74E3-4673-9568-C88DDB36B7A8}" type="presOf" srcId="{2A1FC4C9-B4E7-4748-9C2F-AE615C139608}" destId="{D34D6753-DCB9-4D80-8DE4-4BEFEF041BF3}" srcOrd="0" destOrd="1" presId="urn:microsoft.com/office/officeart/2005/8/layout/hList6"/>
    <dgm:cxn modelId="{8E26A1CE-3632-4F69-8CD3-93F35F797632}" type="presOf" srcId="{92D5572D-65FE-4591-A3CE-6EBF7B2A7916}" destId="{D34D6753-DCB9-4D80-8DE4-4BEFEF041BF3}" srcOrd="0" destOrd="2" presId="urn:microsoft.com/office/officeart/2005/8/layout/hList6"/>
    <dgm:cxn modelId="{260AF08A-FBF3-452D-8626-5CA8BC39E679}" type="presOf" srcId="{B8996DE1-901A-4632-AB86-E394349738B9}" destId="{D34D6753-DCB9-4D80-8DE4-4BEFEF041BF3}" srcOrd="0" destOrd="3" presId="urn:microsoft.com/office/officeart/2005/8/layout/hList6"/>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027" name=""/>
      <dsp:cNvGrpSpPr/>
    </dsp:nvGrpSpPr>
    <dsp:grpSpPr/>
    <dsp:sp modelId="{37B19238-C417-45B9-A70D-95BCB8C21B53}">
      <dsp:nvSpPr>
        <dsp:cNvPr id="1028" name=""/>
        <dsp:cNvSpPr/>
      </dsp:nvSpPr>
      <dsp:spPr>
        <a:xfrm rot="16200000">
          <a:off x="-818853" y="819829"/>
          <a:ext cx="4176464" cy="2536805"/>
        </a:xfrm>
        <a:prstGeom prst="flowChartManualOperation">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Dossiers en ligne</a:t>
          </a:r>
          <a:endParaRPr lang="fr-FR" sz="2400" kern="1200"/>
        </a:p>
        <a:p>
          <a:pPr marL="171450" lvl="1" indent="-171450" algn="l" defTabSz="800100">
            <a:lnSpc>
              <a:spcPct val="90000"/>
            </a:lnSpc>
            <a:spcBef>
              <a:spcPct val="0"/>
            </a:spcBef>
            <a:spcAft>
              <a:spcPct val="15000"/>
            </a:spcAft>
            <a:buChar char="•"/>
          </a:pPr>
          <a:r>
            <a:rPr lang="en-GB" sz="1800" kern="1200" smtClean="0"/>
            <a:t>Directement dans REACH-IT</a:t>
          </a:r>
          <a:endParaRPr lang="fr-FR" sz="1800" kern="1200"/>
        </a:p>
        <a:p>
          <a:pPr marL="171450" lvl="1" indent="-171450" algn="l" defTabSz="800100">
            <a:lnSpc>
              <a:spcPct val="90000"/>
            </a:lnSpc>
            <a:spcBef>
              <a:spcPct val="0"/>
            </a:spcBef>
            <a:spcAft>
              <a:spcPct val="15000"/>
            </a:spcAft>
            <a:buChar char="•"/>
          </a:pPr>
          <a:r>
            <a:rPr lang="en-GB" sz="1800" kern="1200" smtClean="0"/>
            <a:t>Aucune installation nécessaire</a:t>
          </a:r>
          <a:endParaRPr lang="fr-FR" sz="1800" kern="1200"/>
        </a:p>
        <a:p>
          <a:pPr marL="171450" lvl="1" indent="-171450" algn="l" defTabSz="800100">
            <a:lnSpc>
              <a:spcPct val="90000"/>
            </a:lnSpc>
            <a:spcBef>
              <a:spcPct val="0"/>
            </a:spcBef>
            <a:spcAft>
              <a:spcPct val="15000"/>
            </a:spcAft>
            <a:buChar char="•"/>
          </a:pPr>
          <a:r>
            <a:rPr lang="en-GB" sz="1800" kern="1200" smtClean="0"/>
            <a:t>Si vos substances sont enregistrées en tant que membre d’une soumission conjointe</a:t>
          </a:r>
          <a:endParaRPr lang="fr-FR" sz="1800" kern="1200"/>
        </a:p>
      </dsp:txBody>
      <dsp:txXfrm rot="5400000">
        <a:off x="977" y="835292"/>
        <a:ext cx="2536805" cy="2505878"/>
      </dsp:txXfrm>
    </dsp:sp>
    <dsp:sp modelId="{5E91BA16-063B-48E9-B2A3-30B7FA6EB7AE}">
      <dsp:nvSpPr>
        <dsp:cNvPr id="1029" name=""/>
        <dsp:cNvSpPr/>
      </dsp:nvSpPr>
      <dsp:spPr>
        <a:xfrm rot="16200000">
          <a:off x="1908212" y="819829"/>
          <a:ext cx="4176464" cy="2536805"/>
        </a:xfrm>
        <a:prstGeom prst="flowChartManualOperation">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Nuage (</a:t>
          </a:r>
          <a:r>
            <a:rPr lang="fr-FR" sz="2400" i="1" kern="1200" smtClean="0"/>
            <a:t>Cloud</a:t>
          </a:r>
          <a:r>
            <a:rPr lang="en-GB" sz="2400" kern="1200" smtClean="0"/>
            <a:t>) IUCLID</a:t>
          </a:r>
          <a:endParaRPr lang="fr-FR" sz="2400" kern="1200"/>
        </a:p>
        <a:p>
          <a:pPr marL="171450" lvl="1" indent="-171450" algn="l" defTabSz="800100">
            <a:lnSpc>
              <a:spcPct val="90000"/>
            </a:lnSpc>
            <a:spcBef>
              <a:spcPct val="0"/>
            </a:spcBef>
            <a:spcAft>
              <a:spcPct val="15000"/>
            </a:spcAft>
            <a:buChar char="•"/>
          </a:pPr>
          <a:r>
            <a:rPr lang="en-GB" sz="1800" kern="1200" smtClean="0"/>
            <a:t>Disponible en ligne dans les services en nuage de l’ECHA</a:t>
          </a:r>
          <a:endParaRPr lang="fr-FR" sz="1800" kern="1200"/>
        </a:p>
        <a:p>
          <a:pPr marL="171450" lvl="1" indent="-171450" algn="l" defTabSz="800100">
            <a:lnSpc>
              <a:spcPct val="90000"/>
            </a:lnSpc>
            <a:spcBef>
              <a:spcPct val="0"/>
            </a:spcBef>
            <a:spcAft>
              <a:spcPct val="15000"/>
            </a:spcAft>
            <a:buChar char="•"/>
          </a:pPr>
          <a:r>
            <a:rPr lang="en-GB" sz="1800" kern="1200" smtClean="0"/>
            <a:t>Aucune installation nécessaire</a:t>
          </a:r>
          <a:endParaRPr lang="fr-FR" sz="1800" kern="1200"/>
        </a:p>
        <a:p>
          <a:pPr marL="171450" lvl="1" indent="-171450" algn="l" defTabSz="800100">
            <a:lnSpc>
              <a:spcPct val="90000"/>
            </a:lnSpc>
            <a:spcBef>
              <a:spcPct val="0"/>
            </a:spcBef>
            <a:spcAft>
              <a:spcPct val="15000"/>
            </a:spcAft>
            <a:buChar char="•"/>
          </a:pPr>
          <a:r>
            <a:rPr lang="en-GB" sz="1800" kern="1200" smtClean="0"/>
            <a:t>Pour les PME</a:t>
          </a:r>
          <a:endParaRPr lang="fr-FR" sz="1800" kern="1200"/>
        </a:p>
      </dsp:txBody>
      <dsp:txXfrm rot="5400000">
        <a:off x="2728042" y="835292"/>
        <a:ext cx="2536805" cy="2505878"/>
      </dsp:txXfrm>
    </dsp:sp>
    <dsp:sp modelId="{D34D6753-DCB9-4D80-8DE4-4BEFEF041BF3}">
      <dsp:nvSpPr>
        <dsp:cNvPr id="1030" name=""/>
        <dsp:cNvSpPr/>
      </dsp:nvSpPr>
      <dsp:spPr>
        <a:xfrm rot="16200000">
          <a:off x="4635277" y="819829"/>
          <a:ext cx="4176464" cy="2536805"/>
        </a:xfrm>
        <a:prstGeom prst="flowChartManualOperation">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IUCLID 6</a:t>
          </a:r>
          <a:endParaRPr lang="fr-FR" sz="2400" kern="1200"/>
        </a:p>
        <a:p>
          <a:pPr marL="171450" lvl="1" indent="-171450" algn="l" defTabSz="800100">
            <a:lnSpc>
              <a:spcPct val="90000"/>
            </a:lnSpc>
            <a:spcBef>
              <a:spcPct val="0"/>
            </a:spcBef>
            <a:spcAft>
              <a:spcPct val="15000"/>
            </a:spcAft>
            <a:buChar char="•"/>
          </a:pPr>
          <a:r>
            <a:rPr lang="en-GB" sz="1800" kern="1200" smtClean="0"/>
            <a:t>Dans tous les autres cas, vous pouvez installer le logiciel IUCLID 6</a:t>
          </a:r>
          <a:endParaRPr lang="fr-FR" sz="1800" kern="1200"/>
        </a:p>
        <a:p>
          <a:pPr marL="171450" lvl="1" indent="-171450" algn="l" defTabSz="800100">
            <a:lnSpc>
              <a:spcPct val="90000"/>
            </a:lnSpc>
            <a:spcBef>
              <a:spcPct val="0"/>
            </a:spcBef>
            <a:spcAft>
              <a:spcPct val="15000"/>
            </a:spcAft>
            <a:buChar char="•"/>
          </a:pPr>
          <a:r>
            <a:rPr lang="en-GB" sz="1800" kern="1200" smtClean="0"/>
            <a:t>Disponible gratuitement sur le site web IUCLID 6</a:t>
          </a:r>
          <a:endParaRPr lang="fr-FR" sz="1800" kern="1200"/>
        </a:p>
        <a:p>
          <a:pPr marL="171450" lvl="1" indent="-171450" algn="l" defTabSz="800100">
            <a:lnSpc>
              <a:spcPct val="90000"/>
            </a:lnSpc>
            <a:spcBef>
              <a:spcPct val="0"/>
            </a:spcBef>
            <a:spcAft>
              <a:spcPct val="15000"/>
            </a:spcAft>
            <a:buChar char="•"/>
          </a:pPr>
          <a:r>
            <a:rPr lang="en-GB" sz="1800" kern="1200" smtClean="0"/>
            <a:t>Version «desktop» ou serveur</a:t>
          </a:r>
          <a:endParaRPr lang="fr-FR" sz="1800" kern="1200"/>
        </a:p>
      </dsp:txBody>
      <dsp:txXfrm rot="5400000">
        <a:off x="5455107" y="835292"/>
        <a:ext cx="2536805" cy="2505878"/>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rot="-90" type="flowChartManualOperation" r:blip="">
              <dgm:adjLst/>
            </dgm:shape>
          </dgm:if>
          <dgm:else name="Name6">
            <dgm:shape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dgm:ruleLst>
      </dgm:layoutNode>
      <dgm:forEach name="sibTransForEach" axis="followSib" ptType="sibTrans" cnt="1">
        <dgm:layoutNode name="sibTrans">
          <dgm:alg type="sp"/>
          <dgm:shape r:blip="">
            <dgm:adjLst/>
          </dgm:shape>
          <dgm:presOf/>
          <dgm:constrLst/>
          <dgm:ruleLst/>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fr-F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fr-FR"/>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fr-FR"/>
          </a:p>
        </p:txBody>
      </p:sp>
    </p:spTree>
    <p:extLst>
      <p:ext uri="{BB962C8B-B14F-4D97-AF65-F5344CB8AC3E}">
        <p14:creationId xmlns:p14="http://schemas.microsoft.com/office/powerpoint/2010/main" val="666237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fr-FR"/>
          </a:p>
        </p:txBody>
      </p:sp>
    </p:spTree>
    <p:extLst>
      <p:ext uri="{BB962C8B-B14F-4D97-AF65-F5344CB8AC3E}">
        <p14:creationId xmlns:p14="http://schemas.microsoft.com/office/powerpoint/2010/main" val="4183355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fr-FR"/>
          </a:p>
        </p:txBody>
      </p:sp>
    </p:spTree>
    <p:extLst>
      <p:ext uri="{BB962C8B-B14F-4D97-AF65-F5344CB8AC3E}">
        <p14:creationId xmlns:p14="http://schemas.microsoft.com/office/powerpoint/2010/main" val="3756291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Une fois que vous avez créé votre ensemble de données de la substance, vous pouvez saisir les données que vous avez réunies. </a:t>
            </a:r>
            <a:r>
              <a:rPr lang="fr-FR" b="0" smtClean="0"/>
              <a:t>Chaque co-déclarant doit soumettre son propre enregistrement dans le cadre de l’enregistrement conjoint, et votre dossier d’enregistrement doit contenir: </a:t>
            </a:r>
          </a:p>
          <a:p>
            <a:endParaRPr lang="fr-FR" b="0" smtClean="0"/>
          </a:p>
          <a:p>
            <a:pPr marL="171450" indent="-171450">
              <a:buFont typeface="Arial" panose="020b0604020202020204" pitchFamily="34" charset="0"/>
              <a:buChar char="•"/>
            </a:pPr>
            <a:r>
              <a:rPr lang="fr-FR" b="0" smtClean="0"/>
              <a:t>l’identité de votre substance </a:t>
            </a:r>
            <a:r>
              <a:rPr lang="fr-FR" sz="1200" b="0" kern="1200" smtClean="0">
                <a:solidFill>
                  <a:schemeClr val="tx1"/>
                </a:solidFill>
                <a:effectLst/>
                <a:latin typeface="+mn-lt"/>
              </a:rPr>
              <a:t>telle qu’elle est fabriquée/ importée,</a:t>
            </a:r>
            <a:r>
              <a:rPr lang="fr-FR" b="0" smtClean="0"/>
              <a:t> y compris les fourchettes de concentration et les impuretés </a:t>
            </a:r>
          </a:p>
          <a:p>
            <a:pPr marL="171450" indent="-171450">
              <a:buFont typeface="Arial" panose="020b0604020202020204" pitchFamily="34" charset="0"/>
              <a:buChar char="•"/>
            </a:pPr>
            <a:r>
              <a:rPr lang="fr-FR" b="0" smtClean="0"/>
              <a:t>les tonnages que vous avez fabriqués ou importés au cours des trois dernières années au moins </a:t>
            </a:r>
          </a:p>
          <a:p>
            <a:pPr marL="171450" indent="-171450">
              <a:buFont typeface="Arial" panose="020b0604020202020204" pitchFamily="34" charset="0"/>
              <a:buChar char="•"/>
            </a:pPr>
            <a:r>
              <a:rPr lang="fr-FR" b="0" smtClean="0"/>
              <a:t>les utilisations et les conditions d'utilisation dans votre chaîne d’approvisionnement tout au long du cycle de vie de la substance. </a:t>
            </a:r>
          </a:p>
          <a:p>
            <a:pPr marL="0" indent="0">
              <a:buFont typeface="Arial" panose="020b0604020202020204" pitchFamily="34" charset="0"/>
              <a:buNone/>
            </a:pPr>
            <a:endParaRPr lang="fr-FR" b="0" smtClean="0"/>
          </a:p>
          <a:p>
            <a:pPr marL="0" indent="0">
              <a:buFont typeface="Arial" panose="020b0604020202020204" pitchFamily="34" charset="0"/>
              <a:buNone/>
            </a:pPr>
            <a:r>
              <a:rPr lang="fr-FR" b="0" smtClean="0"/>
              <a:t>En tant que déclarant principal d'une soumission conjointe, votre dossier IUCLID devra contenir:</a:t>
            </a:r>
          </a:p>
          <a:p>
            <a:pPr marL="0" indent="0">
              <a:buFont typeface="Arial" panose="020b0604020202020204" pitchFamily="34" charset="0"/>
              <a:buNone/>
            </a:pPr>
            <a:endParaRPr lang="fr-FR" smtClean="0"/>
          </a:p>
          <a:p>
            <a:pPr marL="171450" indent="-171450">
              <a:buFont typeface="Arial" panose="020b0604020202020204" pitchFamily="34" charset="0"/>
              <a:buChar char="•"/>
            </a:pPr>
            <a:r>
              <a:rPr lang="fr-FR" smtClean="0"/>
              <a:t>le profil d’identité de la substance. Il devra </a:t>
            </a:r>
            <a:r>
              <a:rPr lang="fr-FR" sz="1200" b="0" i="0" u="none" strike="noStrike" kern="1200" baseline="0" smtClean="0">
                <a:solidFill>
                  <a:schemeClr val="tx1"/>
                </a:solidFill>
                <a:latin typeface="+mn-lt"/>
              </a:rPr>
              <a:t>préciser les limites de la substance que les déclarants conviennent de couvrir avec les données soumises conjointement. </a:t>
            </a:r>
            <a:endParaRPr lang="fr-FR" smtClean="0"/>
          </a:p>
          <a:p>
            <a:pPr marL="171450" indent="-171450">
              <a:buFont typeface="Arial" panose="020b0604020202020204" pitchFamily="34" charset="0"/>
              <a:buChar char="•"/>
            </a:pPr>
            <a:r>
              <a:rPr lang="fr-FR" smtClean="0"/>
              <a:t>les données sur les dangers rassemblées par le FEIS: les propriétés physico-chimiques, ainsi que les données toxicologiques et écotoxicologiques</a:t>
            </a:r>
          </a:p>
          <a:p>
            <a:pPr marL="628650" lvl="1" indent="-171450">
              <a:buFont typeface="Arial" panose="020b0604020202020204" pitchFamily="34" charset="0"/>
              <a:buChar char="•"/>
            </a:pPr>
            <a:r>
              <a:rPr lang="fr-FR" smtClean="0"/>
              <a:t>Si certaines données ne sont pas fournies, une justification doit être incluse dans le dossier </a:t>
            </a:r>
          </a:p>
          <a:p>
            <a:pPr marL="171450" indent="-171450">
              <a:buFont typeface="Arial" panose="020b0604020202020204" pitchFamily="34" charset="0"/>
              <a:buChar char="•"/>
            </a:pPr>
            <a:r>
              <a:rPr lang="fr-FR" smtClean="0"/>
              <a:t>la classification et l’étiquetage de la substance découlant des données sur les dangers recueillies</a:t>
            </a:r>
            <a:endParaRPr lang="fr-FR"/>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fr-FR"/>
          </a:p>
        </p:txBody>
      </p:sp>
    </p:spTree>
    <p:extLst>
      <p:ext uri="{BB962C8B-B14F-4D97-AF65-F5344CB8AC3E}">
        <p14:creationId xmlns:p14="http://schemas.microsoft.com/office/powerpoint/2010/main" val="320947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Certaines données peuvent être soumises soient conjointement, soit individuellement, comme convenu dans le FEIS.</a:t>
            </a:r>
          </a:p>
          <a:p>
            <a:pPr marL="171450" indent="-171450">
              <a:buFont typeface="Arial" panose="020b0604020202020204" pitchFamily="34" charset="0"/>
              <a:buChar char="•"/>
            </a:pPr>
            <a:endParaRPr lang="fr-FR" smtClean="0"/>
          </a:p>
          <a:p>
            <a:pPr marL="0" indent="0">
              <a:buFont typeface="Arial" panose="020b0604020202020204" pitchFamily="34" charset="0"/>
              <a:buNone/>
            </a:pPr>
            <a:r>
              <a:rPr lang="fr-FR" smtClean="0"/>
              <a:t>En tant que membre, vous pouvez, dans certaines conditions, soumettre vos données dans votre propre dossier d’enregistrement plutôt que dans le dossier du déclarant principal:</a:t>
            </a:r>
          </a:p>
          <a:p>
            <a:pPr marL="171450" indent="-171450">
              <a:buFont typeface="Arial" panose="020b0604020202020204" pitchFamily="34" charset="0"/>
              <a:buChar char="•"/>
            </a:pPr>
            <a:r>
              <a:rPr lang="fr-FR" smtClean="0"/>
              <a:t>Vous devez fournir une justification de votre choix de renoncer à la soumission conjointe des données. </a:t>
            </a:r>
          </a:p>
          <a:p>
            <a:pPr marL="171450" indent="-171450">
              <a:buFont typeface="Arial" panose="020b0604020202020204" pitchFamily="34" charset="0"/>
              <a:buChar char="•"/>
            </a:pPr>
            <a:r>
              <a:rPr lang="fr-FR" smtClean="0"/>
              <a:t>Assurez-vous que le dossier est complet et conforme.</a:t>
            </a:r>
          </a:p>
          <a:p>
            <a:pPr marL="0" indent="0">
              <a:buFont typeface="Arial" panose="020b0604020202020204" pitchFamily="34" charset="0"/>
              <a:buNone/>
            </a:pPr>
            <a:endParaRPr lang="fr-FR" baseline="0" smtClean="0"/>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fr-FR" sz="1200" kern="1200" smtClean="0">
                <a:solidFill>
                  <a:schemeClr val="tx1"/>
                </a:solidFill>
                <a:effectLst/>
                <a:latin typeface="+mn-lt"/>
              </a:rPr>
              <a:t>Si vous rejoignez un FEIS et que vous achetez une lettre d’accès pour une substance qui est déjà enregistrée, il est important de vérifier que:</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FR" sz="1200" kern="1200" smtClean="0">
                <a:solidFill>
                  <a:schemeClr val="tx1"/>
                </a:solidFill>
                <a:effectLst/>
                <a:latin typeface="+mn-lt"/>
              </a:rPr>
              <a:t>votre substance correspond au profil d’identité de la substance de l’enregistrement, ce qui veut dire que votre substance se situe dans la composition limite et que l’ensemble de données est adapté à votre substance.</a:t>
            </a:r>
            <a:endParaRPr lang="fr-FR" sz="1200" kern="120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FR" sz="1200" kern="1200" smtClean="0">
                <a:solidFill>
                  <a:schemeClr val="tx1"/>
                </a:solidFill>
                <a:effectLst/>
                <a:latin typeface="+mn-lt"/>
              </a:rPr>
              <a:t>s’il existe un CSR conjoint, vos utilisations et conditions d’utilisation figurent dans celui-ci</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FR" sz="1200" kern="1200" smtClean="0">
                <a:solidFill>
                  <a:schemeClr val="tx1"/>
                </a:solidFill>
                <a:effectLst/>
                <a:latin typeface="+mn-lt"/>
              </a:rPr>
              <a:t>vous avez obtenu suffisamment d’informations du déclarant principal pour être en mesure de recommander des mesures de sécurité pertinentes et de préparer vos fiches de données de sécurité</a:t>
            </a:r>
            <a:endParaRPr lang="fr-FR" sz="1200" kern="1200" smtClean="0">
              <a:solidFill>
                <a:schemeClr val="tx1"/>
              </a:solidFill>
              <a:effectLst/>
              <a:latin typeface="+mn-lt"/>
              <a:ea typeface="+mn-ea"/>
              <a:cs typeface="+mn-cs"/>
            </a:endParaRPr>
          </a:p>
          <a:p>
            <a:pPr marL="0" indent="0">
              <a:buFont typeface="Arial" panose="020b0604020202020204" pitchFamily="34" charset="0"/>
              <a:buNone/>
            </a:pPr>
            <a:endParaRPr lang="fr-FR"/>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fr-FR"/>
          </a:p>
        </p:txBody>
      </p:sp>
    </p:spTree>
    <p:extLst>
      <p:ext uri="{BB962C8B-B14F-4D97-AF65-F5344CB8AC3E}">
        <p14:creationId xmlns:p14="http://schemas.microsoft.com/office/powerpoint/2010/main" val="2936316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0" smtClean="0"/>
              <a:t>La plupart des informations de votre dossier d’enregistrement seront publiées sur le site web de l’ECHA. Certains renseignements, tels que la raison sociale de votre entreprise et les utilisations de la substance, seront publiés sauf si vous les avez déclarés confidentiels. </a:t>
            </a:r>
          </a:p>
          <a:p>
            <a:endParaRPr lang="fr-FR" b="0" smtClean="0"/>
          </a:p>
          <a:p>
            <a:r>
              <a:rPr lang="fr-FR" b="0" smtClean="0"/>
              <a:t>Vous devrez indiquer dans IUCLID que vous ne souhaitez pas que ces informations soient publiées. Vous devrez ensuite saisir une justification complète dans IUCLID et payer une redevance supplémentaire en sus de la redevance d’enregistrement. Après l’enregistrement, l’ECHA évaluera l’ensemble de vos demandes de confidentialité. </a:t>
            </a:r>
          </a:p>
          <a:p>
            <a:endParaRPr lang="fr-FR" b="0" smtClean="0"/>
          </a:p>
          <a:p>
            <a:r>
              <a:rPr lang="fr-FR" b="1" smtClean="0"/>
              <a:t>Liens utiles:</a:t>
            </a:r>
          </a:p>
          <a:p>
            <a:r>
              <a:rPr lang="fr-FR" b="0" smtClean="0"/>
              <a:t>https://echa.europa.eu/fr/regulations/reach/registration/publishing-information-from-dossiers</a:t>
            </a:r>
          </a:p>
          <a:p>
            <a:endParaRPr lang="fr-FR" b="0" smtClean="0"/>
          </a:p>
          <a:p>
            <a:endParaRPr lang="fr-FR" b="0" smtClean="0"/>
          </a:p>
          <a:p>
            <a:endParaRPr lang="fr-FR" b="0"/>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fr-FR"/>
          </a:p>
        </p:txBody>
      </p:sp>
    </p:spTree>
    <p:extLst>
      <p:ext uri="{BB962C8B-B14F-4D97-AF65-F5344CB8AC3E}">
        <p14:creationId xmlns:p14="http://schemas.microsoft.com/office/powerpoint/2010/main" val="3346997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0" smtClean="0"/>
              <a:t>Lorsque vous avez saisi toutes vos données, vous pouvez créer un dossier. </a:t>
            </a:r>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fr-FR"/>
          </a:p>
        </p:txBody>
      </p:sp>
    </p:spTree>
    <p:extLst>
      <p:ext uri="{BB962C8B-B14F-4D97-AF65-F5344CB8AC3E}">
        <p14:creationId xmlns:p14="http://schemas.microsoft.com/office/powerpoint/2010/main" val="520459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0" smtClean="0"/>
              <a:t>La dernière étape avant que vous ne soyez prêts à soumettre votre dossier consiste à vérifier le dossier que vous avez créé. IUCLID possède deux fonctionnalités spécifiques pour vous y aider. </a:t>
            </a:r>
          </a:p>
          <a:p>
            <a:endParaRPr lang="fr-FR" b="0" smtClean="0"/>
          </a:p>
          <a:p>
            <a:pPr marL="171450" indent="-171450">
              <a:buFont typeface="Arial" panose="020b0604020202020204" pitchFamily="34" charset="0"/>
              <a:buChar char="•"/>
            </a:pPr>
            <a:r>
              <a:rPr lang="fr-FR" b="0" smtClean="0"/>
              <a:t>La fonctionnalité la plus importante est l’assistant de validation. Il vous aide à vérifier si votre dossier peut être accepté comme étant complet lorsque vous le soumettez. Vous pouvez également utiliser l’assistant de validation sur votre ensemble de données avant de créer le dossier. Veuillez noter que l’assistant de validation ne comprend pas la vérification manuelle que l’ECHA effectuera.</a:t>
            </a:r>
          </a:p>
          <a:p>
            <a:pPr marL="171450" indent="-171450">
              <a:buFont typeface="Arial" panose="020b0604020202020204" pitchFamily="34" charset="0"/>
              <a:buChar char="•"/>
            </a:pPr>
            <a:r>
              <a:rPr lang="fr-FR" smtClean="0"/>
              <a:t>La prévisualisation de diffusion montre quelles sont les informations de votre dossier qui seront mises à la disposition du public sur le site web de l’ECHA.</a:t>
            </a:r>
            <a:r>
              <a:rPr lang="fr-FR" b="0" smtClean="0"/>
              <a:t> </a:t>
            </a:r>
          </a:p>
          <a:p>
            <a:pPr marL="171450" indent="-171450">
              <a:buFont typeface="Arial" panose="020b0604020202020204" pitchFamily="34" charset="0"/>
              <a:buChar char="•"/>
            </a:pPr>
            <a:endParaRPr lang="fr-FR" b="0" smtClean="0"/>
          </a:p>
          <a:p>
            <a:pPr marL="0" indent="0">
              <a:buFont typeface="Arial" panose="020b0604020202020204" pitchFamily="34" charset="0"/>
              <a:buNone/>
            </a:pPr>
            <a:r>
              <a:rPr lang="fr-FR" b="0" smtClean="0"/>
              <a:t>Utilisez ces fonctionnalités et déterminez si vous devez effectuer des changements dans votre ensemble de données et créer un nouveau dossier. </a:t>
            </a:r>
          </a:p>
          <a:p>
            <a:pPr marL="0" indent="0">
              <a:buFont typeface="Arial" panose="020b0604020202020204" pitchFamily="34" charset="0"/>
              <a:buNone/>
            </a:pPr>
            <a:endParaRPr lang="fr-FR" b="0" smtClean="0"/>
          </a:p>
          <a:p>
            <a:pPr marL="0" indent="0">
              <a:buFont typeface="Arial" panose="020b0604020202020204" pitchFamily="34" charset="0"/>
              <a:buNone/>
            </a:pPr>
            <a:r>
              <a:rPr lang="fr-FR" b="1" smtClean="0"/>
              <a:t>Liens utiles:</a:t>
            </a:r>
          </a:p>
          <a:p>
            <a:pPr marL="0" indent="0">
              <a:buFont typeface="Arial" panose="020b0604020202020204" pitchFamily="34" charset="0"/>
              <a:buNone/>
            </a:pPr>
            <a:r>
              <a:rPr lang="fr-FR" b="0" smtClean="0"/>
              <a:t>Informations sur la vérification manuelle lors du contrôle du caractère complet: https://echa.europa.eu/manuals</a:t>
            </a:r>
          </a:p>
          <a:p>
            <a:pPr marL="0" indent="0">
              <a:buFont typeface="Arial" panose="020b0604020202020204" pitchFamily="34" charset="0"/>
              <a:buNone/>
            </a:pPr>
            <a:endParaRPr lang="fr-FR" b="0"/>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fr-FR"/>
          </a:p>
        </p:txBody>
      </p:sp>
    </p:spTree>
    <p:extLst>
      <p:ext uri="{BB962C8B-B14F-4D97-AF65-F5344CB8AC3E}">
        <p14:creationId xmlns:p14="http://schemas.microsoft.com/office/powerpoint/2010/main" val="2164668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fr-FR"/>
          </a:p>
        </p:txBody>
      </p:sp>
    </p:spTree>
    <p:extLst>
      <p:ext uri="{BB962C8B-B14F-4D97-AF65-F5344CB8AC3E}">
        <p14:creationId xmlns:p14="http://schemas.microsoft.com/office/powerpoint/2010/main" val="1572568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fr-FR"/>
          </a:p>
        </p:txBody>
      </p:sp>
    </p:spTree>
    <p:extLst>
      <p:ext uri="{BB962C8B-B14F-4D97-AF65-F5344CB8AC3E}">
        <p14:creationId xmlns:p14="http://schemas.microsoft.com/office/powerpoint/2010/main" val="1840871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Après avoir créé un compte d’utilisateur, vous pouvez vous abonner aux notifications d’actualités. </a:t>
            </a:r>
          </a:p>
          <a:p>
            <a:endParaRPr lang="fr-FR" baseline="0" smtClean="0"/>
          </a:p>
          <a:p>
            <a:r>
              <a:rPr lang="fr-FR" smtClean="0"/>
              <a:t>Dans la plupart des cas, vous souhaiterez télécharger et installer la version «desktop» d’IUCLID. Cette version est destinée à un utilisateur unique qui accède à IUCLID depuis son propre ordinateur.</a:t>
            </a:r>
          </a:p>
          <a:p>
            <a:endParaRPr lang="fr-FR" baseline="0" smtClean="0"/>
          </a:p>
          <a:p>
            <a:r>
              <a:rPr lang="fr-FR" b="1" baseline="0" smtClean="0"/>
              <a:t>Liens utiles:</a:t>
            </a:r>
          </a:p>
          <a:p>
            <a:r>
              <a:rPr lang="fr-FR" smtClean="0"/>
              <a:t>https://iuclid6.echa.europa.eu/</a:t>
            </a:r>
            <a:endParaRPr lang="fr-FR"/>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fr-FR"/>
          </a:p>
        </p:txBody>
      </p:sp>
    </p:spTree>
    <p:extLst>
      <p:ext uri="{BB962C8B-B14F-4D97-AF65-F5344CB8AC3E}">
        <p14:creationId xmlns:p14="http://schemas.microsoft.com/office/powerpoint/2010/main" val="255264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fr-FR"/>
          </a:p>
        </p:txBody>
      </p:sp>
    </p:spTree>
    <p:extLst>
      <p:ext uri="{BB962C8B-B14F-4D97-AF65-F5344CB8AC3E}">
        <p14:creationId xmlns:p14="http://schemas.microsoft.com/office/powerpoint/2010/main" val="2689899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Si vous êtes une PME qui prépare ses enregistrements pour l’échéance REACH 2018, envisagez d’utiliser les services en nuage de l’ECHA pour réduire le besoin d’assistance technique</a:t>
            </a:r>
          </a:p>
          <a:p>
            <a:endParaRPr lang="fr-FR" baseline="0" smtClean="0"/>
          </a:p>
          <a:p>
            <a:r>
              <a:rPr lang="fr-FR" b="1" baseline="0" smtClean="0"/>
              <a:t>Liens utiles:</a:t>
            </a:r>
          </a:p>
          <a:p>
            <a:r>
              <a:rPr lang="fr-FR" smtClean="0"/>
              <a:t>https://echa.europa.eu/fr/support/dossier-submission-tools/echa-cloud-services</a:t>
            </a:r>
          </a:p>
          <a:p>
            <a:endParaRPr lang="fr-FR" smtClean="0"/>
          </a:p>
          <a:p>
            <a:endParaRPr lang="fr-FR" smtClean="0"/>
          </a:p>
        </p:txBody>
      </p:sp>
      <p:sp>
        <p:nvSpPr>
          <p:cNvPr id="4" name="Slide Number Placeholder 3"/>
          <p:cNvSpPr>
            <a:spLocks noGrp="1"/>
          </p:cNvSpPr>
          <p:nvPr>
            <p:ph type="sldNum" sz="quarter" idx="10"/>
          </p:nvPr>
        </p:nvSpPr>
        <p:spPr/>
        <p:txBody>
          <a:bodyPr/>
          <a:lstStyle/>
          <a:p>
            <a:fld id="{68DD4212-E431-464C-A3C7-FAC7436F6DC4}" type="slidenum">
              <a:rPr lang="en-GB" smtClean="0"/>
              <a:t>20</a:t>
            </a:fld>
            <a:endParaRPr lang="fr-FR"/>
          </a:p>
        </p:txBody>
      </p:sp>
    </p:spTree>
    <p:extLst>
      <p:ext uri="{BB962C8B-B14F-4D97-AF65-F5344CB8AC3E}">
        <p14:creationId xmlns:p14="http://schemas.microsoft.com/office/powerpoint/2010/main" val="2675150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21</a:t>
            </a:fld>
            <a:endParaRPr lang="fr-FR"/>
          </a:p>
        </p:txBody>
      </p:sp>
    </p:spTree>
    <p:extLst>
      <p:ext uri="{BB962C8B-B14F-4D97-AF65-F5344CB8AC3E}">
        <p14:creationId xmlns:p14="http://schemas.microsoft.com/office/powerpoint/2010/main" val="304417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Voici les cinq activités principales que comporte cette phase de vos préparatifs d’enregistrement.  </a:t>
            </a:r>
            <a:endParaRPr lang="fr-FR"/>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fr-FR"/>
          </a:p>
        </p:txBody>
      </p:sp>
    </p:spTree>
    <p:extLst>
      <p:ext uri="{BB962C8B-B14F-4D97-AF65-F5344CB8AC3E}">
        <p14:creationId xmlns:p14="http://schemas.microsoft.com/office/powerpoint/2010/main" val="964149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200" smtClean="0"/>
              <a:t>IUCLID est une application informatique de gestion des informations sur les produits chimiques. Ce logiciel peut être utilisé de trois manières différentes, toutes fondées sur la technologie IUCLID 6.</a:t>
            </a:r>
          </a:p>
          <a:p>
            <a:endParaRPr lang="fr-FR" smtClean="0"/>
          </a:p>
          <a:p>
            <a:pPr marL="228600" indent="-228600">
              <a:buAutoNum type="arabicParenR"/>
            </a:pPr>
            <a:r>
              <a:rPr lang="fr-FR" smtClean="0"/>
              <a:t>Dans certaines circonstances, vous pouvez soumettre votre dossier directement par le biais de REACH-IT, en ligne. Ceci s’applique si vous êtes un membre déclarant qui a approuvé les informations soumises dans la partie commune de l’enregistrement.</a:t>
            </a:r>
          </a:p>
          <a:p>
            <a:pPr marL="228600" indent="-228600">
              <a:buAutoNum type="arabicParenR"/>
            </a:pPr>
            <a:r>
              <a:rPr lang="fr-FR" smtClean="0"/>
              <a:t>Pour les PME, IUCLID est mis à disposition par le biais des services en nuage de l’ECHA. Ceci permet de ne pas avoir à gérer les aspects informatiques liés au logiciel, tels que l’installation et les mises à jour.</a:t>
            </a:r>
          </a:p>
          <a:p>
            <a:pPr marL="228600" indent="-228600">
              <a:buAutoNum type="arabicParenR"/>
            </a:pPr>
            <a:r>
              <a:rPr lang="fr-FR" b="0" smtClean="0"/>
              <a:t>Vous pouvez également choisir d’installer IUCLID sur votre ordinateur.</a:t>
            </a:r>
            <a:r>
              <a:rPr lang="fr-FR" smtClean="0"/>
              <a:t> Vous pouvez télécharger IUCLID gratuitement à partir du site web de l’ECHA, et son installation est très facile.</a:t>
            </a:r>
            <a:r>
              <a:rPr lang="fr-FR" b="0" smtClean="0"/>
              <a:t> Téléchargez la dernière version, qui est la version 6. </a:t>
            </a:r>
          </a:p>
          <a:p>
            <a:pPr marL="0" marR="0" lvl="0" indent="0" algn="l" defTabSz="914400" rtl="0" eaLnBrk="1" fontAlgn="auto" latinLnBrk="0" hangingPunct="1">
              <a:lnSpc>
                <a:spcPct val="100000"/>
              </a:lnSpc>
              <a:spcBef>
                <a:spcPct val="0"/>
              </a:spcBef>
              <a:spcAft>
                <a:spcPct val="0"/>
              </a:spcAft>
              <a:buClrTx/>
              <a:buSzTx/>
              <a:buFontTx/>
              <a:buNone/>
              <a:defRPr/>
            </a:pPr>
            <a:endParaRPr lang="fr-FR" smtClean="0"/>
          </a:p>
          <a:p>
            <a:pPr marL="0" marR="0" lvl="0" indent="0" algn="l" defTabSz="914400" rtl="0" eaLnBrk="1" fontAlgn="auto" latinLnBrk="0" hangingPunct="1">
              <a:lnSpc>
                <a:spcPct val="100000"/>
              </a:lnSpc>
              <a:spcBef>
                <a:spcPct val="0"/>
              </a:spcBef>
              <a:spcAft>
                <a:spcPct val="0"/>
              </a:spcAft>
              <a:buClrTx/>
              <a:buSzTx/>
              <a:buFontTx/>
              <a:buNone/>
              <a:defRPr/>
            </a:pPr>
            <a:r>
              <a:rPr lang="fr-FR" smtClean="0"/>
              <a:t>Si vous échangez des fichiers avec des déclarants qui se sont enregistrés pour les échéances précédentes, gardez à l’esprit que les enregistrements devront maintenant être préparés dans IUCLID 6. </a:t>
            </a:r>
          </a:p>
          <a:p>
            <a:pPr marL="0" indent="0">
              <a:buNone/>
            </a:pPr>
            <a:endParaRPr lang="fr-FR" smtClean="0"/>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fr-FR"/>
          </a:p>
        </p:txBody>
      </p:sp>
    </p:spTree>
    <p:extLst>
      <p:ext uri="{BB962C8B-B14F-4D97-AF65-F5344CB8AC3E}">
        <p14:creationId xmlns:p14="http://schemas.microsoft.com/office/powerpoint/2010/main" val="1173758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Lors de l’utilisation d’IUCLID, vous rencontrerez plusieurs termes, tels que:</a:t>
            </a:r>
          </a:p>
          <a:p>
            <a:endParaRPr lang="fr-FR" smtClean="0"/>
          </a:p>
          <a:p>
            <a:pPr marL="171450" indent="-171450">
              <a:buFont typeface="Arial" panose="020b0604020202020204" pitchFamily="34" charset="0"/>
              <a:buChar char="•"/>
            </a:pPr>
            <a:r>
              <a:rPr lang="fr-FR" b="1" smtClean="0"/>
              <a:t>Legal entity. </a:t>
            </a:r>
            <a:r>
              <a:rPr lang="fr-FR" smtClean="0"/>
              <a:t>Il s’agit d’un document contenant les renseignements relatifs à l’organisation qui utilise IUCLID. Dans le cadre de REACH, ce terme représentera une personne physique ou morale qui doit enregistrer une substance. Les informations fournies dans IUCLID sont destinées à vos propres archives, car l’ECHA utilisera les informations fournies dans les comptes ECHA ou dans REACH-IT à la place. Par défaut, cette entité légale n’est pas incluse dans votre dossier. </a:t>
            </a:r>
          </a:p>
          <a:p>
            <a:pPr marL="171450" indent="-171450">
              <a:buFont typeface="Arial" panose="020b0604020202020204" pitchFamily="34" charset="0"/>
              <a:buChar char="•"/>
            </a:pPr>
            <a:r>
              <a:rPr lang="fr-FR" b="1" smtClean="0"/>
              <a:t>The Reference Substance:</a:t>
            </a:r>
            <a:r>
              <a:rPr lang="fr-FR" smtClean="0"/>
              <a:t> </a:t>
            </a:r>
            <a:r>
              <a:rPr lang="fr-FR" b="0" smtClean="0"/>
              <a:t>Il s’agit d’un document qui contient les principaux identifiants de votre substance ou de ses constituants, tels que le nom IUPAC, les numéros CAS et CE. </a:t>
            </a:r>
          </a:p>
          <a:p>
            <a:pPr marL="171450" indent="-171450">
              <a:buFont typeface="Arial" panose="020b0604020202020204" pitchFamily="34" charset="0"/>
              <a:buChar char="•"/>
            </a:pPr>
            <a:r>
              <a:rPr lang="fr-FR" b="1" smtClean="0"/>
              <a:t>Endpoints,</a:t>
            </a:r>
            <a:r>
              <a:rPr lang="fr-FR" smtClean="0"/>
              <a:t> qui représentent les propriétés des substances chimiques à enregistrer et pour lesquelles des informations doivent être communiquées à l’ECHA. Les informations sur les effets sont rassemblées dans l’ensemble de données de la substance IUCLID.</a:t>
            </a:r>
          </a:p>
          <a:p>
            <a:pPr marL="171450" indent="-171450">
              <a:buFont typeface="Arial" panose="020b0604020202020204" pitchFamily="34" charset="0"/>
              <a:buChar char="•"/>
            </a:pPr>
            <a:r>
              <a:rPr lang="fr-FR" smtClean="0"/>
              <a:t>Chaque document dans IUCLID est doté d’un </a:t>
            </a:r>
            <a:r>
              <a:rPr lang="fr-FR" b="1" smtClean="0"/>
              <a:t>universal unique identifier (UUID)</a:t>
            </a:r>
            <a:r>
              <a:rPr lang="fr-FR" smtClean="0"/>
              <a:t> qui vous permet d’identifier sans équivoque une information précise.</a:t>
            </a:r>
          </a:p>
          <a:p>
            <a:pPr marL="0" indent="0">
              <a:buFont typeface="Arial" panose="020b0604020202020204" pitchFamily="34" charset="0"/>
              <a:buNone/>
            </a:pPr>
            <a:endParaRPr lang="fr-FR" smtClean="0"/>
          </a:p>
          <a:p>
            <a:pPr marL="0" indent="0">
              <a:buFont typeface="Arial" panose="020b0604020202020204" pitchFamily="34" charset="0"/>
              <a:buNone/>
            </a:pPr>
            <a:r>
              <a:rPr lang="fr-FR" smtClean="0"/>
              <a:t>[Remarque: les termes en gras dans cette diapositive et dans les notes ne doivent pas être traduits).</a:t>
            </a:r>
            <a:endParaRPr lang="fr-FR"/>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fr-FR"/>
          </a:p>
        </p:txBody>
      </p:sp>
    </p:spTree>
    <p:extLst>
      <p:ext uri="{BB962C8B-B14F-4D97-AF65-F5344CB8AC3E}">
        <p14:creationId xmlns:p14="http://schemas.microsoft.com/office/powerpoint/2010/main" val="3032980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L’ensemble de données de la substance précise pour quelle substance le dossier d’enregistrement est créé. Vous pouvez modifier cet ensemble de données à tout moment. Les dossiers sont créés à partir de l’ensemble de données, et ils ne peuvent pas être modifiés une fois créés.</a:t>
            </a:r>
          </a:p>
          <a:p>
            <a:endParaRPr lang="fr-FR" smtClean="0"/>
          </a:p>
          <a:p>
            <a:r>
              <a:rPr lang="fr-FR" smtClean="0"/>
              <a:t>Vous pouvez demander l’ensemble de données de la substance au déclarant principal, mais vous pouvez également créer le vôtre. </a:t>
            </a:r>
          </a:p>
          <a:p>
            <a:endParaRPr lang="fr-FR"/>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fr-FR"/>
          </a:p>
        </p:txBody>
      </p:sp>
    </p:spTree>
    <p:extLst>
      <p:ext uri="{BB962C8B-B14F-4D97-AF65-F5344CB8AC3E}">
        <p14:creationId xmlns:p14="http://schemas.microsoft.com/office/powerpoint/2010/main" val="1763936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[Remarque: dans la présente diapositive et dans les quatre suivantes, seul le contenu de l’encadré bleu doit être traduit].</a:t>
            </a:r>
            <a:endParaRPr lang="fr-FR"/>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fr-FR"/>
          </a:p>
        </p:txBody>
      </p:sp>
    </p:spTree>
    <p:extLst>
      <p:ext uri="{BB962C8B-B14F-4D97-AF65-F5344CB8AC3E}">
        <p14:creationId xmlns:p14="http://schemas.microsoft.com/office/powerpoint/2010/main" val="4181420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fr-FR"/>
          </a:p>
        </p:txBody>
      </p:sp>
    </p:spTree>
    <p:extLst>
      <p:ext uri="{BB962C8B-B14F-4D97-AF65-F5344CB8AC3E}">
        <p14:creationId xmlns:p14="http://schemas.microsoft.com/office/powerpoint/2010/main" val="15013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fr-FR"/>
          </a:p>
        </p:txBody>
      </p:sp>
    </p:spTree>
    <p:extLst>
      <p:ext uri="{BB962C8B-B14F-4D97-AF65-F5344CB8AC3E}">
        <p14:creationId xmlns:p14="http://schemas.microsoft.com/office/powerpoint/2010/main" val="951791574"/>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
        <p:nvSpPr>
          <p:cNvPr id="7" name="Content Placeholder 2"/>
          <p:cNvSpPr>
            <a:spLocks noGrp="1"/>
          </p:cNvSpPr>
          <p:nvPr>
            <p:ph idx="1"/>
          </p:nvPr>
        </p:nvSpPr>
        <p:spPr>
          <a:xfrm>
            <a:off x="457200" y="1711349"/>
            <a:ext cx="8229600" cy="4525963"/>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0"/>
            <a:ext cx="9143245" cy="6869942"/>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8.png" /><Relationship Id="rId4" Type="http://schemas.openxmlformats.org/officeDocument/2006/relationships/image" Target="../media/image19.png" /><Relationship Id="rId5" Type="http://schemas.openxmlformats.org/officeDocument/2006/relationships/image" Target="../media/image20.png" /><Relationship Id="rId6" Type="http://schemas.openxmlformats.org/officeDocument/2006/relationships/image" Target="../media/image21.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22.png" /><Relationship Id="rId4" Type="http://schemas.openxmlformats.org/officeDocument/2006/relationships/image" Target="../media/image2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image" Target="../media/image24.png" /><Relationship Id="rId4" Type="http://schemas.openxmlformats.org/officeDocument/2006/relationships/image" Target="../media/image25.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9.xml" /><Relationship Id="rId3" Type="http://schemas.openxmlformats.org/officeDocument/2006/relationships/image" Target="../media/image26.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 Id="rId3" Type="http://schemas.openxmlformats.org/officeDocument/2006/relationships/image" Target="../media/image27.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hyperlink" Target="https://echa.europa.eu/fr/reach-2018" TargetMode="External" /><Relationship Id="rId4" Type="http://schemas.openxmlformats.org/officeDocument/2006/relationships/hyperlink" Target="https://echa.europa.eu/contact"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8.png" /><Relationship Id="rId11" Type="http://schemas.openxmlformats.org/officeDocument/2006/relationships/image" Target="../media/image9.jpeg" /><Relationship Id="rId12" Type="http://schemas.openxmlformats.org/officeDocument/2006/relationships/image" Target="../media/image10.png" /><Relationship Id="rId2" Type="http://schemas.openxmlformats.org/officeDocument/2006/relationships/notesSlide" Target="../notesSlides/notesSlide4.xml" /><Relationship Id="rId3" Type="http://schemas.openxmlformats.org/officeDocument/2006/relationships/image" Target="../media/image6.png" /><Relationship Id="rId4" Type="http://schemas.microsoft.com/office/2007/relationships/diagramDrawing" Target="../diagrams/drawing1.xml" /><Relationship Id="rId5" Type="http://schemas.openxmlformats.org/officeDocument/2006/relationships/diagramData" Target="../diagrams/data1.xml" /><Relationship Id="rId6" Type="http://schemas.openxmlformats.org/officeDocument/2006/relationships/diagramLayout" Target="../diagrams/layout1.xml" /><Relationship Id="rId7" Type="http://schemas.openxmlformats.org/officeDocument/2006/relationships/diagramQuickStyle" Target="../diagrams/quickStyle1.xml" /><Relationship Id="rId8" Type="http://schemas.openxmlformats.org/officeDocument/2006/relationships/diagramColors" Target="../diagrams/colors1.xml" /><Relationship Id="rId9" Type="http://schemas.openxmlformats.org/officeDocument/2006/relationships/image" Target="../media/image7.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11.png" /><Relationship Id="rId4" Type="http://schemas.openxmlformats.org/officeDocument/2006/relationships/image" Target="../media/image12.png" /><Relationship Id="rId5" Type="http://schemas.openxmlformats.org/officeDocument/2006/relationships/image" Target="../media/image13.png" /><Relationship Id="rId6" Type="http://schemas.openxmlformats.org/officeDocument/2006/relationships/image" Target="../media/image14.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15.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6.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7.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539552" y="836712"/>
            <a:ext cx="8208912" cy="3077766"/>
          </a:xfrm>
          <a:prstGeom prst="rect">
            <a:avLst/>
          </a:prstGeom>
          <a:noFill/>
        </p:spPr>
        <p:txBody>
          <a:bodyPr wrap="square" rtlCol="0">
            <a:spAutoFit/>
          </a:bodyPr>
          <a:lstStyle/>
          <a:p>
            <a:r>
              <a:rPr lang="fr-FR" sz="5000" b="1" smtClean="0">
                <a:solidFill>
                  <a:schemeClr val="bg1"/>
                </a:solidFill>
                <a:latin typeface="Verdana" panose="020b0604030504040204" pitchFamily="34" charset="0"/>
              </a:rPr>
              <a:t>REACH 2018</a:t>
            </a:r>
          </a:p>
          <a:p>
            <a:endParaRPr lang="fr-FR"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fr-FR" sz="3600" smtClean="0">
                <a:solidFill>
                  <a:schemeClr val="bg1"/>
                </a:solidFill>
                <a:latin typeface="Verdana" panose="020b0604030504040204" pitchFamily="34" charset="0"/>
              </a:rPr>
              <a:t>Préparez votre enregistrement sous la forme </a:t>
            </a:r>
            <a:br>
              <a:rPr lang="fr-FR" sz="3600" smtClean="0">
                <a:solidFill>
                  <a:schemeClr val="bg1"/>
                </a:solidFill>
                <a:latin typeface="Verdana" panose="020b0604030504040204" pitchFamily="34" charset="0"/>
              </a:rPr>
            </a:br>
            <a:r>
              <a:rPr lang="fr-FR" sz="3600" smtClean="0">
                <a:solidFill>
                  <a:schemeClr val="bg1"/>
                </a:solidFill>
                <a:latin typeface="Verdana" panose="020b0604030504040204" pitchFamily="34" charset="0"/>
              </a:rPr>
              <a:t>d’un dossier IUCLID</a:t>
            </a:r>
            <a:endParaRPr lang="fr-FR"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r-FR" noProof="0" smtClean="0"/>
              <a:t>Contenu d’un ensemble </a:t>
            </a:r>
            <a:br>
              <a:rPr lang="fr-FR" noProof="0" smtClean="0"/>
            </a:br>
            <a:r>
              <a:rPr lang="fr-FR" noProof="0" smtClean="0"/>
              <a:t>de données d’une substance</a:t>
            </a:r>
            <a:endParaRPr lang="fr-FR" noProof="0"/>
          </a:p>
        </p:txBody>
      </p:sp>
      <p:sp>
        <p:nvSpPr>
          <p:cNvPr id="7" name="Rounded Rectangle 6"/>
          <p:cNvSpPr/>
          <p:nvPr/>
        </p:nvSpPr>
        <p:spPr>
          <a:xfrm>
            <a:off x="567354" y="1623800"/>
            <a:ext cx="3960440" cy="1445160"/>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a:solidFill>
                  <a:prstClr val="white"/>
                </a:solidFill>
                <a:latin typeface="Verdana" panose="020b0604030504040204" pitchFamily="34" charset="0"/>
              </a:rPr>
              <a:t>Sections 4 à 7: Résumés des études dans les fiches d’effets (propriétés de la substance)</a:t>
            </a:r>
            <a:endParaRPr lang="fr-FR"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tretch>
            <a:fillRect/>
          </a:stretch>
        </p:blipFill>
        <p:spPr>
          <a:xfrm>
            <a:off x="4691228" y="1619672"/>
            <a:ext cx="4057236" cy="4784338"/>
          </a:xfrm>
          <a:prstGeom prst="rect">
            <a:avLst/>
          </a:prstGeom>
        </p:spPr>
      </p:pic>
      <p:pic>
        <p:nvPicPr>
          <p:cNvPr id="6" name="Picture 5"/>
          <p:cNvPicPr>
            <a:picLocks noChangeAspect="1"/>
          </p:cNvPicPr>
          <p:nvPr/>
        </p:nvPicPr>
        <p:blipFill>
          <a:blip r:embed="rId4"/>
          <a:srcRect l="2189" t="8944"/>
          <a:stretch>
            <a:fillRect/>
          </a:stretch>
        </p:blipFill>
        <p:spPr>
          <a:xfrm>
            <a:off x="4716016" y="3212976"/>
            <a:ext cx="3218331" cy="360040"/>
          </a:xfrm>
          <a:prstGeom prst="rect">
            <a:avLst/>
          </a:prstGeom>
        </p:spPr>
      </p:pic>
      <p:pic>
        <p:nvPicPr>
          <p:cNvPr id="8" name="Picture 7"/>
          <p:cNvPicPr>
            <a:picLocks noChangeAspect="1"/>
          </p:cNvPicPr>
          <p:nvPr/>
        </p:nvPicPr>
        <p:blipFill>
          <a:blip r:embed="rId5"/>
          <a:stretch>
            <a:fillRect/>
          </a:stretch>
        </p:blipFill>
        <p:spPr>
          <a:xfrm>
            <a:off x="4692244" y="3573016"/>
            <a:ext cx="2760076" cy="325548"/>
          </a:xfrm>
          <a:prstGeom prst="rect">
            <a:avLst/>
          </a:prstGeom>
        </p:spPr>
      </p:pic>
      <p:pic>
        <p:nvPicPr>
          <p:cNvPr id="9" name="Picture 8"/>
          <p:cNvPicPr>
            <a:picLocks noChangeAspect="1"/>
          </p:cNvPicPr>
          <p:nvPr/>
        </p:nvPicPr>
        <p:blipFill>
          <a:blip r:embed="rId6"/>
          <a:stretch>
            <a:fillRect/>
          </a:stretch>
        </p:blipFill>
        <p:spPr>
          <a:xfrm>
            <a:off x="4683765" y="3863714"/>
            <a:ext cx="2408515" cy="330310"/>
          </a:xfrm>
          <a:prstGeom prst="rect">
            <a:avLst/>
          </a:prstGeom>
        </p:spPr>
      </p:pic>
    </p:spTree>
    <p:extLst>
      <p:ext uri="{BB962C8B-B14F-4D97-AF65-F5344CB8AC3E}">
        <p14:creationId xmlns:p14="http://schemas.microsoft.com/office/powerpoint/2010/main" val="60367411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r-FR" noProof="0" smtClean="0"/>
              <a:t>Contenu d’un ensemble </a:t>
            </a:r>
            <a:br>
              <a:rPr lang="fr-FR" noProof="0" smtClean="0"/>
            </a:br>
            <a:r>
              <a:rPr lang="fr-FR" noProof="0" smtClean="0"/>
              <a:t>de données d’une substance</a:t>
            </a:r>
            <a:endParaRPr lang="fr-FR" noProof="0"/>
          </a:p>
        </p:txBody>
      </p:sp>
      <p:sp>
        <p:nvSpPr>
          <p:cNvPr id="7" name="Rounded Rectangle 6"/>
          <p:cNvSpPr/>
          <p:nvPr/>
        </p:nvSpPr>
        <p:spPr>
          <a:xfrm>
            <a:off x="584470" y="1674992"/>
            <a:ext cx="3960440"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a:solidFill>
                  <a:prstClr val="white"/>
                </a:solidFill>
                <a:latin typeface="Verdana" panose="020b0604030504040204" pitchFamily="34" charset="0"/>
              </a:rPr>
              <a:t>Sections 11 et 13: Conseils d’utilisation sécurisée et rapports d’évaluation</a:t>
            </a:r>
            <a:endParaRPr lang="fr-FR"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tretch>
            <a:fillRect/>
          </a:stretch>
        </p:blipFill>
        <p:spPr>
          <a:xfrm>
            <a:off x="4672180" y="1699970"/>
            <a:ext cx="4014619" cy="4681358"/>
          </a:xfrm>
          <a:prstGeom prst="rect">
            <a:avLst/>
          </a:prstGeom>
        </p:spPr>
      </p:pic>
      <p:pic>
        <p:nvPicPr>
          <p:cNvPr id="6" name="Picture 5"/>
          <p:cNvPicPr>
            <a:picLocks noChangeAspect="1"/>
          </p:cNvPicPr>
          <p:nvPr/>
        </p:nvPicPr>
        <p:blipFill>
          <a:blip r:embed="rId4"/>
          <a:stretch>
            <a:fillRect/>
          </a:stretch>
        </p:blipFill>
        <p:spPr>
          <a:xfrm>
            <a:off x="4876094" y="5013176"/>
            <a:ext cx="2216186" cy="306184"/>
          </a:xfrm>
          <a:prstGeom prst="rect">
            <a:avLst/>
          </a:prstGeom>
        </p:spPr>
      </p:pic>
    </p:spTree>
    <p:extLst>
      <p:ext uri="{BB962C8B-B14F-4D97-AF65-F5344CB8AC3E}">
        <p14:creationId xmlns:p14="http://schemas.microsoft.com/office/powerpoint/2010/main" val="3738481958"/>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772816"/>
            <a:ext cx="8229600" cy="4525963"/>
          </a:xfrm>
        </p:spPr>
        <p:txBody>
          <a:bodyPr>
            <a:normAutofit/>
          </a:bodyPr>
          <a:lstStyle/>
          <a:p>
            <a:r>
              <a:rPr lang="fr-FR" noProof="0" smtClean="0"/>
              <a:t>Chaque co-déclarant de la soumission conjointe:</a:t>
            </a:r>
          </a:p>
          <a:p>
            <a:pPr lvl="1">
              <a:buFont typeface="Arial" panose="020b0604020202020204" pitchFamily="34" charset="0"/>
              <a:buChar char="•"/>
            </a:pPr>
            <a:r>
              <a:rPr lang="fr-FR" noProof="0"/>
              <a:t>Identité de la substance, y compris les impuretés </a:t>
            </a:r>
          </a:p>
          <a:p>
            <a:pPr lvl="1">
              <a:buFont typeface="Arial" panose="020b0604020202020204" pitchFamily="34" charset="0"/>
              <a:buChar char="•"/>
            </a:pPr>
            <a:r>
              <a:rPr lang="fr-FR" noProof="0" smtClean="0"/>
              <a:t>Tonnages sur les trois dernières années</a:t>
            </a:r>
            <a:endParaRPr lang="fr-FR" noProof="0"/>
          </a:p>
          <a:p>
            <a:pPr lvl="1">
              <a:buFont typeface="Arial" panose="020b0604020202020204" pitchFamily="34" charset="0"/>
              <a:buChar char="•"/>
            </a:pPr>
            <a:r>
              <a:rPr lang="fr-FR" noProof="0"/>
              <a:t>Utilisations et conditions d'utilisation de la substance au cours de son cycle de vie</a:t>
            </a:r>
          </a:p>
          <a:p>
            <a:pPr lvl="1"/>
            <a:endParaRPr lang="fr-FR" noProof="0"/>
          </a:p>
          <a:p>
            <a:r>
              <a:rPr lang="fr-FR" noProof="0"/>
              <a:t>Déclarant principal:</a:t>
            </a:r>
          </a:p>
          <a:p>
            <a:pPr lvl="1">
              <a:buFont typeface="Arial" panose="020b0604020202020204" pitchFamily="34" charset="0"/>
              <a:buChar char="•"/>
            </a:pPr>
            <a:r>
              <a:rPr lang="fr-FR" noProof="0"/>
              <a:t>Profil d’identité de la substance (PIS)</a:t>
            </a:r>
          </a:p>
          <a:p>
            <a:pPr lvl="1">
              <a:buFont typeface="Arial" panose="020b0604020202020204" pitchFamily="34" charset="0"/>
              <a:buChar char="•"/>
            </a:pPr>
            <a:r>
              <a:rPr lang="fr-FR" noProof="0" smtClean="0"/>
              <a:t>Propriétés physicochimiques, toxicologiques et écotoxicologiques</a:t>
            </a:r>
            <a:endParaRPr lang="fr-FR" noProof="0"/>
          </a:p>
          <a:p>
            <a:pPr lvl="1">
              <a:buFont typeface="Arial" panose="020b0604020202020204" pitchFamily="34" charset="0"/>
              <a:buChar char="•"/>
            </a:pPr>
            <a:r>
              <a:rPr lang="fr-FR" noProof="0"/>
              <a:t>Informations sur la classification et l’étiquetage</a:t>
            </a:r>
          </a:p>
          <a:p>
            <a:endParaRPr lang="fr-FR" noProof="0" smtClean="0"/>
          </a:p>
          <a:p>
            <a:endParaRPr lang="fr-FR" noProof="0"/>
          </a:p>
          <a:p>
            <a:endParaRPr lang="fr-FR" noProof="0" smtClean="0"/>
          </a:p>
          <a:p>
            <a:endParaRPr lang="fr-FR" noProof="0"/>
          </a:p>
          <a:p>
            <a:endParaRPr lang="fr-FR" noProof="0"/>
          </a:p>
        </p:txBody>
      </p:sp>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12</a:t>
            </a:fld>
            <a:endParaRPr lang="fr-FR">
              <a:solidFill>
                <a:prstClr val="black">
                  <a:tint val="75000"/>
                </a:prstClr>
              </a:solidFill>
            </a:endParaRPr>
          </a:p>
        </p:txBody>
      </p:sp>
      <p:sp>
        <p:nvSpPr>
          <p:cNvPr id="2" name="Title 1"/>
          <p:cNvSpPr>
            <a:spLocks noGrp="1"/>
          </p:cNvSpPr>
          <p:nvPr>
            <p:ph type="title"/>
          </p:nvPr>
        </p:nvSpPr>
        <p:spPr>
          <a:xfrm>
            <a:off x="395536" y="404664"/>
            <a:ext cx="7272808" cy="1195536"/>
          </a:xfrm>
        </p:spPr>
        <p:txBody>
          <a:bodyPr/>
          <a:lstStyle/>
          <a:p>
            <a:r>
              <a:rPr lang="fr-FR" noProof="0" smtClean="0"/>
              <a:t>Saisir les données pour votre substance</a:t>
            </a:r>
            <a:endParaRPr lang="fr-FR" noProof="0"/>
          </a:p>
        </p:txBody>
      </p:sp>
    </p:spTree>
    <p:extLst>
      <p:ext uri="{BB962C8B-B14F-4D97-AF65-F5344CB8AC3E}">
        <p14:creationId xmlns:p14="http://schemas.microsoft.com/office/powerpoint/2010/main" val="1942276946"/>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700808"/>
            <a:ext cx="8229600" cy="4896544"/>
          </a:xfrm>
        </p:spPr>
        <p:txBody>
          <a:bodyPr>
            <a:noAutofit/>
          </a:bodyPr>
          <a:lstStyle/>
          <a:p>
            <a:r>
              <a:rPr lang="fr-FR" noProof="0" smtClean="0"/>
              <a:t>Chacun des co-déclarants </a:t>
            </a:r>
            <a:r>
              <a:rPr lang="fr-FR" b="1" noProof="0" smtClean="0"/>
              <a:t>ou</a:t>
            </a:r>
            <a:r>
              <a:rPr lang="fr-FR" noProof="0" smtClean="0"/>
              <a:t> le déclarant principal pour leur compte</a:t>
            </a:r>
          </a:p>
          <a:p>
            <a:pPr lvl="1">
              <a:buFont typeface="Arial" panose="020b0604020202020204" pitchFamily="34" charset="0"/>
              <a:buChar char="•"/>
            </a:pPr>
            <a:r>
              <a:rPr lang="fr-FR" noProof="0" smtClean="0"/>
              <a:t>Pour 1 à 10 tonnes par an:</a:t>
            </a:r>
          </a:p>
          <a:p>
            <a:pPr lvl="2"/>
            <a:r>
              <a:rPr lang="fr-FR" sz="2000" noProof="0" smtClean="0"/>
              <a:t>Conseils d’utilisation sécurisée </a:t>
            </a:r>
          </a:p>
          <a:p>
            <a:pPr lvl="1">
              <a:buFont typeface="Arial" panose="020b0604020202020204" pitchFamily="34" charset="0"/>
              <a:buChar char="•"/>
            </a:pPr>
            <a:r>
              <a:rPr lang="fr-FR" noProof="0" smtClean="0"/>
              <a:t>Pour 10 à 100 tonnes par an:</a:t>
            </a:r>
          </a:p>
          <a:p>
            <a:pPr lvl="2"/>
            <a:r>
              <a:rPr lang="fr-FR" sz="2000" noProof="0" smtClean="0"/>
              <a:t>Évaluation des propriétés persistantes, bioaccumulables et toxiques de la substance (évaluation PBT)</a:t>
            </a:r>
          </a:p>
          <a:p>
            <a:pPr lvl="2"/>
            <a:r>
              <a:rPr lang="fr-FR" sz="2000" noProof="0" smtClean="0"/>
              <a:t>Rapport sur la sécurité chimique (CSR)</a:t>
            </a:r>
            <a:endParaRPr lang="fr-FR" noProof="0" smtClean="0"/>
          </a:p>
          <a:p>
            <a:pPr marL="0" indent="0">
              <a:buNone/>
            </a:pPr>
            <a:endParaRPr lang="fr-FR" sz="2000" noProof="0" smtClean="0"/>
          </a:p>
          <a:p>
            <a:r>
              <a:rPr lang="fr-FR" noProof="0" smtClean="0"/>
              <a:t>Les membres qui soumettront leurs propres données ou leur classification et étiquetage</a:t>
            </a:r>
          </a:p>
          <a:p>
            <a:pPr lvl="1">
              <a:buFont typeface="Arial" panose="020b0604020202020204" pitchFamily="34" charset="0"/>
              <a:buChar char="•"/>
            </a:pPr>
            <a:r>
              <a:rPr lang="fr-FR" noProof="0" smtClean="0"/>
              <a:t>Données et justification du renoncement aux données</a:t>
            </a:r>
          </a:p>
          <a:p>
            <a:endParaRPr lang="fr-FR" noProof="0" smtClean="0"/>
          </a:p>
          <a:p>
            <a:endParaRPr lang="fr-FR" noProof="0" smtClean="0"/>
          </a:p>
          <a:p>
            <a:endParaRPr lang="fr-FR" noProof="0" smtClean="0"/>
          </a:p>
          <a:p>
            <a:endParaRPr lang="fr-FR" noProof="0" smtClean="0"/>
          </a:p>
          <a:p>
            <a:endParaRPr lang="fr-FR" noProof="0" smtClean="0"/>
          </a:p>
          <a:p>
            <a:endParaRPr lang="fr-FR" noProof="0"/>
          </a:p>
        </p:txBody>
      </p:sp>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13</a:t>
            </a:fld>
            <a:endParaRPr lang="fr-FR">
              <a:solidFill>
                <a:prstClr val="black">
                  <a:tint val="75000"/>
                </a:prstClr>
              </a:solidFill>
            </a:endParaRPr>
          </a:p>
        </p:txBody>
      </p:sp>
      <p:sp>
        <p:nvSpPr>
          <p:cNvPr id="7" name="Title 1"/>
          <p:cNvSpPr txBox="1"/>
          <p:nvPr/>
        </p:nvSpPr>
        <p:spPr>
          <a:xfrm>
            <a:off x="457200" y="476672"/>
            <a:ext cx="7139136"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fr-FR" smtClean="0"/>
              <a:t>Saisir les données pour votre substance</a:t>
            </a:r>
            <a:endParaRPr lang="fr-FR"/>
          </a:p>
        </p:txBody>
      </p:sp>
    </p:spTree>
    <p:extLst>
      <p:ext uri="{BB962C8B-B14F-4D97-AF65-F5344CB8AC3E}">
        <p14:creationId xmlns:p14="http://schemas.microsoft.com/office/powerpoint/2010/main" val="1780820"/>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14</a:t>
            </a:fld>
            <a:endParaRPr lang="fr-FR">
              <a:solidFill>
                <a:prstClr val="black">
                  <a:tint val="75000"/>
                </a:prstClr>
              </a:solidFill>
            </a:endParaRPr>
          </a:p>
        </p:txBody>
      </p:sp>
      <p:sp>
        <p:nvSpPr>
          <p:cNvPr id="2" name="Title 1"/>
          <p:cNvSpPr>
            <a:spLocks noGrp="1"/>
          </p:cNvSpPr>
          <p:nvPr>
            <p:ph type="title"/>
          </p:nvPr>
        </p:nvSpPr>
        <p:spPr>
          <a:xfrm>
            <a:off x="457200" y="476672"/>
            <a:ext cx="7067128" cy="1123528"/>
          </a:xfrm>
        </p:spPr>
        <p:txBody>
          <a:bodyPr/>
          <a:lstStyle/>
          <a:p>
            <a:r>
              <a:rPr lang="fr-FR" noProof="0" smtClean="0"/>
              <a:t>Saisir les données: informations commerciales confidentielles (CBI)</a:t>
            </a:r>
            <a:endParaRPr lang="fr-FR" noProof="0"/>
          </a:p>
        </p:txBody>
      </p:sp>
      <p:sp>
        <p:nvSpPr>
          <p:cNvPr id="3" name="Content Placeholder 2"/>
          <p:cNvSpPr>
            <a:spLocks noGrp="1"/>
          </p:cNvSpPr>
          <p:nvPr>
            <p:ph idx="1"/>
          </p:nvPr>
        </p:nvSpPr>
        <p:spPr>
          <a:xfrm>
            <a:off x="457200" y="1855365"/>
            <a:ext cx="8229600" cy="4525963"/>
          </a:xfrm>
        </p:spPr>
        <p:txBody>
          <a:bodyPr>
            <a:normAutofit lnSpcReduction="10000"/>
          </a:bodyPr>
          <a:lstStyle/>
          <a:p>
            <a:r>
              <a:rPr lang="fr-FR" noProof="0" smtClean="0"/>
              <a:t>Des demandes de confidentialité sont consignées dans IUCLID pour:</a:t>
            </a:r>
          </a:p>
          <a:p>
            <a:pPr lvl="1">
              <a:buFont typeface="Arial" panose="020b0604020202020204" pitchFamily="34" charset="0"/>
              <a:buChar char="•"/>
            </a:pPr>
            <a:r>
              <a:rPr lang="fr-FR" noProof="0" smtClean="0"/>
              <a:t>La raison sociale</a:t>
            </a:r>
          </a:p>
          <a:p>
            <a:pPr lvl="1">
              <a:buFont typeface="Arial" panose="020b0604020202020204" pitchFamily="34" charset="0"/>
              <a:buChar char="•"/>
            </a:pPr>
            <a:r>
              <a:rPr lang="fr-FR" noProof="0" smtClean="0"/>
              <a:t>Les utilisations de la substance</a:t>
            </a:r>
          </a:p>
          <a:p>
            <a:pPr lvl="1">
              <a:buFont typeface="Arial" panose="020b0604020202020204" pitchFamily="34" charset="0"/>
              <a:buChar char="•"/>
            </a:pPr>
            <a:r>
              <a:rPr lang="fr-FR" noProof="0" smtClean="0"/>
              <a:t>La fourchette de quantité, etc...</a:t>
            </a:r>
          </a:p>
          <a:p>
            <a:r>
              <a:rPr lang="fr-FR" noProof="0" smtClean="0"/>
              <a:t>Nécessité d’une justification complète</a:t>
            </a:r>
          </a:p>
          <a:p>
            <a:r>
              <a:rPr lang="fr-FR" noProof="0" smtClean="0"/>
              <a:t>Soumises au paiement d'une redevance </a:t>
            </a:r>
          </a:p>
          <a:p>
            <a:endParaRPr lang="fr-FR" noProof="0" smtClean="0"/>
          </a:p>
          <a:p>
            <a:r>
              <a:rPr lang="fr-FR" noProof="0" smtClean="0"/>
              <a:t>Les demandes et les justifications seront évaluées</a:t>
            </a:r>
          </a:p>
          <a:p>
            <a:pPr lvl="1">
              <a:buFont typeface="Arial" panose="020b0604020202020204" pitchFamily="34" charset="0"/>
              <a:buChar char="•"/>
            </a:pPr>
            <a:r>
              <a:rPr lang="fr-FR" noProof="0" smtClean="0"/>
              <a:t>En cas d’acceptation, les informations ne seront pas publiées sur le site web de l'ECHA.</a:t>
            </a:r>
          </a:p>
        </p:txBody>
      </p:sp>
    </p:spTree>
    <p:extLst>
      <p:ext uri="{BB962C8B-B14F-4D97-AF65-F5344CB8AC3E}">
        <p14:creationId xmlns:p14="http://schemas.microsoft.com/office/powerpoint/2010/main" val="1043187503"/>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15</a:t>
            </a:fld>
            <a:endParaRPr lang="fr-FR">
              <a:solidFill>
                <a:prstClr val="black">
                  <a:tint val="75000"/>
                </a:prstClr>
              </a:solidFill>
            </a:endParaRPr>
          </a:p>
        </p:txBody>
      </p:sp>
      <p:sp>
        <p:nvSpPr>
          <p:cNvPr id="2" name="Title 1"/>
          <p:cNvSpPr>
            <a:spLocks noGrp="1"/>
          </p:cNvSpPr>
          <p:nvPr>
            <p:ph type="title"/>
          </p:nvPr>
        </p:nvSpPr>
        <p:spPr>
          <a:xfrm>
            <a:off x="457200" y="476672"/>
            <a:ext cx="7139136" cy="1123528"/>
          </a:xfrm>
        </p:spPr>
        <p:txBody>
          <a:bodyPr/>
          <a:lstStyle/>
          <a:p>
            <a:r>
              <a:rPr lang="fr-FR" noProof="0" smtClean="0"/>
              <a:t>Créez votre dossier d'enregistrement</a:t>
            </a:r>
            <a:endParaRPr lang="fr-FR" noProof="0"/>
          </a:p>
        </p:txBody>
      </p:sp>
      <p:sp>
        <p:nvSpPr>
          <p:cNvPr id="3" name="Content Placeholder 2"/>
          <p:cNvSpPr>
            <a:spLocks noGrp="1"/>
          </p:cNvSpPr>
          <p:nvPr>
            <p:ph idx="1"/>
          </p:nvPr>
        </p:nvSpPr>
        <p:spPr>
          <a:xfrm>
            <a:off x="457200" y="1711349"/>
            <a:ext cx="8229600" cy="4525963"/>
          </a:xfrm>
        </p:spPr>
        <p:txBody>
          <a:bodyPr>
            <a:normAutofit/>
          </a:bodyPr>
          <a:lstStyle/>
          <a:p>
            <a:r>
              <a:rPr lang="fr-FR" noProof="0" smtClean="0"/>
              <a:t>«</a:t>
            </a:r>
            <a:r>
              <a:rPr lang="fr-FR" i="1" noProof="0" smtClean="0"/>
              <a:t>Create dossier</a:t>
            </a:r>
            <a:r>
              <a:rPr lang="fr-FR" noProof="0" smtClean="0"/>
              <a:t>» (Créez un dossier) = instantané en lecture seule de vos données à soumettre à l’ECHA pour la substance</a:t>
            </a:r>
            <a:endParaRPr lang="fr-FR" noProof="0"/>
          </a:p>
          <a:p>
            <a:endParaRPr lang="fr-FR" noProof="0"/>
          </a:p>
          <a:p>
            <a:pPr lvl="0"/>
            <a:r>
              <a:rPr lang="fr-FR" noProof="0" smtClean="0"/>
              <a:t>Choisissez le type d’enregistrement qui convient</a:t>
            </a:r>
          </a:p>
          <a:p>
            <a:pPr lvl="1">
              <a:buFont typeface="Arial" panose="020b0604020202020204" pitchFamily="34" charset="0"/>
              <a:buChar char="•"/>
            </a:pPr>
            <a:r>
              <a:rPr lang="fr-FR" noProof="0" smtClean="0"/>
              <a:t>Dossier principal ou membre</a:t>
            </a:r>
          </a:p>
          <a:p>
            <a:pPr lvl="1">
              <a:buFont typeface="Arial" panose="020b0604020202020204" pitchFamily="34" charset="0"/>
              <a:buChar char="•"/>
            </a:pPr>
            <a:r>
              <a:rPr lang="fr-FR" noProof="0" smtClean="0"/>
              <a:t>Fourchette de quantité (1 à 10 ou 10 à 100 tonnes par an)</a:t>
            </a:r>
          </a:p>
          <a:p>
            <a:pPr lvl="1">
              <a:buFont typeface="Arial" panose="020b0604020202020204" pitchFamily="34" charset="0"/>
              <a:buChar char="•"/>
            </a:pPr>
            <a:r>
              <a:rPr lang="fr-FR" noProof="0" smtClean="0"/>
              <a:t>Complet ou intermédiaire (dans des conditions strictement contrôlées)</a:t>
            </a:r>
          </a:p>
        </p:txBody>
      </p:sp>
    </p:spTree>
    <p:extLst>
      <p:ext uri="{BB962C8B-B14F-4D97-AF65-F5344CB8AC3E}">
        <p14:creationId xmlns:p14="http://schemas.microsoft.com/office/powerpoint/2010/main" val="1279615721"/>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16</a:t>
            </a:fld>
            <a:endParaRPr lang="fr-FR">
              <a:solidFill>
                <a:prstClr val="black">
                  <a:tint val="75000"/>
                </a:prstClr>
              </a:solidFill>
            </a:endParaRPr>
          </a:p>
        </p:txBody>
      </p:sp>
      <p:sp>
        <p:nvSpPr>
          <p:cNvPr id="2" name="Title 1"/>
          <p:cNvSpPr>
            <a:spLocks noGrp="1"/>
          </p:cNvSpPr>
          <p:nvPr>
            <p:ph type="title"/>
          </p:nvPr>
        </p:nvSpPr>
        <p:spPr>
          <a:xfrm>
            <a:off x="457200" y="404664"/>
            <a:ext cx="8229600" cy="1143000"/>
          </a:xfrm>
        </p:spPr>
        <p:txBody>
          <a:bodyPr/>
          <a:lstStyle/>
          <a:p>
            <a:r>
              <a:rPr lang="fr-FR" noProof="0" smtClean="0"/>
              <a:t>Vérifier votre dossier d'enregistrement</a:t>
            </a:r>
            <a:endParaRPr lang="fr-FR" noProof="0"/>
          </a:p>
        </p:txBody>
      </p:sp>
      <p:sp>
        <p:nvSpPr>
          <p:cNvPr id="3" name="Content Placeholder 2"/>
          <p:cNvSpPr>
            <a:spLocks noGrp="1"/>
          </p:cNvSpPr>
          <p:nvPr>
            <p:ph idx="1"/>
          </p:nvPr>
        </p:nvSpPr>
        <p:spPr>
          <a:xfrm>
            <a:off x="457200" y="1600200"/>
            <a:ext cx="7355160" cy="4525963"/>
          </a:xfrm>
        </p:spPr>
        <p:txBody>
          <a:bodyPr>
            <a:normAutofit fontScale="92500" lnSpcReduction="20000"/>
          </a:bodyPr>
          <a:lstStyle/>
          <a:p>
            <a:pPr lvl="0"/>
            <a:r>
              <a:rPr lang="fr-FR" noProof="0" smtClean="0"/>
              <a:t>Utilisez les fonctionnalités d’IUCLID pour vérifier que toutes les informations nécessaires sont incluses dans le dossier</a:t>
            </a:r>
          </a:p>
          <a:p>
            <a:pPr lvl="1"/>
            <a:endParaRPr lang="fr-FR" noProof="0" smtClean="0"/>
          </a:p>
          <a:p>
            <a:pPr lvl="0"/>
            <a:r>
              <a:rPr lang="fr-FR" i="1" noProof="0" smtClean="0"/>
              <a:t>Validation assistant</a:t>
            </a:r>
            <a:r>
              <a:rPr lang="fr-FR" noProof="0" smtClean="0"/>
              <a:t> (assistant de validation): il vous aide à garantir que votre dossier pourra être accepté comme étant complet lorsque vous le soumettrez (peut également être utilisé sur l’ensemble de données, c’est-à-dire avant la création du dossier)</a:t>
            </a:r>
          </a:p>
          <a:p>
            <a:pPr lvl="1"/>
            <a:endParaRPr lang="fr-FR" noProof="0" smtClean="0"/>
          </a:p>
          <a:p>
            <a:pPr lvl="0"/>
            <a:r>
              <a:rPr lang="fr-FR" i="1" noProof="0" smtClean="0"/>
              <a:t>Dissemination preview</a:t>
            </a:r>
            <a:r>
              <a:rPr lang="fr-FR" noProof="0" smtClean="0"/>
              <a:t> (prévisualisation de diffusion): montre quelles sont les informations de votre dossier qui seront mises à la disposition du public sur le site web de l’ECHA</a:t>
            </a:r>
          </a:p>
          <a:p>
            <a:endParaRPr lang="fr-FR"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0" y="3284984"/>
            <a:ext cx="857250" cy="85725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4229" y="4913042"/>
            <a:ext cx="857250" cy="857250"/>
          </a:xfrm>
          <a:prstGeom prst="rect">
            <a:avLst/>
          </a:prstGeom>
        </p:spPr>
      </p:pic>
    </p:spTree>
    <p:extLst>
      <p:ext uri="{BB962C8B-B14F-4D97-AF65-F5344CB8AC3E}">
        <p14:creationId xmlns:p14="http://schemas.microsoft.com/office/powerpoint/2010/main" val="2780615851"/>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404664"/>
            <a:ext cx="5616624" cy="1143000"/>
          </a:xfrm>
        </p:spPr>
        <p:txBody>
          <a:bodyPr/>
          <a:lstStyle/>
          <a:p>
            <a:r>
              <a:rPr lang="fr-FR" noProof="0" smtClean="0"/>
              <a:t>Quelques astuces sur IUCLID 6</a:t>
            </a:r>
            <a:endParaRPr lang="fr-FR" noProof="0"/>
          </a:p>
        </p:txBody>
      </p:sp>
      <p:sp>
        <p:nvSpPr>
          <p:cNvPr id="6" name="Content Placeholder 2"/>
          <p:cNvSpPr>
            <a:spLocks noGrp="1"/>
          </p:cNvSpPr>
          <p:nvPr>
            <p:ph idx="1"/>
          </p:nvPr>
        </p:nvSpPr>
        <p:spPr>
          <a:xfrm>
            <a:off x="395536" y="1639341"/>
            <a:ext cx="7355160" cy="4525963"/>
          </a:xfrm>
        </p:spPr>
        <p:txBody>
          <a:bodyPr>
            <a:normAutofit/>
          </a:bodyPr>
          <a:lstStyle/>
          <a:p>
            <a:pPr lvl="0"/>
            <a:r>
              <a:rPr lang="fr-FR" noProof="0" smtClean="0"/>
              <a:t>Dans la table des matières de votre ensemble de données, sélectionnez une vue qui soit adaptée au tonnage de votre substance, et à votre rôle dans la soumission conjointe.</a:t>
            </a:r>
          </a:p>
          <a:p>
            <a:pPr lvl="0"/>
            <a:r>
              <a:rPr lang="fr-FR" noProof="0" smtClean="0"/>
              <a:t>Utilisez l’assistant de validation pour vérifier l’ensemble de données de votre substance avant de créer un dossier; ensuite, utilisez-le pour vérifier le dossier</a:t>
            </a:r>
          </a:p>
          <a:p>
            <a:pPr lvl="0"/>
            <a:r>
              <a:rPr lang="fr-FR" noProof="0" smtClean="0"/>
              <a:t>Effectuez un clic droit pour accéder aux options de menu d’IUCLID</a:t>
            </a:r>
          </a:p>
          <a:p>
            <a:endParaRPr lang="fr-FR" noProof="0"/>
          </a:p>
        </p:txBody>
      </p:sp>
    </p:spTree>
    <p:extLst>
      <p:ext uri="{BB962C8B-B14F-4D97-AF65-F5344CB8AC3E}">
        <p14:creationId xmlns:p14="http://schemas.microsoft.com/office/powerpoint/2010/main" val="2332713790"/>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404664"/>
            <a:ext cx="5616624" cy="1143000"/>
          </a:xfrm>
        </p:spPr>
        <p:txBody>
          <a:bodyPr/>
          <a:lstStyle/>
          <a:p>
            <a:r>
              <a:rPr lang="fr-FR" noProof="0" smtClean="0"/>
              <a:t>Quelques astuces sur IUCLID 6</a:t>
            </a:r>
            <a:endParaRPr lang="fr-FR" noProof="0"/>
          </a:p>
        </p:txBody>
      </p:sp>
      <p:sp>
        <p:nvSpPr>
          <p:cNvPr id="6" name="Content Placeholder 2"/>
          <p:cNvSpPr>
            <a:spLocks noGrp="1"/>
          </p:cNvSpPr>
          <p:nvPr>
            <p:ph idx="1"/>
          </p:nvPr>
        </p:nvSpPr>
        <p:spPr>
          <a:xfrm>
            <a:off x="467544" y="1711349"/>
            <a:ext cx="7560840" cy="4525963"/>
          </a:xfrm>
        </p:spPr>
        <p:txBody>
          <a:bodyPr>
            <a:normAutofit/>
          </a:bodyPr>
          <a:lstStyle/>
          <a:p>
            <a:pPr lvl="0"/>
            <a:r>
              <a:rPr lang="fr-FR" noProof="0" smtClean="0"/>
              <a:t>Vous avez besoin d’aide pour remplir un champ? Appuyez sur la touche F1 pour accéder au menu d’aide</a:t>
            </a:r>
          </a:p>
          <a:p>
            <a:pPr lvl="0"/>
            <a:r>
              <a:rPr lang="fr-FR" noProof="0" smtClean="0"/>
              <a:t>Évitez de ressaisir les informations: utilisez les inventaires et les modèles d’IUCLID 6</a:t>
            </a:r>
          </a:p>
          <a:p>
            <a:pPr lvl="0"/>
            <a:r>
              <a:rPr lang="fr-FR" noProof="0" smtClean="0"/>
              <a:t>Certains champs de texte libre sont dotés de leur propre modèle de texte qui vous aide à remplir le champ</a:t>
            </a:r>
          </a:p>
          <a:p>
            <a:pPr lvl="0"/>
            <a:r>
              <a:rPr lang="fr-FR" noProof="0" smtClean="0"/>
              <a:t>Contactez l’ECHA si vous avez besoin d’assistance pour l’utilisation d’IUCLID</a:t>
            </a:r>
          </a:p>
          <a:p>
            <a:endParaRPr lang="fr-FR" noProof="0"/>
          </a:p>
        </p:txBody>
      </p:sp>
    </p:spTree>
    <p:extLst>
      <p:ext uri="{BB962C8B-B14F-4D97-AF65-F5344CB8AC3E}">
        <p14:creationId xmlns:p14="http://schemas.microsoft.com/office/powerpoint/2010/main" val="2315903049"/>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 name="Content Placeholder 6"/>
          <p:cNvPicPr>
            <a:picLocks noGrp="1" noChangeAspect="1"/>
          </p:cNvPicPr>
          <p:nvPr>
            <p:ph sz="half" idx="2"/>
          </p:nvPr>
        </p:nvPicPr>
        <p:blipFill>
          <a:blip r:embed="rId3"/>
          <a:stretch>
            <a:fillRect/>
          </a:stretch>
        </p:blipFill>
        <p:spPr>
          <a:xfrm>
            <a:off x="4744671" y="2204864"/>
            <a:ext cx="4038600" cy="274608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fr-FR" noProof="0" smtClean="0"/>
              <a:t>Site web d’IUCLID 6</a:t>
            </a:r>
            <a:endParaRPr lang="fr-FR" noProof="0"/>
          </a:p>
        </p:txBody>
      </p:sp>
      <p:sp>
        <p:nvSpPr>
          <p:cNvPr id="5" name="Content Placeholder 4"/>
          <p:cNvSpPr>
            <a:spLocks noGrp="1"/>
          </p:cNvSpPr>
          <p:nvPr>
            <p:ph sz="half" idx="1"/>
          </p:nvPr>
        </p:nvSpPr>
        <p:spPr>
          <a:xfrm>
            <a:off x="477471" y="2181201"/>
            <a:ext cx="4038600" cy="3264024"/>
          </a:xfrm>
        </p:spPr>
        <p:txBody>
          <a:bodyPr>
            <a:normAutofit lnSpcReduction="10000"/>
          </a:bodyPr>
          <a:lstStyle/>
          <a:p>
            <a:r>
              <a:rPr lang="fr-FR" noProof="0" smtClean="0"/>
              <a:t>Abonnez-vous aux dernières actualités sur IUCLID 6</a:t>
            </a:r>
          </a:p>
          <a:p>
            <a:endParaRPr lang="fr-FR" noProof="0"/>
          </a:p>
          <a:p>
            <a:r>
              <a:rPr lang="fr-FR" noProof="0" smtClean="0"/>
              <a:t>Accédez à la documentation disponible et téléchargez la version dont vous avez besoin</a:t>
            </a:r>
          </a:p>
        </p:txBody>
      </p:sp>
    </p:spTree>
    <p:extLst>
      <p:ext uri="{BB962C8B-B14F-4D97-AF65-F5344CB8AC3E}">
        <p14:creationId xmlns:p14="http://schemas.microsoft.com/office/powerpoint/2010/main" val="2942302877"/>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fr-FR"/>
          </a:p>
        </p:txBody>
      </p:sp>
      <p:sp>
        <p:nvSpPr>
          <p:cNvPr id="4" name="Title 3"/>
          <p:cNvSpPr>
            <a:spLocks noGrp="1"/>
          </p:cNvSpPr>
          <p:nvPr>
            <p:ph type="title"/>
          </p:nvPr>
        </p:nvSpPr>
        <p:spPr/>
        <p:txBody>
          <a:bodyPr/>
          <a:lstStyle/>
          <a:p>
            <a:r>
              <a:rPr lang="fr-FR" noProof="0" smtClean="0"/>
              <a:t>Objectif de cette présentation</a:t>
            </a:r>
            <a:endParaRPr lang="fr-FR" noProof="0"/>
          </a:p>
        </p:txBody>
      </p:sp>
      <p:sp>
        <p:nvSpPr>
          <p:cNvPr id="5" name="Content Placeholder 4"/>
          <p:cNvSpPr>
            <a:spLocks noGrp="1"/>
          </p:cNvSpPr>
          <p:nvPr>
            <p:ph idx="1"/>
          </p:nvPr>
        </p:nvSpPr>
        <p:spPr/>
        <p:txBody>
          <a:bodyPr>
            <a:normAutofit fontScale="55000" lnSpcReduction="20000"/>
          </a:bodyPr>
          <a:lstStyle/>
          <a:p>
            <a:r>
              <a:rPr lang="fr-FR" altLang="en-US" noProof="0"/>
              <a:t>Cette présentation, accompagnée de ses notes, a été élaborée par l’ECHA, l’Agence européenne des produits chimiques, afin de vous aider à réaliser une présentation sur REACH 2018, c’est-à-dire la dernière échéance d’enregistrement des substances bénéficiant d’un régime transitoire. L’objectif consiste à ce que vous puissiez sélectionner les diapositives pertinentes et les modifier si nécessaire afin de les adapter à votre public, que ce soit la direction, les travailleurs, les professionnels de la santé environnementale et de la sécurité, les autorités, etc. Vous pouvez les utiliser sans autorisation supplémentaire.</a:t>
            </a:r>
          </a:p>
          <a:p>
            <a:endParaRPr lang="fr-FR" altLang="en-US" noProof="0"/>
          </a:p>
          <a:p>
            <a:r>
              <a:rPr lang="fr-FR" altLang="en-US" noProof="0"/>
              <a:t>Cette présentation donne un bref aperçu de la phase 5 (Préparez votre enregistrement sous la forme d’un dossier IUCLID) de la feuille de route REACH 2018 de l’ECHA. Elle fait partie d’une série de présentations concernant REACH 2018, qui se trouvent sur le site de l’ECHA. Vos commentaires et vos suggestions sont les bienvenus, vous pouvez nous les soumettre à l’adresse: </a:t>
            </a:r>
            <a:r>
              <a:rPr lang="fr-FR" altLang="en-US" b="1" noProof="0" smtClean="0">
                <a:solidFill>
                  <a:srgbClr val="0046AD"/>
                </a:solidFill>
              </a:rPr>
              <a:t>reach-2018@echa.europa.eu</a:t>
            </a:r>
            <a:r>
              <a:rPr lang="fr-FR" altLang="en-US" noProof="0"/>
              <a:t>.  </a:t>
            </a:r>
          </a:p>
          <a:p>
            <a:endParaRPr lang="fr-FR" altLang="en-US" noProof="0"/>
          </a:p>
          <a:p>
            <a:r>
              <a:rPr lang="fr-FR" altLang="en-US" b="1" noProof="0"/>
              <a:t>Avis juridique: </a:t>
            </a:r>
            <a:r>
              <a:rPr lang="fr-FR" altLang="en-US" noProof="0"/>
              <a:t>Les informations figurant dans cette présentation ne constituent pas des conseils juridiques et ne représentent pas nécessairement la position officielle de l’Agence européenne des produits chimiques en termes juridiques. L’Agence européenne des produits chimiques décline toute responsabilité quant à son contenu.</a:t>
            </a:r>
          </a:p>
          <a:p>
            <a:endParaRPr lang="fr-FR" altLang="en-US" noProof="0"/>
          </a:p>
          <a:p>
            <a:r>
              <a:rPr lang="fr-FR" altLang="en-US" noProof="0"/>
              <a:t>Publication: mai 2017</a:t>
            </a:r>
          </a:p>
          <a:p>
            <a:pPr marL="0" indent="0">
              <a:buNone/>
            </a:pPr>
            <a:endParaRPr lang="fr-FR" noProof="0"/>
          </a:p>
        </p:txBody>
      </p:sp>
    </p:spTree>
    <p:extLst>
      <p:ext uri="{BB962C8B-B14F-4D97-AF65-F5344CB8AC3E}">
        <p14:creationId xmlns:p14="http://schemas.microsoft.com/office/powerpoint/2010/main" val="754092337"/>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3"/>
          <p:cNvSpPr>
            <a:spLocks noGrp="1"/>
          </p:cNvSpPr>
          <p:nvPr>
            <p:ph type="title"/>
          </p:nvPr>
        </p:nvSpPr>
        <p:spPr>
          <a:xfrm>
            <a:off x="457200" y="332656"/>
            <a:ext cx="8229600" cy="1143000"/>
          </a:xfrm>
        </p:spPr>
        <p:txBody>
          <a:bodyPr/>
          <a:lstStyle/>
          <a:p>
            <a:r>
              <a:rPr lang="fr-FR" noProof="0" smtClean="0"/>
              <a:t>Services en nuage de l’ECHA</a:t>
            </a:r>
            <a:endParaRPr lang="fr-FR" noProof="0"/>
          </a:p>
        </p:txBody>
      </p:sp>
      <p:sp>
        <p:nvSpPr>
          <p:cNvPr id="5" name="Content Placeholder 4"/>
          <p:cNvSpPr>
            <a:spLocks noGrp="1"/>
          </p:cNvSpPr>
          <p:nvPr>
            <p:ph idx="1"/>
          </p:nvPr>
        </p:nvSpPr>
        <p:spPr>
          <a:xfrm>
            <a:off x="457200" y="1475656"/>
            <a:ext cx="3737100" cy="4880694"/>
          </a:xfrm>
        </p:spPr>
        <p:txBody>
          <a:bodyPr>
            <a:normAutofit fontScale="62500" lnSpcReduction="20000"/>
          </a:bodyPr>
          <a:lstStyle/>
          <a:p>
            <a:r>
              <a:rPr lang="fr-FR" sz="2600" noProof="0" smtClean="0"/>
              <a:t>Accès à partir du site web de l’ECHA</a:t>
            </a:r>
          </a:p>
          <a:p>
            <a:endParaRPr lang="fr-FR" sz="2600" noProof="0" smtClean="0"/>
          </a:p>
          <a:p>
            <a:r>
              <a:rPr lang="fr-FR" sz="2600" noProof="0" smtClean="0"/>
              <a:t>Destiné aux utilisateurs PME pour préparer les dossiers d’enregistrement en vue de l’échéance REACH 2018</a:t>
            </a:r>
          </a:p>
          <a:p>
            <a:endParaRPr lang="fr-FR" sz="2600" noProof="0" smtClean="0"/>
          </a:p>
          <a:p>
            <a:r>
              <a:rPr lang="fr-FR" sz="2600" noProof="0" smtClean="0"/>
              <a:t>Travaillez entièrement sur un navigateur web sans rien installer localement</a:t>
            </a:r>
          </a:p>
          <a:p>
            <a:pPr lvl="0"/>
            <a:endParaRPr lang="fr-FR" sz="2600" noProof="0" smtClean="0"/>
          </a:p>
          <a:p>
            <a:pPr lvl="0"/>
            <a:r>
              <a:rPr lang="fr-FR" sz="2600" noProof="0" smtClean="0"/>
              <a:t>Disponibilité 24 h/24 et 7 j/7 depuis n’importe quel lieu dans un environnement en nuage sécurisé</a:t>
            </a:r>
          </a:p>
          <a:p>
            <a:pPr lvl="0"/>
            <a:endParaRPr lang="fr-FR" sz="2600" noProof="0" smtClean="0"/>
          </a:p>
          <a:p>
            <a:pPr lvl="0"/>
            <a:r>
              <a:rPr lang="fr-FR" sz="2600" noProof="0" smtClean="0"/>
              <a:t>Version d’essai disponible pour tester l’application</a:t>
            </a:r>
          </a:p>
          <a:p>
            <a:endParaRPr lang="fr-FR" noProof="0"/>
          </a:p>
        </p:txBody>
      </p:sp>
      <p:sp>
        <p:nvSpPr>
          <p:cNvPr id="6" name="Freeform 5"/>
          <p:cNvSpPr/>
          <p:nvPr/>
        </p:nvSpPr>
        <p:spPr>
          <a:xfrm>
            <a:off x="5577175" y="2880214"/>
            <a:ext cx="2079947" cy="1771799"/>
          </a:xfrm>
          <a:custGeom>
            <a:gdLst>
              <a:gd name="connsiteX0" fmla="*/ 0 w 2550170"/>
              <a:gd name="connsiteY0" fmla="*/ 1103000 h 2206000"/>
              <a:gd name="connsiteX1" fmla="*/ 630254 w 2550170"/>
              <a:gd name="connsiteY1" fmla="*/ 1 h 2206000"/>
              <a:gd name="connsiteX2" fmla="*/ 1919916 w 2550170"/>
              <a:gd name="connsiteY2" fmla="*/ 1 h 2206000"/>
              <a:gd name="connsiteX3" fmla="*/ 2550170 w 2550170"/>
              <a:gd name="connsiteY3" fmla="*/ 1103000 h 2206000"/>
              <a:gd name="connsiteX4" fmla="*/ 1919916 w 2550170"/>
              <a:gd name="connsiteY4" fmla="*/ 2205999 h 2206000"/>
              <a:gd name="connsiteX5" fmla="*/ 630254 w 2550170"/>
              <a:gd name="connsiteY5" fmla="*/ 2205999 h 2206000"/>
              <a:gd name="connsiteX6" fmla="*/ 0 w 2550170"/>
              <a:gd name="connsiteY6" fmla="*/ 1103000 h 2206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170" h="2206000">
                <a:moveTo>
                  <a:pt x="0" y="1103000"/>
                </a:moveTo>
                <a:lnTo>
                  <a:pt x="630254" y="1"/>
                </a:lnTo>
                <a:lnTo>
                  <a:pt x="1919916" y="1"/>
                </a:lnTo>
                <a:lnTo>
                  <a:pt x="2550170" y="1103000"/>
                </a:lnTo>
                <a:lnTo>
                  <a:pt x="1919916" y="2205999"/>
                </a:lnTo>
                <a:lnTo>
                  <a:pt x="630254" y="2205999"/>
                </a:lnTo>
                <a:lnTo>
                  <a:pt x="0" y="1103000"/>
                </a:lnTo>
                <a:close/>
              </a:path>
            </a:pathLst>
          </a:custGeom>
          <a:noFill/>
        </p:spPr>
        <p:style>
          <a:lnRef idx="2">
            <a:schemeClr val="lt1">
              <a:hueOff val="0"/>
              <a:satOff val="0"/>
              <a:lumOff val="0"/>
              <a:alphaOff val="0"/>
            </a:schemeClr>
          </a:lnRef>
          <a:fillRef idx="1">
            <a:scrgbClr r="0" g="0" b="0"/>
          </a:fillRef>
          <a:effectRef idx="0">
            <a:schemeClr val="accent1">
              <a:alpha val="80000"/>
              <a:hueOff val="0"/>
              <a:satOff val="0"/>
              <a:lumOff val="0"/>
              <a:alphaOff val="0"/>
            </a:schemeClr>
          </a:effectRef>
          <a:fontRef idx="minor">
            <a:schemeClr val="lt1"/>
          </a:fontRef>
        </p:style>
        <p:txBody>
          <a:bodyPr spcFirstLastPara="0" vert="horz" wrap="square" lIns="445459" tIns="388425" rIns="445459" bIns="388425" numCol="1" spcCol="1270" anchor="ctr" anchorCtr="0">
            <a:noAutofit/>
          </a:bodyPr>
          <a:lstStyle/>
          <a:p>
            <a:pPr lvl="0" algn="ctr" defTabSz="800100">
              <a:lnSpc>
                <a:spcPct val="90000"/>
              </a:lnSpc>
              <a:spcBef>
                <a:spcPct val="0"/>
              </a:spcBef>
              <a:spcAft>
                <a:spcPct val="35000"/>
              </a:spcAft>
            </a:pPr>
            <a:r>
              <a:rPr lang="fr-FR" smtClean="0"/>
              <a:t> </a:t>
            </a:r>
            <a:endParaRPr lang="fr-FR" sz="1800" b="1" kern="1200"/>
          </a:p>
        </p:txBody>
      </p:sp>
      <p:grpSp>
        <p:nvGrpSpPr>
          <p:cNvPr id="7" name="Group 6"/>
          <p:cNvGrpSpPr/>
          <p:nvPr/>
        </p:nvGrpSpPr>
        <p:grpSpPr>
          <a:xfrm>
            <a:off x="5768768" y="1268760"/>
            <a:ext cx="1895610" cy="1452107"/>
            <a:chOff x="3531525" y="188640"/>
            <a:chExt cx="2324160" cy="1807963"/>
          </a:xfrm>
        </p:grpSpPr>
        <p:sp>
          <p:nvSpPr>
            <p:cNvPr id="8" name="Hexagon 7"/>
            <p:cNvSpPr/>
            <p:nvPr/>
          </p:nvSpPr>
          <p:spPr>
            <a:xfrm>
              <a:off x="4893514" y="1139577"/>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9" name="Freeform 8"/>
            <p:cNvSpPr/>
            <p:nvPr/>
          </p:nvSpPr>
          <p:spPr>
            <a:xfrm>
              <a:off x="3531525" y="188640"/>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0"/>
              </a:schemeClr>
            </a:fillRef>
            <a:effectRef idx="0">
              <a:schemeClr val="accent1">
                <a:alpha val="90000"/>
                <a:hueOff val="0"/>
                <a:satOff val="0"/>
                <a:lumOff val="0"/>
                <a:alphaOff val="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fr-FR" sz="1200" kern="1200" smtClean="0"/>
                <a:t>Travaillez toujours sur la dernière version de l’application </a:t>
              </a:r>
              <a:endParaRPr lang="fr-FR" sz="1200" kern="1200"/>
            </a:p>
          </p:txBody>
        </p:sp>
      </p:grpSp>
      <p:grpSp>
        <p:nvGrpSpPr>
          <p:cNvPr id="10" name="Group 9"/>
          <p:cNvGrpSpPr/>
          <p:nvPr/>
        </p:nvGrpSpPr>
        <p:grpSpPr>
          <a:xfrm>
            <a:off x="7331995" y="2161903"/>
            <a:ext cx="1704501" cy="1781290"/>
            <a:chOff x="5448157" y="1300658"/>
            <a:chExt cx="2089846" cy="2217817"/>
          </a:xfrm>
        </p:grpSpPr>
        <p:sp>
          <p:nvSpPr>
            <p:cNvPr id="11" name="Hexagon 10"/>
            <p:cNvSpPr/>
            <p:nvPr/>
          </p:nvSpPr>
          <p:spPr>
            <a:xfrm>
              <a:off x="6016444" y="2689437"/>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2" name="Freeform 11"/>
            <p:cNvSpPr/>
            <p:nvPr/>
          </p:nvSpPr>
          <p:spPr>
            <a:xfrm>
              <a:off x="5448157" y="1300658"/>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8000"/>
              </a:schemeClr>
            </a:fillRef>
            <a:effectRef idx="0">
              <a:schemeClr val="accent1">
                <a:alpha val="90000"/>
                <a:hueOff val="0"/>
                <a:satOff val="0"/>
                <a:lumOff val="0"/>
                <a:alphaOff val="-8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fr-FR" sz="1200" kern="1200" smtClean="0"/>
                <a:t>Risque réduit de pertes de données (sauvegardes gérées par l’ECHA)</a:t>
              </a:r>
            </a:p>
          </p:txBody>
        </p:sp>
      </p:grpSp>
      <p:grpSp>
        <p:nvGrpSpPr>
          <p:cNvPr id="13" name="Group 12"/>
          <p:cNvGrpSpPr/>
          <p:nvPr/>
        </p:nvGrpSpPr>
        <p:grpSpPr>
          <a:xfrm>
            <a:off x="7159271" y="3917718"/>
            <a:ext cx="1877225" cy="1452107"/>
            <a:chOff x="5236385" y="3486757"/>
            <a:chExt cx="2301618" cy="1807963"/>
          </a:xfrm>
        </p:grpSpPr>
        <p:sp>
          <p:nvSpPr>
            <p:cNvPr id="14" name="Hexagon 13"/>
            <p:cNvSpPr/>
            <p:nvPr/>
          </p:nvSpPr>
          <p:spPr>
            <a:xfrm>
              <a:off x="5236385" y="4438939"/>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5" name="Freeform 14"/>
            <p:cNvSpPr/>
            <p:nvPr/>
          </p:nvSpPr>
          <p:spPr>
            <a:xfrm>
              <a:off x="5448157" y="3486757"/>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16000"/>
              </a:schemeClr>
            </a:fillRef>
            <a:effectRef idx="0">
              <a:schemeClr val="accent1">
                <a:alpha val="90000"/>
                <a:hueOff val="0"/>
                <a:satOff val="0"/>
                <a:lumOff val="0"/>
                <a:alphaOff val="-16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fr-FR" sz="1200" kern="1200" smtClean="0"/>
                <a:t>Facilite le travail en mobilité (accès distant plus facile) et la délégation à des consultants</a:t>
              </a:r>
            </a:p>
          </p:txBody>
        </p:sp>
      </p:grpSp>
      <p:grpSp>
        <p:nvGrpSpPr>
          <p:cNvPr id="16" name="Group 15"/>
          <p:cNvGrpSpPr/>
          <p:nvPr/>
        </p:nvGrpSpPr>
        <p:grpSpPr>
          <a:xfrm>
            <a:off x="5581046" y="4811859"/>
            <a:ext cx="1892224" cy="1452107"/>
            <a:chOff x="3301363" y="4600019"/>
            <a:chExt cx="2320008" cy="1807963"/>
          </a:xfrm>
        </p:grpSpPr>
        <p:sp>
          <p:nvSpPr>
            <p:cNvPr id="17" name="Hexagon 16"/>
            <p:cNvSpPr/>
            <p:nvPr/>
          </p:nvSpPr>
          <p:spPr>
            <a:xfrm>
              <a:off x="3301363" y="4620543"/>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8" name="Freeform 17"/>
            <p:cNvSpPr/>
            <p:nvPr/>
          </p:nvSpPr>
          <p:spPr>
            <a:xfrm>
              <a:off x="3531525" y="4600019"/>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24000"/>
              </a:schemeClr>
            </a:fillRef>
            <a:effectRef idx="0">
              <a:schemeClr val="accent1">
                <a:alpha val="90000"/>
                <a:hueOff val="0"/>
                <a:satOff val="0"/>
                <a:lumOff val="0"/>
                <a:alphaOff val="-24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fr-FR" sz="1200" kern="1200" smtClean="0"/>
                <a:t>Possibilité d’une meilleure assistance en ligne</a:t>
              </a:r>
            </a:p>
          </p:txBody>
        </p:sp>
      </p:grpSp>
      <p:grpSp>
        <p:nvGrpSpPr>
          <p:cNvPr id="19" name="Group 18"/>
          <p:cNvGrpSpPr/>
          <p:nvPr/>
        </p:nvGrpSpPr>
        <p:grpSpPr>
          <a:xfrm>
            <a:off x="4198285" y="3584038"/>
            <a:ext cx="1704501" cy="1786785"/>
            <a:chOff x="1605995" y="3071305"/>
            <a:chExt cx="2089846" cy="2224659"/>
          </a:xfrm>
        </p:grpSpPr>
        <p:sp>
          <p:nvSpPr>
            <p:cNvPr id="20" name="Hexagon 19"/>
            <p:cNvSpPr/>
            <p:nvPr/>
          </p:nvSpPr>
          <p:spPr>
            <a:xfrm>
              <a:off x="2160044" y="3071305"/>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21" name="Freeform 20"/>
            <p:cNvSpPr/>
            <p:nvPr/>
          </p:nvSpPr>
          <p:spPr>
            <a:xfrm>
              <a:off x="1605995" y="3488001"/>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32000"/>
              </a:schemeClr>
            </a:fillRef>
            <a:effectRef idx="0">
              <a:schemeClr val="accent1">
                <a:alpha val="90000"/>
                <a:hueOff val="0"/>
                <a:satOff val="0"/>
                <a:lumOff val="0"/>
                <a:alphaOff val="-32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fr-FR" sz="1200" kern="1200" smtClean="0"/>
                <a:t>Aucun frais pour les utilisateurs pour la gestion des installations et du matériel</a:t>
              </a:r>
            </a:p>
          </p:txBody>
        </p:sp>
      </p:grpSp>
      <p:sp>
        <p:nvSpPr>
          <p:cNvPr id="22" name="Freeform 21"/>
          <p:cNvSpPr/>
          <p:nvPr/>
        </p:nvSpPr>
        <p:spPr>
          <a:xfrm>
            <a:off x="4198285" y="2159904"/>
            <a:ext cx="1704501" cy="1452107"/>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40000"/>
            </a:schemeClr>
          </a:fillRef>
          <a:effectRef idx="0">
            <a:schemeClr val="accent1">
              <a:alpha val="90000"/>
              <a:hueOff val="0"/>
              <a:satOff val="0"/>
              <a:lumOff val="0"/>
              <a:alphaOff val="-40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fr-FR" sz="1200" kern="1200" smtClean="0"/>
              <a:t>Les données sont plus sécurisées en raison du nombre réduit de copies locales</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164" y="3235145"/>
            <a:ext cx="1698118" cy="1041028"/>
          </a:xfrm>
          <a:prstGeom prst="rect">
            <a:avLst/>
          </a:prstGeom>
        </p:spPr>
      </p:pic>
    </p:spTree>
    <p:extLst>
      <p:ext uri="{BB962C8B-B14F-4D97-AF65-F5344CB8AC3E}">
        <p14:creationId xmlns:p14="http://schemas.microsoft.com/office/powerpoint/2010/main" val="942441188"/>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r-FR" noProof="0" smtClean="0"/>
              <a:t>Messages à retenir</a:t>
            </a:r>
            <a:endParaRPr lang="fr-FR" noProof="0"/>
          </a:p>
        </p:txBody>
      </p:sp>
      <p:sp>
        <p:nvSpPr>
          <p:cNvPr id="3" name="Rectangle 2"/>
          <p:cNvSpPr/>
          <p:nvPr/>
        </p:nvSpPr>
        <p:spPr>
          <a:xfrm>
            <a:off x="395536" y="1753726"/>
            <a:ext cx="7848872" cy="4524315"/>
          </a:xfrm>
          <a:prstGeom prst="rect">
            <a:avLst/>
          </a:prstGeom>
          <a:noFill/>
        </p:spPr>
        <p:txBody>
          <a:bodyPr wrap="square">
            <a:spAutoFit/>
          </a:bodyPr>
          <a:lstStyle/>
          <a:p>
            <a:pPr marL="342900" indent="-342900">
              <a:buFont typeface="Arial" panose="020b0604020202020204" pitchFamily="34" charset="0"/>
              <a:buChar char="•"/>
            </a:pPr>
            <a:r>
              <a:rPr lang="fr-FR" sz="2400" smtClean="0">
                <a:solidFill>
                  <a:prstClr val="black"/>
                </a:solidFill>
                <a:latin typeface="Verdana" panose="020b0604030504040204" pitchFamily="34" charset="0"/>
              </a:rPr>
              <a:t>Choisissez la version d’IUCLID qui est la plus adaptée à vos besoins</a:t>
            </a:r>
          </a:p>
          <a:p>
            <a:pPr marL="342900" indent="-342900">
              <a:buFont typeface="Arial" panose="020b0604020202020204" pitchFamily="34" charset="0"/>
              <a:buChar char="•"/>
            </a:pPr>
            <a:endParaRPr lang="fr-FR"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fr-FR" sz="2400">
                <a:solidFill>
                  <a:prstClr val="black"/>
                </a:solidFill>
                <a:latin typeface="Verdana" panose="020b0604030504040204" pitchFamily="34" charset="0"/>
              </a:rPr>
              <a:t>Prévoyez suffisamment de temps pour saisir les données et vous assurer que votre dossier convient pour la soumission</a:t>
            </a:r>
            <a:endParaRPr lang="fr-FR"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fr-FR"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fr-FR" sz="2400">
                <a:solidFill>
                  <a:prstClr val="black"/>
                </a:solidFill>
                <a:latin typeface="Verdana" panose="020b0604030504040204" pitchFamily="34" charset="0"/>
              </a:rPr>
              <a:t>Assistance disponible à l’adresse </a:t>
            </a:r>
            <a:r>
              <a:rPr lang="fr-FR" sz="2400" smtClean="0">
                <a:latin typeface="Verdana" panose="020b0604030504040204" pitchFamily="34" charset="0"/>
                <a:hlinkClick r:id="rId3"/>
              </a:rPr>
              <a:t>https://echa.europa.eu/fr/reach-2018</a:t>
            </a:r>
            <a:endParaRPr lang="fr-FR" sz="2400" smtClean="0">
              <a:latin typeface="Verdana" panose="020b0604030504040204" pitchFamily="34" charset="0"/>
              <a:ea typeface="Verdana" panose="020b0604030504040204" pitchFamily="34" charset="0"/>
              <a:cs typeface="Verdana" panose="020b0604030504040204" pitchFamily="34" charset="0"/>
            </a:endParaRPr>
          </a:p>
          <a:p>
            <a:endParaRPr lang="fr-FR" sz="240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fr-FR" sz="2400" smtClean="0">
                <a:solidFill>
                  <a:prstClr val="black"/>
                </a:solidFill>
                <a:latin typeface="Verdana" panose="020b0604030504040204" pitchFamily="34" charset="0"/>
                <a:hlinkClick r:id="rId4"/>
              </a:rPr>
              <a:t>Contactez l’ECHA</a:t>
            </a:r>
            <a:r>
              <a:rPr lang="fr-FR" smtClean="0"/>
              <a:t> </a:t>
            </a:r>
            <a:r>
              <a:rPr lang="fr-FR" sz="2400" smtClean="0">
                <a:solidFill>
                  <a:prstClr val="black"/>
                </a:solidFill>
                <a:latin typeface="Verdana" panose="020b0604030504040204" pitchFamily="34" charset="0"/>
              </a:rPr>
              <a:t>si vous avez besoin d’une assistance supplémentaire</a:t>
            </a:r>
          </a:p>
        </p:txBody>
      </p:sp>
    </p:spTree>
    <p:extLst>
      <p:ext uri="{BB962C8B-B14F-4D97-AF65-F5344CB8AC3E}">
        <p14:creationId xmlns:p14="http://schemas.microsoft.com/office/powerpoint/2010/main" val="583746448"/>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solidFill>
                  <a:prstClr val="black">
                    <a:tint val="75000"/>
                  </a:prstClr>
                </a:solidFill>
              </a:rPr>
              <a:t>3</a:t>
            </a:fld>
            <a:endParaRPr lang="fr-FR">
              <a:solidFill>
                <a:prstClr val="black">
                  <a:tint val="75000"/>
                </a:prstClr>
              </a:solidFill>
            </a:endParaRPr>
          </a:p>
        </p:txBody>
      </p:sp>
      <p:sp>
        <p:nvSpPr>
          <p:cNvPr id="2" name="Title 1"/>
          <p:cNvSpPr>
            <a:spLocks noGrp="1"/>
          </p:cNvSpPr>
          <p:nvPr>
            <p:ph type="title"/>
          </p:nvPr>
        </p:nvSpPr>
        <p:spPr/>
        <p:txBody>
          <a:bodyPr/>
          <a:lstStyle/>
          <a:p>
            <a:r>
              <a:rPr lang="fr-FR" noProof="0" smtClean="0"/>
              <a:t>Phase 5: Préparez votre enregistrement sous la forme </a:t>
            </a:r>
            <a:br>
              <a:rPr lang="fr-FR" noProof="0" smtClean="0"/>
            </a:br>
            <a:r>
              <a:rPr lang="fr-FR" noProof="0" smtClean="0"/>
              <a:t>d’un dossier IUCLID</a:t>
            </a:r>
            <a:endParaRPr lang="fr-FR" noProof="0"/>
          </a:p>
        </p:txBody>
      </p:sp>
      <p:sp>
        <p:nvSpPr>
          <p:cNvPr id="3" name="Content Placeholder 2"/>
          <p:cNvSpPr>
            <a:spLocks noGrp="1"/>
          </p:cNvSpPr>
          <p:nvPr>
            <p:ph idx="1"/>
          </p:nvPr>
        </p:nvSpPr>
        <p:spPr>
          <a:xfrm>
            <a:off x="457200" y="2289297"/>
            <a:ext cx="8229600" cy="4525963"/>
          </a:xfrm>
        </p:spPr>
        <p:txBody>
          <a:bodyPr>
            <a:normAutofit/>
          </a:bodyPr>
          <a:lstStyle/>
          <a:p>
            <a:pPr marL="0" indent="0">
              <a:buNone/>
            </a:pPr>
            <a:r>
              <a:rPr lang="fr-FR" noProof="0" smtClean="0"/>
              <a:t>Activités:</a:t>
            </a:r>
          </a:p>
          <a:p>
            <a:pPr marL="0" indent="0">
              <a:buNone/>
            </a:pPr>
            <a:endParaRPr lang="fr-FR" noProof="0" smtClean="0"/>
          </a:p>
          <a:p>
            <a:pPr marL="457200" indent="-457200">
              <a:buFont typeface="+mj-lt"/>
              <a:buAutoNum type="arabicPeriod"/>
            </a:pPr>
            <a:r>
              <a:rPr lang="fr-FR" noProof="0" smtClean="0"/>
              <a:t>Choisir la meilleure façon pour vous d’accéder à IUCLID</a:t>
            </a:r>
          </a:p>
          <a:p>
            <a:pPr marL="457200" indent="-457200">
              <a:buFont typeface="+mj-lt"/>
              <a:buAutoNum type="arabicPeriod"/>
            </a:pPr>
            <a:r>
              <a:rPr lang="fr-FR" noProof="0" smtClean="0"/>
              <a:t>Créer l’ensemble de données de votre substance</a:t>
            </a:r>
          </a:p>
          <a:p>
            <a:pPr marL="457200" indent="-457200">
              <a:buFont typeface="+mj-lt"/>
              <a:buAutoNum type="arabicPeriod"/>
            </a:pPr>
            <a:r>
              <a:rPr lang="fr-FR" noProof="0" smtClean="0"/>
              <a:t>Saisir les données pour votre substance</a:t>
            </a:r>
          </a:p>
          <a:p>
            <a:pPr marL="457200" indent="-457200">
              <a:buFont typeface="+mj-lt"/>
              <a:buAutoNum type="arabicPeriod"/>
            </a:pPr>
            <a:r>
              <a:rPr lang="fr-FR" noProof="0" smtClean="0"/>
              <a:t>Créer votre dossier d'enregistrement</a:t>
            </a:r>
          </a:p>
          <a:p>
            <a:pPr marL="457200" indent="-457200">
              <a:buFont typeface="+mj-lt"/>
              <a:buAutoNum type="arabicPeriod"/>
            </a:pPr>
            <a:r>
              <a:rPr lang="fr-FR" noProof="0" smtClean="0"/>
              <a:t>Vérifier votre dossier d'enregistrement</a:t>
            </a:r>
            <a:endParaRPr lang="fr-FR" noProof="0"/>
          </a:p>
        </p:txBody>
      </p:sp>
    </p:spTree>
    <p:extLst>
      <p:ext uri="{BB962C8B-B14F-4D97-AF65-F5344CB8AC3E}">
        <p14:creationId xmlns:p14="http://schemas.microsoft.com/office/powerpoint/2010/main" val="173892147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4</a:t>
            </a:fld>
            <a:endParaRPr lang="fr-FR">
              <a:solidFill>
                <a:prstClr val="black">
                  <a:tint val="75000"/>
                </a:prstClr>
              </a:solidFill>
            </a:endParaRPr>
          </a:p>
        </p:txBody>
      </p:sp>
      <p:sp>
        <p:nvSpPr>
          <p:cNvPr id="2" name="Title 1"/>
          <p:cNvSpPr>
            <a:spLocks noGrp="1"/>
          </p:cNvSpPr>
          <p:nvPr>
            <p:ph type="title"/>
          </p:nvPr>
        </p:nvSpPr>
        <p:spPr/>
        <p:txBody>
          <a:bodyPr/>
          <a:lstStyle/>
          <a:p>
            <a:r>
              <a:rPr lang="fr-FR" noProof="0" smtClean="0"/>
              <a:t>Obtenez IUCLID</a:t>
            </a:r>
            <a:endParaRPr lang="fr-FR"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09185" y="3139280"/>
            <a:ext cx="2325629" cy="1447803"/>
          </a:xfrm>
        </p:spPr>
      </p:pic>
      <p:graphicFrame>
        <p:nvGraphicFramePr>
          <p:cNvPr id="9" name="Content Placeholder 2"/>
          <p:cNvGraphicFramePr/>
          <p:nvPr>
            <p:extLst>
              <p:ext uri="{D42A27DB-BD31-4B8C-83A1-F6EECF244321}">
                <p14:modId xmlns:p14="http://schemas.microsoft.com/office/powerpoint/2010/main" val="3757467835"/>
              </p:ext>
            </p:extLst>
          </p:nvPr>
        </p:nvGraphicFramePr>
        <p:xfrm>
          <a:off x="676360" y="2420888"/>
          <a:ext cx="7992888" cy="4176464"/>
        </p:xfrm>
        <a:graphic>
          <a:graphicData uri="http://schemas.openxmlformats.org/drawingml/2006/diagram">
            <dgm:relIds xmlns:dgm="http://schemas.openxmlformats.org/drawingml/2006/diagram" r:dm="rId5" r:lo="rId6" r:qs="rId7" r:cs="rId8"/>
          </a:graphicData>
        </a:graphic>
      </p:graphicFrame>
      <p:pic>
        <p:nvPicPr>
          <p:cNvPr id="1026" name="Picture 2" descr="IUCLID Cloud for SME"/>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977268" y="2511177"/>
            <a:ext cx="1000125" cy="4857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40352" y="2511177"/>
            <a:ext cx="854398" cy="341759"/>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84394" y="2511177"/>
            <a:ext cx="1039806" cy="266533"/>
          </a:xfrm>
          <a:prstGeom prst="rect">
            <a:avLst/>
          </a:prstGeom>
        </p:spPr>
      </p:pic>
      <p:pic>
        <p:nvPicPr>
          <p:cNvPr id="7" name="Pictur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199409" y="2011109"/>
            <a:ext cx="946790" cy="589417"/>
          </a:xfrm>
          <a:prstGeom prst="rect">
            <a:avLst/>
          </a:prstGeom>
        </p:spPr>
      </p:pic>
    </p:spTree>
    <p:extLst>
      <p:ext uri="{BB962C8B-B14F-4D97-AF65-F5344CB8AC3E}">
        <p14:creationId xmlns:p14="http://schemas.microsoft.com/office/powerpoint/2010/main" val="113538996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r-FR" noProof="0" smtClean="0"/>
              <a:t>Terminologie IUCLID</a:t>
            </a:r>
            <a:endParaRPr lang="fr-FR" noProof="0"/>
          </a:p>
        </p:txBody>
      </p:sp>
      <p:sp>
        <p:nvSpPr>
          <p:cNvPr id="3" name="Content Placeholder 2"/>
          <p:cNvSpPr>
            <a:spLocks noGrp="1"/>
          </p:cNvSpPr>
          <p:nvPr>
            <p:ph idx="1"/>
          </p:nvPr>
        </p:nvSpPr>
        <p:spPr>
          <a:xfrm>
            <a:off x="1115616" y="1878752"/>
            <a:ext cx="7571184" cy="4247411"/>
          </a:xfrm>
        </p:spPr>
        <p:txBody>
          <a:bodyPr>
            <a:normAutofit fontScale="85000" lnSpcReduction="10000"/>
          </a:bodyPr>
          <a:lstStyle/>
          <a:p>
            <a:pPr marL="0" indent="0">
              <a:buNone/>
            </a:pPr>
            <a:r>
              <a:rPr lang="fr-FR" b="1" noProof="0" smtClean="0"/>
              <a:t>Legal entity (entité légale): </a:t>
            </a:r>
            <a:r>
              <a:rPr lang="fr-FR" noProof="0" smtClean="0"/>
              <a:t>personne (physique ou) morale ayant des obligations au titre de REACH</a:t>
            </a:r>
          </a:p>
          <a:p>
            <a:pPr marL="0" indent="0">
              <a:buNone/>
            </a:pPr>
            <a:endParaRPr lang="fr-FR" noProof="0" smtClean="0"/>
          </a:p>
          <a:p>
            <a:pPr marL="0" indent="0">
              <a:buNone/>
            </a:pPr>
            <a:r>
              <a:rPr lang="fr-FR" b="1" noProof="0" smtClean="0"/>
              <a:t>Reference substance (substance de référence): </a:t>
            </a:r>
            <a:r>
              <a:rPr lang="fr-FR" noProof="0" smtClean="0"/>
              <a:t>document contenant les principaux identifiants de la substance (nom IUPAC, numéros CAS et CE).</a:t>
            </a:r>
          </a:p>
          <a:p>
            <a:pPr marL="0" indent="0">
              <a:buNone/>
            </a:pPr>
            <a:endParaRPr lang="fr-FR" noProof="0" smtClean="0"/>
          </a:p>
          <a:p>
            <a:pPr marL="0" indent="0">
              <a:buNone/>
            </a:pPr>
            <a:r>
              <a:rPr lang="fr-FR" b="1" noProof="0" smtClean="0"/>
              <a:t>Endpoint (effet):</a:t>
            </a:r>
            <a:r>
              <a:rPr lang="fr-FR" noProof="0" smtClean="0"/>
              <a:t> résultat de la satisfaction d’une exigence d'information déterminée ≈ propriété de la substance</a:t>
            </a:r>
          </a:p>
          <a:p>
            <a:pPr marL="0" indent="0">
              <a:buNone/>
            </a:pPr>
            <a:endParaRPr lang="fr-FR" noProof="0"/>
          </a:p>
          <a:p>
            <a:pPr marL="0" indent="0">
              <a:buNone/>
            </a:pPr>
            <a:r>
              <a:rPr lang="fr-FR" b="1" noProof="0" smtClean="0"/>
              <a:t>Universal unique identifier (identifiant unique universel, UUID)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814" y="1964844"/>
            <a:ext cx="571500" cy="571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814" y="3193936"/>
            <a:ext cx="571500" cy="5715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833" y="4725144"/>
            <a:ext cx="306512" cy="306512"/>
          </a:xfrm>
          <a:prstGeom prst="rect">
            <a:avLst/>
          </a:prstGeom>
        </p:spPr>
      </p:pic>
      <p:pic>
        <p:nvPicPr>
          <p:cNvPr id="8" name="Picture 7"/>
          <p:cNvPicPr>
            <a:picLocks noChangeAspect="1"/>
          </p:cNvPicPr>
          <p:nvPr/>
        </p:nvPicPr>
        <p:blipFill>
          <a:blip r:embed="rId6"/>
          <a:stretch>
            <a:fillRect/>
          </a:stretch>
        </p:blipFill>
        <p:spPr>
          <a:xfrm>
            <a:off x="6019800" y="5982342"/>
            <a:ext cx="2693879" cy="287642"/>
          </a:xfrm>
          <a:prstGeom prst="rect">
            <a:avLst/>
          </a:prstGeom>
        </p:spPr>
      </p:pic>
    </p:spTree>
    <p:extLst>
      <p:ext uri="{BB962C8B-B14F-4D97-AF65-F5344CB8AC3E}">
        <p14:creationId xmlns:p14="http://schemas.microsoft.com/office/powerpoint/2010/main" val="3233951563"/>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6</a:t>
            </a:fld>
            <a:endParaRPr lang="fr-FR">
              <a:solidFill>
                <a:prstClr val="black">
                  <a:tint val="75000"/>
                </a:prstClr>
              </a:solidFill>
            </a:endParaRPr>
          </a:p>
        </p:txBody>
      </p:sp>
      <p:sp>
        <p:nvSpPr>
          <p:cNvPr id="2" name="Title 1"/>
          <p:cNvSpPr>
            <a:spLocks noGrp="1"/>
          </p:cNvSpPr>
          <p:nvPr>
            <p:ph type="title"/>
          </p:nvPr>
        </p:nvSpPr>
        <p:spPr/>
        <p:txBody>
          <a:bodyPr/>
          <a:lstStyle/>
          <a:p>
            <a:r>
              <a:rPr lang="fr-FR" noProof="0" smtClean="0"/>
              <a:t>Créer l’ensemble de données </a:t>
            </a:r>
            <a:br>
              <a:rPr lang="fr-FR" noProof="0" smtClean="0"/>
            </a:br>
            <a:r>
              <a:rPr lang="fr-FR" noProof="0" smtClean="0"/>
              <a:t>de votre substance</a:t>
            </a:r>
            <a:endParaRPr lang="fr-FR" noProof="0"/>
          </a:p>
        </p:txBody>
      </p:sp>
      <p:sp>
        <p:nvSpPr>
          <p:cNvPr id="3" name="Content Placeholder 2"/>
          <p:cNvSpPr>
            <a:spLocks noGrp="1"/>
          </p:cNvSpPr>
          <p:nvPr>
            <p:ph idx="1"/>
          </p:nvPr>
        </p:nvSpPr>
        <p:spPr>
          <a:xfrm>
            <a:off x="446856" y="1711349"/>
            <a:ext cx="8229600" cy="4525963"/>
          </a:xfrm>
        </p:spPr>
        <p:txBody>
          <a:bodyPr>
            <a:normAutofit/>
          </a:bodyPr>
          <a:lstStyle/>
          <a:p>
            <a:pPr lvl="0"/>
            <a:r>
              <a:rPr lang="fr-FR" noProof="0" smtClean="0"/>
              <a:t>Précisez quelle substance vous allez enregistrer</a:t>
            </a:r>
          </a:p>
          <a:p>
            <a:pPr lvl="0"/>
            <a:endParaRPr lang="fr-FR" noProof="0" smtClean="0"/>
          </a:p>
          <a:p>
            <a:pPr lvl="0"/>
            <a:r>
              <a:rPr lang="fr-FR" noProof="0" smtClean="0"/>
              <a:t>Vous pouvez obtenir l’ensemble de données de la substance auprès du déclarant principal ou créer le vôtre.</a:t>
            </a:r>
            <a:endParaRPr lang="fr-FR" noProof="0"/>
          </a:p>
        </p:txBody>
      </p:sp>
    </p:spTree>
    <p:extLst>
      <p:ext uri="{BB962C8B-B14F-4D97-AF65-F5344CB8AC3E}">
        <p14:creationId xmlns:p14="http://schemas.microsoft.com/office/powerpoint/2010/main" val="1358542986"/>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r-FR" noProof="0" smtClean="0"/>
              <a:t>Contenu d’un ensemble </a:t>
            </a:r>
            <a:br>
              <a:rPr lang="fr-FR" noProof="0" smtClean="0"/>
            </a:br>
            <a:r>
              <a:rPr lang="fr-FR" noProof="0" smtClean="0"/>
              <a:t>de données d’une substance</a:t>
            </a:r>
            <a:endParaRPr lang="fr-FR" noProof="0"/>
          </a:p>
        </p:txBody>
      </p:sp>
      <p:pic>
        <p:nvPicPr>
          <p:cNvPr id="8" name="Content Placeholder 7"/>
          <p:cNvPicPr>
            <a:picLocks noGrp="1" noChangeAspect="1"/>
          </p:cNvPicPr>
          <p:nvPr>
            <p:ph idx="1"/>
          </p:nvPr>
        </p:nvPicPr>
        <p:blipFill>
          <a:blip r:embed="rId3"/>
          <a:stretch>
            <a:fillRect/>
          </a:stretch>
        </p:blipFill>
        <p:spPr>
          <a:xfrm>
            <a:off x="5004048" y="2044543"/>
            <a:ext cx="2771429" cy="3171429"/>
          </a:xfrm>
          <a:prstGeom prst="rect">
            <a:avLst/>
          </a:prstGeom>
        </p:spPr>
      </p:pic>
      <p:sp>
        <p:nvSpPr>
          <p:cNvPr id="7" name="Rounded Rectangle 6"/>
          <p:cNvSpPr/>
          <p:nvPr/>
        </p:nvSpPr>
        <p:spPr>
          <a:xfrm>
            <a:off x="611560" y="2044542"/>
            <a:ext cx="4104456" cy="1384457"/>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a:solidFill>
                  <a:prstClr val="white"/>
                </a:solidFill>
                <a:latin typeface="Verdana" panose="020b0604030504040204" pitchFamily="34" charset="0"/>
              </a:rPr>
              <a:t>Section 1: identification de la substance, composition(s), informations analytiques</a:t>
            </a:r>
            <a:endParaRPr lang="fr-FR"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854959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r-FR" noProof="0" smtClean="0"/>
              <a:t>Contenu d’un ensemble </a:t>
            </a:r>
            <a:br>
              <a:rPr lang="fr-FR" noProof="0" smtClean="0"/>
            </a:br>
            <a:r>
              <a:rPr lang="fr-FR" noProof="0" smtClean="0"/>
              <a:t>de données d’une substance</a:t>
            </a:r>
            <a:endParaRPr lang="fr-FR" noProof="0"/>
          </a:p>
        </p:txBody>
      </p:sp>
      <p:sp>
        <p:nvSpPr>
          <p:cNvPr id="7" name="Rounded Rectangle 6"/>
          <p:cNvSpPr/>
          <p:nvPr/>
        </p:nvSpPr>
        <p:spPr>
          <a:xfrm>
            <a:off x="479086" y="1673927"/>
            <a:ext cx="3960440"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a:solidFill>
                  <a:prstClr val="white"/>
                </a:solidFill>
                <a:latin typeface="Verdana" panose="020b0604030504040204" pitchFamily="34" charset="0"/>
              </a:rPr>
              <a:t>Section 2: classification et étiquetage, évaluation PBT</a:t>
            </a:r>
            <a:endParaRPr lang="fr-FR"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rcRect l="1326"/>
          <a:stretch>
            <a:fillRect/>
          </a:stretch>
        </p:blipFill>
        <p:spPr>
          <a:xfrm>
            <a:off x="4716016" y="1679434"/>
            <a:ext cx="3970783" cy="4701894"/>
          </a:xfrm>
          <a:prstGeom prst="rect">
            <a:avLst/>
          </a:prstGeom>
        </p:spPr>
      </p:pic>
    </p:spTree>
    <p:extLst>
      <p:ext uri="{BB962C8B-B14F-4D97-AF65-F5344CB8AC3E}">
        <p14:creationId xmlns:p14="http://schemas.microsoft.com/office/powerpoint/2010/main" val="351402332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r-FR" noProof="0" smtClean="0"/>
              <a:t>Contenu d’un ensemble </a:t>
            </a:r>
            <a:br>
              <a:rPr lang="fr-FR" noProof="0" smtClean="0"/>
            </a:br>
            <a:r>
              <a:rPr lang="fr-FR" noProof="0" smtClean="0"/>
              <a:t>de données d’une substance</a:t>
            </a:r>
            <a:endParaRPr lang="fr-FR" noProof="0"/>
          </a:p>
        </p:txBody>
      </p:sp>
      <p:sp>
        <p:nvSpPr>
          <p:cNvPr id="7" name="Rounded Rectangle 6"/>
          <p:cNvSpPr/>
          <p:nvPr/>
        </p:nvSpPr>
        <p:spPr>
          <a:xfrm>
            <a:off x="547083" y="1822203"/>
            <a:ext cx="3960440"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a:solidFill>
                  <a:prstClr val="white"/>
                </a:solidFill>
                <a:latin typeface="Verdana" panose="020b0604030504040204" pitchFamily="34" charset="0"/>
              </a:rPr>
              <a:t>Section 3: fabrication, utilisation et exposition</a:t>
            </a:r>
            <a:endParaRPr lang="fr-FR"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3"/>
          <a:stretch>
            <a:fillRect/>
          </a:stretch>
        </p:blipFill>
        <p:spPr>
          <a:xfrm>
            <a:off x="4860032" y="1822203"/>
            <a:ext cx="3960440" cy="4549710"/>
          </a:xfrm>
          <a:prstGeom prst="rect">
            <a:avLst/>
          </a:prstGeom>
        </p:spPr>
      </p:pic>
    </p:spTree>
    <p:extLst>
      <p:ext uri="{BB962C8B-B14F-4D97-AF65-F5344CB8AC3E}">
        <p14:creationId xmlns:p14="http://schemas.microsoft.com/office/powerpoint/2010/main" val="1813750324"/>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ACTV10-6-53871</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https://activity.echa.europa.eu/sites/act-10/process-10-11/_layouts/DocIdRedir.aspx?ID=ACTV10-6-53871</Url>
      <Description>ACTV10-6-53871</Description>
    </_dlc_DocIdUrl>
    <ECHACategoryTaxHTField0 xmlns="1a101ee2-a8a8-4e0f-bfd9-aff15f9bc839">
      <Terms xmlns="http://schemas.microsoft.com/office/infopath/2007/PartnerControls"/>
    </ECHACategoryTaxHTField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Props1.xml><?xml version="1.0" encoding="utf-8"?>
<ds:datastoreItem xmlns:ds="http://schemas.openxmlformats.org/officeDocument/2006/customXml" ds:itemID="{3AC6B7AA-5129-4B5D-925F-ADFB35645A32}">
  <ds:schemaRefs/>
</ds:datastoreItem>
</file>

<file path=customXml/itemProps2.xml><?xml version="1.0" encoding="utf-8"?>
<ds:datastoreItem xmlns:ds="http://schemas.openxmlformats.org/officeDocument/2006/customXml" ds:itemID="{7BCF6A5F-9D12-494B-A636-D4E7909EB38C}">
  <ds:schemaRefs>
    <ds:schemaRef ds:uri="http://purl.org/dc/elements/1.1/"/>
    <ds:schemaRef ds:uri="http://schemas.microsoft.com/office/2006/documentManagement/types"/>
    <ds:schemaRef ds:uri="1a101ee2-a8a8-4e0f-bfd9-aff15f9bc839"/>
    <ds:schemaRef ds:uri="http://schemas.openxmlformats.org/package/2006/metadata/core-properties"/>
    <ds:schemaRef ds:uri="http://schemas.microsoft.com/office/infopath/2007/PartnerControls"/>
    <ds:schemaRef ds:uri="http://www.w3.org/XML/1998/namespace"/>
    <ds:schemaRef ds:uri="http://purl.org/dc/terms/"/>
    <ds:schemaRef ds:uri="b80ede5c-af4c-4bf2-9a87-706a3579dc11"/>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7325CAE-108D-4A40-AB78-5D4972D3F836}">
  <ds:schemaRefs/>
</ds:datastoreItem>
</file>

<file path=customXml/itemProps4.xml><?xml version="1.0" encoding="utf-8"?>
<ds:datastoreItem xmlns:ds="http://schemas.openxmlformats.org/officeDocument/2006/customXml" ds:itemID="{393C2A4F-378A-406C-8017-7706C7BE96B5}">
  <ds:schemaRefs/>
</ds:datastoreItem>
</file>

<file path=customXml/itemProps5.xml><?xml version="1.0" encoding="utf-8"?>
<ds:datastoreItem xmlns:ds="http://schemas.openxmlformats.org/officeDocument/2006/customXml" ds:itemID="{C661D9F9-A681-4970-9AB3-BB2CEB580C4E}">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121</Paragraphs>
  <Slides>21</Slides>
  <Notes>21</Notes>
  <TotalTime>2262</TotalTime>
  <HiddenSlides>0</HiddenSlides>
  <MMClips>0</MMClips>
  <ScaleCrop>0</ScaleCrop>
  <HeadingPairs>
    <vt:vector baseType="variant" size="4">
      <vt:variant>
        <vt:lpstr>Theme</vt:lpstr>
      </vt:variant>
      <vt:variant>
        <vt:i4>1</vt:i4>
      </vt:variant>
      <vt:variant>
        <vt:lpstr>Slide Titles</vt:lpstr>
      </vt:variant>
      <vt:variant>
        <vt:i4>21</vt:i4>
      </vt:variant>
    </vt:vector>
  </HeadingPairs>
  <TitlesOfParts>
    <vt:vector baseType="lpstr" size="22">
      <vt:lpstr>Office Theme</vt:lpstr>
      <vt:lpstr>Slide 1</vt:lpstr>
      <vt:lpstr>Objectif de cette présentation</vt:lpstr>
      <vt:lpstr>Phase 5: Préparez votre enregistrement sous la forme d’un dossier IUCLID</vt:lpstr>
      <vt:lpstr>Obtenez IUCLID</vt:lpstr>
      <vt:lpstr>Terminologie IUCLID</vt:lpstr>
      <vt:lpstr>Créer l’ensemble de données de votre substance</vt:lpstr>
      <vt:lpstr>Contenu d’un ensemble de données d’une substance</vt:lpstr>
      <vt:lpstr>Contenu d’un ensemble de données d’une substance</vt:lpstr>
      <vt:lpstr>Contenu d’un ensemble de données d’une substance</vt:lpstr>
      <vt:lpstr>Contenu d’un ensemble de données d’une substance</vt:lpstr>
      <vt:lpstr>Contenu d’un ensemble de données d’une substance</vt:lpstr>
      <vt:lpstr>Saisir les données pour votre substance</vt:lpstr>
      <vt:lpstr>Slide 13</vt:lpstr>
      <vt:lpstr>Saisir les données: informations commerciales confidentielles (CBI)</vt:lpstr>
      <vt:lpstr>Créez votre dossier d'enregistrement</vt:lpstr>
      <vt:lpstr>Vérifier votre dossier d'enregistrement</vt:lpstr>
      <vt:lpstr>Quelques astuces sur IUCLID 6</vt:lpstr>
      <vt:lpstr>Quelques astuces sur IUCLID 6</vt:lpstr>
      <vt:lpstr>Site web d’IUCLID 6</vt:lpstr>
      <vt:lpstr>Services en nuage de l’ECHA</vt:lpstr>
      <vt:lpstr>Messages à retenir</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133</cp:revision>
  <cp:lastPrinted>2017-04-07T10:59:06.000</cp:lastPrinted>
  <dcterms:created xsi:type="dcterms:W3CDTF">2015-06-16T10:48:03Z</dcterms:created>
  <dcterms:modified xsi:type="dcterms:W3CDTF">2017-05-29T08:42:34Z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c2cb4a93-7289-4362-80a0-5b3c03a196a8</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