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howSpecialPlsOnTitleSld="0" saveSubsetFonts="1">
  <p:sldMasterIdLst>
    <p:sldMasterId id="2147483648" r:id="rId7"/>
  </p:sldMasterIdLst>
  <p:notesMasterIdLst>
    <p:notesMasterId r:id="rId8"/>
  </p:notesMasterIdLst>
  <p:sldIdLst>
    <p:sldId id="256" r:id="rId9"/>
    <p:sldId id="318" r:id="rId10"/>
    <p:sldId id="280" r:id="rId11"/>
    <p:sldId id="281" r:id="rId12"/>
    <p:sldId id="311" r:id="rId13"/>
    <p:sldId id="282" r:id="rId14"/>
    <p:sldId id="313" r:id="rId15"/>
    <p:sldId id="314" r:id="rId16"/>
    <p:sldId id="315" r:id="rId17"/>
    <p:sldId id="316" r:id="rId18"/>
    <p:sldId id="317" r:id="rId19"/>
    <p:sldId id="283" r:id="rId20"/>
    <p:sldId id="284" r:id="rId21"/>
    <p:sldId id="285" r:id="rId22"/>
    <p:sldId id="286" r:id="rId23"/>
    <p:sldId id="287" r:id="rId24"/>
    <p:sldId id="310" r:id="rId25"/>
    <p:sldId id="312" r:id="rId26"/>
    <p:sldId id="292" r:id="rId27"/>
    <p:sldId id="319" r:id="rId28"/>
    <p:sldId id="288" r:id="rId29"/>
  </p:sldIdLst>
  <p:sldSz cx="9144000" cy="6858000" type="screen4x3"/>
  <p:notesSz cx="6797675" cy="9926638"/>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1" name="WALIN Laura" initials="WL" lastIdx="0" clrIdx="0">
    <p:extLst>
      <p:ext uri="{19B8F6BF-5375-455C-9EA6-DF929625EA0E}">
        <p15:presenceInfo xmlns:p15="http://schemas.microsoft.com/office/powerpoint/2012/main" userId="S-1-5-21-2444889250-2882189981-708495972-2135" providerId="AD"/>
      </p:ext>
    </p:extLst>
  </p:cmAuthor>
  <p:cmAuthor id="2" name="MUSSET Christel" initials="MC" lastIdx="0" clrIdx="1">
    <p:extLst>
      <p:ext uri="{19B8F6BF-5375-455C-9EA6-DF929625EA0E}">
        <p15:presenceInfo xmlns:p15="http://schemas.microsoft.com/office/powerpoint/2012/main" userId="S-1-5-21-2444889250-2882189981-708495972-1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69373" autoAdjust="0"/>
  </p:normalViewPr>
  <p:slideViewPr>
    <p:cSldViewPr>
      <p:cViewPr varScale="1">
        <p:scale>
          <a:sx n="78" d="100"/>
          <a:sy n="78" d="100"/>
        </p:scale>
        <p:origin x="102" y="132"/>
      </p:cViewPr>
      <p:guideLst>
        <p:guide orient="horz" pos="2160"/>
        <p:guide pos="2880"/>
      </p:guideLst>
    </p:cSldViewPr>
  </p:slideViewPr>
  <p:outlineViewPr>
    <p:cViewPr>
      <p:scale>
        <a:sx n="33" d="100"/>
        <a:sy n="33" d="100"/>
      </p:scale>
      <p:origin x="0" y="-13602"/>
    </p:cViewPr>
  </p:outlin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 Type="http://schemas.openxmlformats.org/officeDocument/2006/relationships/customXml" Target="../customXml/item2.xml" /><Relationship Id="rId20" Type="http://schemas.openxmlformats.org/officeDocument/2006/relationships/slide" Target="slides/slide12.xml" /><Relationship Id="rId21" Type="http://schemas.openxmlformats.org/officeDocument/2006/relationships/slide" Target="slides/slide13.xml" /><Relationship Id="rId22" Type="http://schemas.openxmlformats.org/officeDocument/2006/relationships/slide" Target="slides/slide14.xml" /><Relationship Id="rId23" Type="http://schemas.openxmlformats.org/officeDocument/2006/relationships/slide" Target="slides/slide15.xml" /><Relationship Id="rId24" Type="http://schemas.openxmlformats.org/officeDocument/2006/relationships/slide" Target="slides/slide16.xml" /><Relationship Id="rId25" Type="http://schemas.openxmlformats.org/officeDocument/2006/relationships/slide" Target="slides/slide17.xml" /><Relationship Id="rId26" Type="http://schemas.openxmlformats.org/officeDocument/2006/relationships/slide" Target="slides/slide18.xml" /><Relationship Id="rId27" Type="http://schemas.openxmlformats.org/officeDocument/2006/relationships/slide" Target="slides/slide19.xml" /><Relationship Id="rId28" Type="http://schemas.openxmlformats.org/officeDocument/2006/relationships/slide" Target="slides/slide20.xml" /><Relationship Id="rId29" Type="http://schemas.openxmlformats.org/officeDocument/2006/relationships/slide" Target="slides/slide21.xml" /><Relationship Id="rId3" Type="http://schemas.openxmlformats.org/officeDocument/2006/relationships/customXml" Target="../customXml/item3.xml" /><Relationship Id="rId30" Type="http://schemas.openxmlformats.org/officeDocument/2006/relationships/tags" Target="tags/tag1.xml" /><Relationship Id="rId31" Type="http://schemas.openxmlformats.org/officeDocument/2006/relationships/presProps" Target="presProps.xml" /><Relationship Id="rId32" Type="http://schemas.openxmlformats.org/officeDocument/2006/relationships/viewProps" Target="viewProps.xml" /><Relationship Id="rId33" Type="http://schemas.openxmlformats.org/officeDocument/2006/relationships/theme" Target="theme/theme1.xml" /><Relationship Id="rId34"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slide" Target="slides/slide1.xml" /></Relationships>
</file>

<file path=ppt/diagrams/colors1.xml><?xml version="1.0" encoding="utf-8"?>
<dgm:colorsDef xmlns:a="http://schemas.openxmlformats.org/drawingml/2006/main" xmlns:dgm="http://schemas.openxmlformats.org/drawingml/2006/diagram"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BE111083-0061-4895-BE05-DC35F25D8317}" type="doc">
      <dgm:prSet loTypeId="urn:microsoft.com/office/officeart/2005/8/layout/hList6" loCatId="list" qsTypeId="urn:microsoft.com/office/officeart/2005/8/quickstyle/simple1" qsCatId="simple" csTypeId="urn:microsoft.com/office/officeart/2005/8/colors/accent1_4" csCatId="accent1" phldr="1"/>
      <dgm:spPr/>
      <dgm:t>
        <a:bodyPr/>
        <a:lstStyle/>
        <a:p>
          <a:endParaRPr lang="en-GB"/>
        </a:p>
      </dgm:t>
    </dgm:pt>
    <dgm:pt modelId="{01D466D4-D681-49E7-AD99-FE9820009F51}" type="parTrans" cxnId="{6952DE80-33C7-455B-A19F-B2523A475D85}">
      <dgm:prSet custT="1"/>
      <dgm:spPr/>
      <dgm:t>
        <a:bodyPr/>
        <a:lstStyle/>
        <a:p>
          <a:endParaRPr lang="en-GB" sz="1050"/>
        </a:p>
      </dgm:t>
    </dgm:pt>
    <dgm:pt modelId="{54A1DC3F-D534-4791-9A0F-69238D12C375}">
      <dgm:prSet phldrT="[Text]" custT="1"/>
      <dgm:spPr/>
      <dgm:t>
        <a:bodyPr/>
        <a:lstStyle/>
        <a:p>
          <a:r>
            <a:rPr lang="en-GB" sz="2400" smtClean="0"/>
            <a:t>Online-Dossiers</a:t>
          </a:r>
          <a:endParaRPr lang="de-DE" sz="2400"/>
        </a:p>
      </dgm:t>
    </dgm:pt>
    <dgm:pt modelId="{0C273603-277B-4808-B729-88464BD748E0}" type="parTrans" cxnId="{984C0A65-AE29-4010-A5F2-5AF3B09005E6}">
      <dgm:prSet/>
      <dgm:spPr/>
      <dgm:t>
        <a:bodyPr/>
        <a:lstStyle/>
        <a:p>
          <a:endParaRPr lang="en-GB"/>
        </a:p>
      </dgm:t>
    </dgm:pt>
    <dgm:pt modelId="{6C8CB2F5-52D1-4D5B-B431-3027640E6E2E}">
      <dgm:prSet phldrT="[Text]" custT="1"/>
      <dgm:spPr/>
      <dgm:t>
        <a:bodyPr/>
        <a:lstStyle/>
        <a:p>
          <a:r>
            <a:rPr lang="en-GB" sz="1800" smtClean="0"/>
            <a:t>Direkt in REACH-IT</a:t>
          </a:r>
          <a:endParaRPr lang="de-DE" sz="1800"/>
        </a:p>
      </dgm:t>
    </dgm:pt>
    <dgm:pt modelId="{8BAD47B2-5F6A-486D-9A84-73A8ABC27495}" type="sibTrans" cxnId="{984C0A65-AE29-4010-A5F2-5AF3B09005E6}">
      <dgm:prSet/>
      <dgm:spPr/>
      <dgm:t>
        <a:bodyPr/>
        <a:lstStyle/>
        <a:p>
          <a:endParaRPr lang="en-GB"/>
        </a:p>
      </dgm:t>
    </dgm:pt>
    <dgm:pt modelId="{34CE74A2-CA54-4B76-820F-DD9B9AEBB9AC}" type="parTrans" cxnId="{27739E22-6E15-4234-AEC8-F2FAD58A6CA8}">
      <dgm:prSet/>
      <dgm:spPr/>
      <dgm:t>
        <a:bodyPr/>
        <a:lstStyle/>
        <a:p>
          <a:endParaRPr lang="en-GB"/>
        </a:p>
      </dgm:t>
    </dgm:pt>
    <dgm:pt modelId="{2D45BB3D-E39C-48D4-8AC9-562135822D2A}">
      <dgm:prSet phldrT="[Text]" custT="1"/>
      <dgm:spPr/>
      <dgm:t>
        <a:bodyPr/>
        <a:lstStyle/>
        <a:p>
          <a:r>
            <a:rPr lang="en-GB" sz="1800" smtClean="0"/>
            <a:t>Keine Installation erforderlich</a:t>
          </a:r>
          <a:endParaRPr lang="de-DE" sz="1800"/>
        </a:p>
      </dgm:t>
    </dgm:pt>
    <dgm:pt modelId="{BF752288-068A-46F2-A1B5-8BA763B6D621}" type="sibTrans" cxnId="{27739E22-6E15-4234-AEC8-F2FAD58A6CA8}">
      <dgm:prSet/>
      <dgm:spPr/>
      <dgm:t>
        <a:bodyPr/>
        <a:lstStyle/>
        <a:p>
          <a:endParaRPr lang="en-GB"/>
        </a:p>
      </dgm:t>
    </dgm:pt>
    <dgm:pt modelId="{F12E9022-C8BE-4E5C-87C8-453FCECC9211}" type="parTrans" cxnId="{F8B98EAB-427A-4243-9C82-159BB751E37B}">
      <dgm:prSet custT="1"/>
      <dgm:spPr/>
      <dgm:t>
        <a:bodyPr/>
        <a:lstStyle/>
        <a:p>
          <a:endParaRPr lang="en-GB" sz="1050"/>
        </a:p>
      </dgm:t>
    </dgm:pt>
    <dgm:pt modelId="{2EB4DD0F-4681-4328-8B29-40D1FBD1F6E0}">
      <dgm:prSet phldrT="[Text]" custT="1"/>
      <dgm:spPr/>
      <dgm:t>
        <a:bodyPr/>
        <a:lstStyle/>
        <a:p>
          <a:r>
            <a:rPr lang="en-GB" sz="1800" err="1" smtClean="0"/>
            <a:t>Bei einer Registrierung Ihrer Stoffe als Mitregistrant einer gemeinsamen Einreichung</a:t>
          </a:r>
          <a:endParaRPr lang="de-DE" sz="1800"/>
        </a:p>
      </dgm:t>
    </dgm:pt>
    <dgm:pt modelId="{4A32F2BD-7F63-4F81-ADD6-79A06F7EB51D}" type="sibTrans" cxnId="{F8B98EAB-427A-4243-9C82-159BB751E37B}">
      <dgm:prSet custT="1"/>
      <dgm:spPr/>
      <dgm:t>
        <a:bodyPr/>
        <a:lstStyle/>
        <a:p>
          <a:endParaRPr lang="en-GB" sz="1050"/>
        </a:p>
      </dgm:t>
    </dgm:pt>
    <dgm:pt modelId="{C714D6CE-3BC7-4FEB-8203-F058016A4B2E}" type="sibTrans" cxnId="{6952DE80-33C7-455B-A19F-B2523A475D85}">
      <dgm:prSet custT="1"/>
      <dgm:spPr/>
      <dgm:t>
        <a:bodyPr/>
        <a:lstStyle/>
        <a:p>
          <a:endParaRPr lang="en-GB" sz="1050"/>
        </a:p>
      </dgm:t>
    </dgm:pt>
    <dgm:pt modelId="{F2BD4EEF-F6D5-485B-9CCB-68503197F7BE}" type="parTrans" cxnId="{8F6E70E5-23D0-4135-AE1C-7511B5B7B96E}">
      <dgm:prSet custT="1"/>
      <dgm:spPr/>
      <dgm:t>
        <a:bodyPr/>
        <a:lstStyle/>
        <a:p>
          <a:endParaRPr lang="en-GB" sz="1050"/>
        </a:p>
      </dgm:t>
    </dgm:pt>
    <dgm:pt modelId="{59F738A7-8704-4B20-B3D3-A7E5E7E023B1}">
      <dgm:prSet phldrT="[Text]" custT="1"/>
      <dgm:spPr/>
      <dgm:t>
        <a:bodyPr/>
        <a:lstStyle/>
        <a:p>
          <a:r>
            <a:rPr lang="en-GB" sz="2400" smtClean="0"/>
            <a:t>IUCLID-Cloud</a:t>
          </a:r>
          <a:endParaRPr lang="de-DE" sz="2400"/>
        </a:p>
      </dgm:t>
    </dgm:pt>
    <dgm:pt modelId="{FE1F6F94-D775-4F93-B9DB-40123DC1B0B0}" type="parTrans" cxnId="{7A519CC2-08AB-41DD-A26C-A62258F6C2CC}">
      <dgm:prSet/>
      <dgm:spPr/>
      <dgm:t>
        <a:bodyPr/>
        <a:lstStyle/>
        <a:p>
          <a:endParaRPr lang="en-GB"/>
        </a:p>
      </dgm:t>
    </dgm:pt>
    <dgm:pt modelId="{D80685B1-FC91-4852-8308-B297D338BA05}">
      <dgm:prSet phldrT="[Text]" custT="1"/>
      <dgm:spPr/>
      <dgm:t>
        <a:bodyPr/>
        <a:lstStyle/>
        <a:p>
          <a:r>
            <a:rPr lang="en-GB" sz="1800" smtClean="0"/>
            <a:t>Online verfügbar in den Cloud-Dienstleistungen der ECHA</a:t>
          </a:r>
          <a:endParaRPr lang="de-DE" sz="1800"/>
        </a:p>
      </dgm:t>
    </dgm:pt>
    <dgm:pt modelId="{D6B26198-4DF1-456E-B613-D9908D1BFC31}" type="sibTrans" cxnId="{7A519CC2-08AB-41DD-A26C-A62258F6C2CC}">
      <dgm:prSet/>
      <dgm:spPr/>
      <dgm:t>
        <a:bodyPr/>
        <a:lstStyle/>
        <a:p>
          <a:endParaRPr lang="en-GB"/>
        </a:p>
      </dgm:t>
    </dgm:pt>
    <dgm:pt modelId="{48918AFE-6B0B-4142-8FB8-266F0AC8D0B2}" type="parTrans" cxnId="{4BAD9476-38AB-410B-B4B0-77BE11FE08D3}">
      <dgm:prSet/>
      <dgm:spPr/>
      <dgm:t>
        <a:bodyPr/>
        <a:lstStyle/>
        <a:p>
          <a:endParaRPr lang="en-GB"/>
        </a:p>
      </dgm:t>
    </dgm:pt>
    <dgm:pt modelId="{99881D9C-179E-446A-ABD5-8715E69319E4}">
      <dgm:prSet phldrT="[Text]" custT="1"/>
      <dgm:spPr/>
      <dgm:t>
        <a:bodyPr/>
        <a:lstStyle/>
        <a:p>
          <a:r>
            <a:rPr lang="en-GB" sz="1800" smtClean="0"/>
            <a:t>Keine Installation erforderlich</a:t>
          </a:r>
          <a:endParaRPr lang="de-DE" sz="1800"/>
        </a:p>
      </dgm:t>
    </dgm:pt>
    <dgm:pt modelId="{22B613CE-3229-4480-BB27-34D45C8E5FE8}" type="sibTrans" cxnId="{4BAD9476-38AB-410B-B4B0-77BE11FE08D3}">
      <dgm:prSet/>
      <dgm:spPr/>
      <dgm:t>
        <a:bodyPr/>
        <a:lstStyle/>
        <a:p>
          <a:endParaRPr lang="en-GB"/>
        </a:p>
      </dgm:t>
    </dgm:pt>
    <dgm:pt modelId="{899873D7-E84F-4308-A18F-481305E33C1F}" type="parTrans" cxnId="{37EFB84D-53D2-47D0-AB39-D3276AE051A9}">
      <dgm:prSet custT="1"/>
      <dgm:spPr/>
      <dgm:t>
        <a:bodyPr/>
        <a:lstStyle/>
        <a:p>
          <a:endParaRPr lang="en-GB" sz="1050"/>
        </a:p>
      </dgm:t>
    </dgm:pt>
    <dgm:pt modelId="{5D7F1909-F809-499F-AE9A-D802BF84EC5C}">
      <dgm:prSet phldrT="[Text]" custT="1"/>
      <dgm:spPr/>
      <dgm:t>
        <a:bodyPr/>
        <a:lstStyle/>
        <a:p>
          <a:r>
            <a:rPr lang="en-GB" sz="1800" smtClean="0"/>
            <a:t>Für KMU</a:t>
          </a:r>
          <a:endParaRPr lang="de-DE" sz="1800"/>
        </a:p>
      </dgm:t>
    </dgm:pt>
    <dgm:pt modelId="{1CE7BD79-9884-4333-802A-822D4A594D5B}" type="sibTrans" cxnId="{37EFB84D-53D2-47D0-AB39-D3276AE051A9}">
      <dgm:prSet custT="1"/>
      <dgm:spPr/>
      <dgm:t>
        <a:bodyPr/>
        <a:lstStyle/>
        <a:p>
          <a:endParaRPr lang="en-GB" sz="1050"/>
        </a:p>
      </dgm:t>
    </dgm:pt>
    <dgm:pt modelId="{4696A1FE-BD48-4164-AB2E-B1375CFA6DD9}" type="sibTrans" cxnId="{8F6E70E5-23D0-4135-AE1C-7511B5B7B96E}">
      <dgm:prSet custT="1"/>
      <dgm:spPr/>
      <dgm:t>
        <a:bodyPr/>
        <a:lstStyle/>
        <a:p>
          <a:endParaRPr lang="en-GB" sz="1050"/>
        </a:p>
      </dgm:t>
    </dgm:pt>
    <dgm:pt modelId="{A5CC47C3-4E03-475B-AB86-71A075741CA1}" type="parTrans" cxnId="{B132C27B-36E4-4BE3-A842-AC1AD6C408ED}">
      <dgm:prSet custT="1"/>
      <dgm:spPr/>
      <dgm:t>
        <a:bodyPr/>
        <a:lstStyle/>
        <a:p>
          <a:endParaRPr lang="en-GB" sz="1050"/>
        </a:p>
      </dgm:t>
    </dgm:pt>
    <dgm:pt modelId="{D5ADD253-079D-4932-94FE-9E6F4EED8330}">
      <dgm:prSet phldrT="[Text]" custT="1"/>
      <dgm:spPr/>
      <dgm:t>
        <a:bodyPr/>
        <a:lstStyle/>
        <a:p>
          <a:r>
            <a:rPr lang="en-GB" sz="2400" smtClean="0"/>
            <a:t>IUCLID 6</a:t>
          </a:r>
          <a:endParaRPr lang="de-DE" sz="2400"/>
        </a:p>
      </dgm:t>
    </dgm:pt>
    <dgm:pt modelId="{289EB9F9-2A49-4E2F-BDCF-A6E8846EA164}" type="parTrans" cxnId="{9FB8EF12-1B46-4068-A479-9DC40C705414}">
      <dgm:prSet custT="1"/>
      <dgm:spPr/>
      <dgm:t>
        <a:bodyPr/>
        <a:lstStyle/>
        <a:p>
          <a:endParaRPr lang="en-GB" sz="1050"/>
        </a:p>
      </dgm:t>
    </dgm:pt>
    <dgm:pt modelId="{2A1FC4C9-B4E7-4748-9C2F-AE615C139608}">
      <dgm:prSet phldrT="[Text]" custT="1"/>
      <dgm:spPr/>
      <dgm:t>
        <a:bodyPr/>
        <a:lstStyle/>
        <a:p>
          <a:r>
            <a:rPr lang="en-GB" sz="1800" smtClean="0"/>
            <a:t>In allen anderen Fällen können Sie die IUCLID 6-Software installieren</a:t>
          </a:r>
          <a:endParaRPr lang="de-DE" sz="1800"/>
        </a:p>
      </dgm:t>
    </dgm:pt>
    <dgm:pt modelId="{6226424B-547F-41A6-96DC-B8BFFD2EC574}" type="sibTrans" cxnId="{9FB8EF12-1B46-4068-A479-9DC40C705414}">
      <dgm:prSet custT="1"/>
      <dgm:spPr/>
      <dgm:t>
        <a:bodyPr/>
        <a:lstStyle/>
        <a:p>
          <a:endParaRPr lang="en-GB" sz="1050"/>
        </a:p>
      </dgm:t>
    </dgm:pt>
    <dgm:pt modelId="{B20A7CEA-EE67-41B4-94ED-DE85884DC615}" type="parTrans" cxnId="{16840E98-EE82-4367-AA2B-CC23145BE182}">
      <dgm:prSet/>
      <dgm:spPr/>
      <dgm:t>
        <a:bodyPr/>
        <a:lstStyle/>
        <a:p>
          <a:endParaRPr lang="en-GB"/>
        </a:p>
      </dgm:t>
    </dgm:pt>
    <dgm:pt modelId="{92D5572D-65FE-4591-A3CE-6EBF7B2A7916}">
      <dgm:prSet phldrT="[Text]" custT="1"/>
      <dgm:spPr/>
      <dgm:t>
        <a:bodyPr/>
        <a:lstStyle/>
        <a:p>
          <a:r>
            <a:rPr lang="en-GB" sz="1800" err="1" smtClean="0"/>
            <a:t>Kostenlos verfügbar auf der IUCLID 6-Website</a:t>
          </a:r>
          <a:endParaRPr lang="de-DE" sz="1800"/>
        </a:p>
      </dgm:t>
    </dgm:pt>
    <dgm:pt modelId="{D8F27FF1-969F-4A30-A806-F01BB2659EC4}" type="sibTrans" cxnId="{16840E98-EE82-4367-AA2B-CC23145BE182}">
      <dgm:prSet/>
      <dgm:spPr/>
      <dgm:t>
        <a:bodyPr/>
        <a:lstStyle/>
        <a:p>
          <a:endParaRPr lang="en-GB"/>
        </a:p>
      </dgm:t>
    </dgm:pt>
    <dgm:pt modelId="{AACDF145-9F08-49FF-BC54-AFE7084B4180}" type="parTrans" cxnId="{236390EB-B4B8-489D-AF56-8FCB79A85BDB}">
      <dgm:prSet/>
      <dgm:spPr/>
      <dgm:t>
        <a:bodyPr/>
        <a:lstStyle/>
        <a:p>
          <a:endParaRPr lang="en-GB"/>
        </a:p>
      </dgm:t>
    </dgm:pt>
    <dgm:pt modelId="{B8996DE1-901A-4632-AB86-E394349738B9}">
      <dgm:prSet phldrT="[Text]" custT="1"/>
      <dgm:spPr/>
      <dgm:t>
        <a:bodyPr/>
        <a:lstStyle/>
        <a:p>
          <a:r>
            <a:rPr lang="en-GB" sz="1800" smtClean="0"/>
            <a:t>Versionen für Desktop und Server</a:t>
          </a:r>
          <a:endParaRPr lang="de-DE" sz="1800"/>
        </a:p>
      </dgm:t>
    </dgm:pt>
    <dgm:pt modelId="{4A56A0F9-23DD-4BBA-95BB-8D82B5B74E82}" type="sibTrans" cxnId="{236390EB-B4B8-489D-AF56-8FCB79A85BDB}">
      <dgm:prSet/>
      <dgm:spPr/>
      <dgm:t>
        <a:bodyPr/>
        <a:lstStyle/>
        <a:p>
          <a:endParaRPr lang="en-GB"/>
        </a:p>
      </dgm:t>
    </dgm:pt>
    <dgm:pt modelId="{7FA2083B-E5C8-4417-A8C3-B912D5274AC6}" type="sibTrans" cxnId="{B132C27B-36E4-4BE3-A842-AC1AD6C408ED}">
      <dgm:prSet custT="1"/>
      <dgm:spPr/>
      <dgm:t>
        <a:bodyPr/>
        <a:lstStyle/>
        <a:p>
          <a:endParaRPr lang="en-GB" sz="1050"/>
        </a:p>
      </dgm:t>
    </dgm:pt>
    <dgm:pt modelId="{5B6A25D1-9E82-4DD7-A6BF-E2F58F88581A}" type="pres">
      <dgm:prSet presAssocID="{BE111083-0061-4895-BE05-DC35F25D8317}" presName="Name0">
        <dgm:presLayoutVars>
          <dgm:dir/>
          <dgm:resizeHandles val="exact"/>
        </dgm:presLayoutVars>
      </dgm:prSet>
      <dgm:spPr/>
      <dgm:t>
        <a:bodyPr/>
        <a:lstStyle/>
        <a:p>
          <a:endParaRPr lang="en-GB"/>
        </a:p>
      </dgm:t>
    </dgm:pt>
    <dgm:pt modelId="{37B19238-C417-45B9-A70D-95BCB8C21B53}" type="pres">
      <dgm:prSet presAssocID="{54A1DC3F-D534-4791-9A0F-69238D12C375}" presName="node" presStyleLbl="node1" presStyleCnt="3" custLinFactNeighborY="-2043">
        <dgm:presLayoutVars>
          <dgm:bulletEnabled val="1"/>
        </dgm:presLayoutVars>
      </dgm:prSet>
      <dgm:spPr/>
      <dgm:t>
        <a:bodyPr/>
        <a:lstStyle/>
        <a:p>
          <a:endParaRPr lang="en-GB"/>
        </a:p>
      </dgm:t>
    </dgm:pt>
    <dgm:pt modelId="{BD8D339B-47F4-49C4-92E4-899B4E0D934B}" type="pres">
      <dgm:prSet presAssocID="{C714D6CE-3BC7-4FEB-8203-F058016A4B2E}" presName="sibTrans"/>
      <dgm:spPr/>
      <dgm:t>
        <a:bodyPr/>
        <a:lstStyle/>
        <a:p>
          <a:endParaRPr/>
        </a:p>
      </dgm:t>
    </dgm:pt>
    <dgm:pt modelId="{5E91BA16-063B-48E9-B2A3-30B7FA6EB7AE}" type="pres">
      <dgm:prSet presAssocID="{59F738A7-8704-4B20-B3D3-A7E5E7E023B1}" presName="node" presStyleLbl="node1" presStyleIdx="1" presStyleCnt="3">
        <dgm:presLayoutVars>
          <dgm:bulletEnabled val="1"/>
        </dgm:presLayoutVars>
      </dgm:prSet>
      <dgm:spPr/>
      <dgm:t>
        <a:bodyPr/>
        <a:lstStyle/>
        <a:p>
          <a:endParaRPr lang="en-GB"/>
        </a:p>
      </dgm:t>
    </dgm:pt>
    <dgm:pt modelId="{EFFC0090-85FD-4FA7-87D1-76A206E95D5C}" type="pres">
      <dgm:prSet presAssocID="{4696A1FE-BD48-4164-AB2E-B1375CFA6DD9}" presName="sibTrans"/>
      <dgm:spPr/>
      <dgm:t>
        <a:bodyPr/>
        <a:lstStyle/>
        <a:p>
          <a:endParaRPr/>
        </a:p>
      </dgm:t>
    </dgm:pt>
    <dgm:pt modelId="{D34D6753-DCB9-4D80-8DE4-4BEFEF041BF3}" type="pres">
      <dgm:prSet presAssocID="{D5ADD253-079D-4932-94FE-9E6F4EED8330}" presName="node" presStyleLbl="node1" presStyleIdx="2" presStyleCnt="3">
        <dgm:presLayoutVars>
          <dgm:bulletEnabled val="1"/>
        </dgm:presLayoutVars>
      </dgm:prSet>
      <dgm:spPr/>
      <dgm:t>
        <a:bodyPr/>
        <a:lstStyle/>
        <a:p>
          <a:endParaRPr lang="en-GB"/>
        </a:p>
      </dgm:t>
    </dgm:pt>
  </dgm:ptLst>
  <dgm:cxnLst>
    <dgm:cxn modelId="{6952DE80-33C7-455B-A19F-B2523A475D85}" srcId="{BE111083-0061-4895-BE05-DC35F25D8317}" destId="{54A1DC3F-D534-4791-9A0F-69238D12C375}" srcOrd="0" destOrd="0" parTransId="{01D466D4-D681-49E7-AD99-FE9820009F51}" sibTransId="{C714D6CE-3BC7-4FEB-8203-F058016A4B2E}"/>
    <dgm:cxn modelId="{984C0A65-AE29-4010-A5F2-5AF3B09005E6}" srcId="{54A1DC3F-D534-4791-9A0F-69238D12C375}" destId="{6C8CB2F5-52D1-4D5B-B431-3027640E6E2E}" srcOrd="0" destOrd="0" parTransId="{0C273603-277B-4808-B729-88464BD748E0}" sibTransId="{8BAD47B2-5F6A-486D-9A84-73A8ABC27495}"/>
    <dgm:cxn modelId="{27739E22-6E15-4234-AEC8-F2FAD58A6CA8}" srcId="{54A1DC3F-D534-4791-9A0F-69238D12C375}" destId="{2D45BB3D-E39C-48D4-8AC9-562135822D2A}" srcOrd="1" destOrd="0" parTransId="{34CE74A2-CA54-4B76-820F-DD9B9AEBB9AC}" sibTransId="{BF752288-068A-46F2-A1B5-8BA763B6D621}"/>
    <dgm:cxn modelId="{F8B98EAB-427A-4243-9C82-159BB751E37B}" srcId="{54A1DC3F-D534-4791-9A0F-69238D12C375}" destId="{2EB4DD0F-4681-4328-8B29-40D1FBD1F6E0}" srcOrd="2" destOrd="0" parTransId="{F12E9022-C8BE-4E5C-87C8-453FCECC9211}" sibTransId="{4A32F2BD-7F63-4F81-ADD6-79A06F7EB51D}"/>
    <dgm:cxn modelId="{8F6E70E5-23D0-4135-AE1C-7511B5B7B96E}" srcId="{BE111083-0061-4895-BE05-DC35F25D8317}" destId="{59F738A7-8704-4B20-B3D3-A7E5E7E023B1}" srcOrd="1" destOrd="0" parTransId="{F2BD4EEF-F6D5-485B-9CCB-68503197F7BE}" sibTransId="{4696A1FE-BD48-4164-AB2E-B1375CFA6DD9}"/>
    <dgm:cxn modelId="{7A519CC2-08AB-41DD-A26C-A62258F6C2CC}" srcId="{59F738A7-8704-4B20-B3D3-A7E5E7E023B1}" destId="{D80685B1-FC91-4852-8308-B297D338BA05}" srcOrd="0" destOrd="0" parTransId="{FE1F6F94-D775-4F93-B9DB-40123DC1B0B0}" sibTransId="{D6B26198-4DF1-456E-B613-D9908D1BFC31}"/>
    <dgm:cxn modelId="{4BAD9476-38AB-410B-B4B0-77BE11FE08D3}" srcId="{59F738A7-8704-4B20-B3D3-A7E5E7E023B1}" destId="{99881D9C-179E-446A-ABD5-8715E69319E4}" srcOrd="1" destOrd="0" parTransId="{48918AFE-6B0B-4142-8FB8-266F0AC8D0B2}" sibTransId="{22B613CE-3229-4480-BB27-34D45C8E5FE8}"/>
    <dgm:cxn modelId="{37EFB84D-53D2-47D0-AB39-D3276AE051A9}" srcId="{59F738A7-8704-4B20-B3D3-A7E5E7E023B1}" destId="{5D7F1909-F809-499F-AE9A-D802BF84EC5C}" srcOrd="2" destOrd="0" parTransId="{899873D7-E84F-4308-A18F-481305E33C1F}" sibTransId="{1CE7BD79-9884-4333-802A-822D4A594D5B}"/>
    <dgm:cxn modelId="{B132C27B-36E4-4BE3-A842-AC1AD6C408ED}" srcId="{BE111083-0061-4895-BE05-DC35F25D8317}" destId="{D5ADD253-079D-4932-94FE-9E6F4EED8330}" srcOrd="2" destOrd="0" parTransId="{A5CC47C3-4E03-475B-AB86-71A075741CA1}" sibTransId="{7FA2083B-E5C8-4417-A8C3-B912D5274AC6}"/>
    <dgm:cxn modelId="{9FB8EF12-1B46-4068-A479-9DC40C705414}" srcId="{D5ADD253-079D-4932-94FE-9E6F4EED8330}" destId="{2A1FC4C9-B4E7-4748-9C2F-AE615C139608}" srcOrd="0" destOrd="0" parTransId="{289EB9F9-2A49-4E2F-BDCF-A6E8846EA164}" sibTransId="{6226424B-547F-41A6-96DC-B8BFFD2EC574}"/>
    <dgm:cxn modelId="{16840E98-EE82-4367-AA2B-CC23145BE182}" srcId="{D5ADD253-079D-4932-94FE-9E6F4EED8330}" destId="{92D5572D-65FE-4591-A3CE-6EBF7B2A7916}" srcOrd="1" destOrd="0" parTransId="{B20A7CEA-EE67-41B4-94ED-DE85884DC615}" sibTransId="{D8F27FF1-969F-4A30-A806-F01BB2659EC4}"/>
    <dgm:cxn modelId="{236390EB-B4B8-489D-AF56-8FCB79A85BDB}" srcId="{D5ADD253-079D-4932-94FE-9E6F4EED8330}" destId="{B8996DE1-901A-4632-AB86-E394349738B9}" srcOrd="2" destOrd="0" parTransId="{AACDF145-9F08-49FF-BC54-AFE7084B4180}" sibTransId="{4A56A0F9-23DD-4BBA-95BB-8D82B5B74E82}"/>
    <dgm:cxn modelId="{DCE8900F-0CD8-407B-A4C3-EF5BA9CCEF7C}" type="presOf" srcId="{BE111083-0061-4895-BE05-DC35F25D8317}" destId="{5B6A25D1-9E82-4DD7-A6BF-E2F58F88581A}" srcOrd="0" destOrd="0" presId="urn:microsoft.com/office/officeart/2005/8/layout/hList6"/>
    <dgm:cxn modelId="{E6465720-36D6-4B93-B462-822B901904BC}" type="presParOf" srcId="{5B6A25D1-9E82-4DD7-A6BF-E2F58F88581A}" destId="{37B19238-C417-45B9-A70D-95BCB8C21B53}" srcOrd="0" destOrd="0" presId="urn:microsoft.com/office/officeart/2005/8/layout/hList6"/>
    <dgm:cxn modelId="{507CEF9B-5093-4937-A809-57F75ECF2B48}" type="presOf" srcId="{54A1DC3F-D534-4791-9A0F-69238D12C375}" destId="{37B19238-C417-45B9-A70D-95BCB8C21B53}" srcOrd="0" destOrd="0" presId="urn:microsoft.com/office/officeart/2005/8/layout/hList6"/>
    <dgm:cxn modelId="{E062C4FB-5120-4D11-8D23-610339F4B470}" type="presOf" srcId="{6C8CB2F5-52D1-4D5B-B431-3027640E6E2E}" destId="{37B19238-C417-45B9-A70D-95BCB8C21B53}" srcOrd="0" destOrd="1" presId="urn:microsoft.com/office/officeart/2005/8/layout/hList6"/>
    <dgm:cxn modelId="{CE19BFCA-F75E-4A61-AE19-9E9B16BE6844}" type="presOf" srcId="{2D45BB3D-E39C-48D4-8AC9-562135822D2A}" destId="{37B19238-C417-45B9-A70D-95BCB8C21B53}" srcOrd="0" destOrd="2" presId="urn:microsoft.com/office/officeart/2005/8/layout/hList6"/>
    <dgm:cxn modelId="{7371D915-2B09-4002-B743-A61237971EA0}" type="presOf" srcId="{2EB4DD0F-4681-4328-8B29-40D1FBD1F6E0}" destId="{37B19238-C417-45B9-A70D-95BCB8C21B53}" srcOrd="0" destOrd="3" presId="urn:microsoft.com/office/officeart/2005/8/layout/hList6"/>
    <dgm:cxn modelId="{08581470-22EF-4DAA-9B7A-D6A6733652C5}" type="presParOf" srcId="{5B6A25D1-9E82-4DD7-A6BF-E2F58F88581A}" destId="{BD8D339B-47F4-49C4-92E4-899B4E0D934B}" srcOrd="1" destOrd="0" presId="urn:microsoft.com/office/officeart/2005/8/layout/hList6"/>
    <dgm:cxn modelId="{3881B898-FAAC-48ED-8834-9FD91B11D936}" type="presParOf" srcId="{5B6A25D1-9E82-4DD7-A6BF-E2F58F88581A}" destId="{5E91BA16-063B-48E9-B2A3-30B7FA6EB7AE}" srcOrd="2" destOrd="0" presId="urn:microsoft.com/office/officeart/2005/8/layout/hList6"/>
    <dgm:cxn modelId="{2D6ED1A8-5F22-4DF6-9323-A002EFAE497A}" type="presOf" srcId="{59F738A7-8704-4B20-B3D3-A7E5E7E023B1}" destId="{5E91BA16-063B-48E9-B2A3-30B7FA6EB7AE}" srcOrd="0" destOrd="0" presId="urn:microsoft.com/office/officeart/2005/8/layout/hList6"/>
    <dgm:cxn modelId="{6CCF72B1-5576-4ECA-A08C-5E90391899C6}" type="presOf" srcId="{D80685B1-FC91-4852-8308-B297D338BA05}" destId="{5E91BA16-063B-48E9-B2A3-30B7FA6EB7AE}" srcOrd="0" destOrd="1" presId="urn:microsoft.com/office/officeart/2005/8/layout/hList6"/>
    <dgm:cxn modelId="{93273415-7057-4CFA-B6AA-0E1C78F4423D}" type="presOf" srcId="{99881D9C-179E-446A-ABD5-8715E69319E4}" destId="{5E91BA16-063B-48E9-B2A3-30B7FA6EB7AE}" srcOrd="0" destOrd="2" presId="urn:microsoft.com/office/officeart/2005/8/layout/hList6"/>
    <dgm:cxn modelId="{DF01280B-A605-450E-BB7B-EB98F53D78C0}" type="presOf" srcId="{5D7F1909-F809-499F-AE9A-D802BF84EC5C}" destId="{5E91BA16-063B-48E9-B2A3-30B7FA6EB7AE}" srcOrd="0" destOrd="3" presId="urn:microsoft.com/office/officeart/2005/8/layout/hList6"/>
    <dgm:cxn modelId="{A936305C-FA82-40F4-84DF-E835D9582898}" type="presParOf" srcId="{5B6A25D1-9E82-4DD7-A6BF-E2F58F88581A}" destId="{EFFC0090-85FD-4FA7-87D1-76A206E95D5C}" srcOrd="3" destOrd="0" presId="urn:microsoft.com/office/officeart/2005/8/layout/hList6"/>
    <dgm:cxn modelId="{BA407D27-8FAD-4C65-82DA-D59D395AEA53}" type="presParOf" srcId="{5B6A25D1-9E82-4DD7-A6BF-E2F58F88581A}" destId="{D34D6753-DCB9-4D80-8DE4-4BEFEF041BF3}" srcOrd="4" destOrd="0" presId="urn:microsoft.com/office/officeart/2005/8/layout/hList6"/>
    <dgm:cxn modelId="{9778AB5E-F9B2-49E7-90E5-3E921C90A3F7}" type="presOf" srcId="{D5ADD253-079D-4932-94FE-9E6F4EED8330}" destId="{D34D6753-DCB9-4D80-8DE4-4BEFEF041BF3}" srcOrd="0" destOrd="0" presId="urn:microsoft.com/office/officeart/2005/8/layout/hList6"/>
    <dgm:cxn modelId="{84E2D447-91C4-4736-98BF-5FBE89D8AEFD}" type="presOf" srcId="{2A1FC4C9-B4E7-4748-9C2F-AE615C139608}" destId="{D34D6753-DCB9-4D80-8DE4-4BEFEF041BF3}" srcOrd="0" destOrd="1" presId="urn:microsoft.com/office/officeart/2005/8/layout/hList6"/>
    <dgm:cxn modelId="{21C35DAB-9984-4FB7-ADEF-6A6CA38B68C0}" type="presOf" srcId="{92D5572D-65FE-4591-A3CE-6EBF7B2A7916}" destId="{D34D6753-DCB9-4D80-8DE4-4BEFEF041BF3}" srcOrd="0" destOrd="2" presId="urn:microsoft.com/office/officeart/2005/8/layout/hList6"/>
    <dgm:cxn modelId="{9388F1F4-DCC6-4111-80ED-9482B25AB9BC}" type="presOf" srcId="{B8996DE1-901A-4632-AB86-E394349738B9}" destId="{D34D6753-DCB9-4D80-8DE4-4BEFEF041BF3}" srcOrd="0" destOrd="3" presId="urn:microsoft.com/office/officeart/2005/8/layout/hList6"/>
  </dgm:cxnLst>
  <dgm:bg/>
  <dgm:whole/>
  <dgm:extLst>
    <a:ext uri="http://schemas.microsoft.com/office/drawing/2008/diagram">
      <dsp:dataModelExt xmlns:dsp="http://schemas.microsoft.com/office/drawing/2008/diagram" relId="rId4"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1027" name=""/>
      <dsp:cNvGrpSpPr/>
    </dsp:nvGrpSpPr>
    <dsp:grpSpPr/>
    <dsp:sp modelId="{37B19238-C417-45B9-A70D-95BCB8C21B53}">
      <dsp:nvSpPr>
        <dsp:cNvPr id="1028" name=""/>
        <dsp:cNvSpPr/>
      </dsp:nvSpPr>
      <dsp:spPr>
        <a:xfrm rot="16200000">
          <a:off x="-880915" y="881890"/>
          <a:ext cx="4300587" cy="2536805"/>
        </a:xfrm>
        <a:prstGeom prst="flowChartManualOperation">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GB" sz="2400" kern="1200" smtClean="0"/>
            <a:t>Online-Dossiers</a:t>
          </a:r>
          <a:endParaRPr lang="de-DE" sz="2400" kern="1200"/>
        </a:p>
        <a:p>
          <a:pPr marL="171450" lvl="1" indent="-171450" algn="l" defTabSz="800100">
            <a:lnSpc>
              <a:spcPct val="90000"/>
            </a:lnSpc>
            <a:spcBef>
              <a:spcPct val="0"/>
            </a:spcBef>
            <a:spcAft>
              <a:spcPct val="15000"/>
            </a:spcAft>
            <a:buChar char="•"/>
          </a:pPr>
          <a:r>
            <a:rPr lang="en-GB" sz="1800" kern="1200" smtClean="0"/>
            <a:t>Direkt in REACH-IT</a:t>
          </a:r>
          <a:endParaRPr lang="de-DE" sz="1800" kern="1200"/>
        </a:p>
        <a:p>
          <a:pPr marL="171450" lvl="1" indent="-171450" algn="l" defTabSz="800100">
            <a:lnSpc>
              <a:spcPct val="90000"/>
            </a:lnSpc>
            <a:spcBef>
              <a:spcPct val="0"/>
            </a:spcBef>
            <a:spcAft>
              <a:spcPct val="15000"/>
            </a:spcAft>
            <a:buChar char="•"/>
          </a:pPr>
          <a:r>
            <a:rPr lang="en-GB" sz="1800" kern="1200" smtClean="0"/>
            <a:t>Keine Installation erforderlich</a:t>
          </a:r>
          <a:endParaRPr lang="de-DE" sz="1800" kern="1200"/>
        </a:p>
        <a:p>
          <a:pPr marL="171450" lvl="1" indent="-171450" algn="l" defTabSz="800100">
            <a:lnSpc>
              <a:spcPct val="90000"/>
            </a:lnSpc>
            <a:spcBef>
              <a:spcPct val="0"/>
            </a:spcBef>
            <a:spcAft>
              <a:spcPct val="15000"/>
            </a:spcAft>
            <a:buChar char="•"/>
          </a:pPr>
          <a:r>
            <a:rPr lang="en-GB" sz="1800" kern="1200" err="1" smtClean="0"/>
            <a:t>Bei einer Registrierung Ihrer Stoffe als Mitregistrant einer gemeinsamen Einreichung</a:t>
          </a:r>
          <a:endParaRPr lang="de-DE" sz="1800" kern="1200"/>
        </a:p>
      </dsp:txBody>
      <dsp:txXfrm rot="5400000">
        <a:off x="976" y="860116"/>
        <a:ext cx="2536805" cy="2580353"/>
      </dsp:txXfrm>
    </dsp:sp>
    <dsp:sp modelId="{5E91BA16-063B-48E9-B2A3-30B7FA6EB7AE}">
      <dsp:nvSpPr>
        <dsp:cNvPr id="1029" name=""/>
        <dsp:cNvSpPr/>
      </dsp:nvSpPr>
      <dsp:spPr>
        <a:xfrm rot="16200000">
          <a:off x="1846150" y="881890"/>
          <a:ext cx="4300587" cy="2536805"/>
        </a:xfrm>
        <a:prstGeom prst="flowChartManualOperation">
          <a:avLst/>
        </a:prstGeom>
        <a:solidFill>
          <a:schemeClr val="accent1">
            <a:shade val="50000"/>
            <a:hueOff val="240958"/>
            <a:satOff val="-5040"/>
            <a:lumOff val="280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GB" sz="2400" kern="1200" smtClean="0"/>
            <a:t>IUCLID-Cloud</a:t>
          </a:r>
          <a:endParaRPr lang="de-DE" sz="2400" kern="1200"/>
        </a:p>
        <a:p>
          <a:pPr marL="171450" lvl="1" indent="-171450" algn="l" defTabSz="800100">
            <a:lnSpc>
              <a:spcPct val="90000"/>
            </a:lnSpc>
            <a:spcBef>
              <a:spcPct val="0"/>
            </a:spcBef>
            <a:spcAft>
              <a:spcPct val="15000"/>
            </a:spcAft>
            <a:buChar char="•"/>
          </a:pPr>
          <a:r>
            <a:rPr lang="en-GB" sz="1800" kern="1200" smtClean="0"/>
            <a:t>Online verfügbar in den Cloud-Dienstleistungen der ECHA</a:t>
          </a:r>
          <a:endParaRPr lang="de-DE" sz="1800" kern="1200"/>
        </a:p>
        <a:p>
          <a:pPr marL="171450" lvl="1" indent="-171450" algn="l" defTabSz="800100">
            <a:lnSpc>
              <a:spcPct val="90000"/>
            </a:lnSpc>
            <a:spcBef>
              <a:spcPct val="0"/>
            </a:spcBef>
            <a:spcAft>
              <a:spcPct val="15000"/>
            </a:spcAft>
            <a:buChar char="•"/>
          </a:pPr>
          <a:r>
            <a:rPr lang="en-GB" sz="1800" kern="1200" smtClean="0"/>
            <a:t>Keine Installation erforderlich</a:t>
          </a:r>
          <a:endParaRPr lang="de-DE" sz="1800" kern="1200"/>
        </a:p>
        <a:p>
          <a:pPr marL="171450" lvl="1" indent="-171450" algn="l" defTabSz="800100">
            <a:lnSpc>
              <a:spcPct val="90000"/>
            </a:lnSpc>
            <a:spcBef>
              <a:spcPct val="0"/>
            </a:spcBef>
            <a:spcAft>
              <a:spcPct val="15000"/>
            </a:spcAft>
            <a:buChar char="•"/>
          </a:pPr>
          <a:r>
            <a:rPr lang="en-GB" sz="1800" kern="1200" smtClean="0"/>
            <a:t>Für KMU</a:t>
          </a:r>
          <a:endParaRPr lang="de-DE" sz="1800" kern="1200"/>
        </a:p>
      </dsp:txBody>
      <dsp:txXfrm rot="5400000">
        <a:off x="2728041" y="860116"/>
        <a:ext cx="2536805" cy="2580353"/>
      </dsp:txXfrm>
    </dsp:sp>
    <dsp:sp modelId="{D34D6753-DCB9-4D80-8DE4-4BEFEF041BF3}">
      <dsp:nvSpPr>
        <dsp:cNvPr id="1030" name=""/>
        <dsp:cNvSpPr/>
      </dsp:nvSpPr>
      <dsp:spPr>
        <a:xfrm rot="16200000">
          <a:off x="4573216" y="881890"/>
          <a:ext cx="4300587" cy="2536805"/>
        </a:xfrm>
        <a:prstGeom prst="flowChartManualOperation">
          <a:avLst/>
        </a:prstGeom>
        <a:solidFill>
          <a:schemeClr val="accent1">
            <a:shade val="50000"/>
            <a:hueOff val="240958"/>
            <a:satOff val="-5040"/>
            <a:lumOff val="280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GB" sz="2400" kern="1200" smtClean="0"/>
            <a:t>IUCLID 6</a:t>
          </a:r>
          <a:endParaRPr lang="de-DE" sz="2400" kern="1200"/>
        </a:p>
        <a:p>
          <a:pPr marL="171450" lvl="1" indent="-171450" algn="l" defTabSz="800100">
            <a:lnSpc>
              <a:spcPct val="90000"/>
            </a:lnSpc>
            <a:spcBef>
              <a:spcPct val="0"/>
            </a:spcBef>
            <a:spcAft>
              <a:spcPct val="15000"/>
            </a:spcAft>
            <a:buChar char="•"/>
          </a:pPr>
          <a:r>
            <a:rPr lang="en-GB" sz="1800" kern="1200" smtClean="0"/>
            <a:t>In allen anderen Fällen können Sie die IUCLID 6-Software installieren</a:t>
          </a:r>
          <a:endParaRPr lang="de-DE" sz="1800" kern="1200"/>
        </a:p>
        <a:p>
          <a:pPr marL="171450" lvl="1" indent="-171450" algn="l" defTabSz="800100">
            <a:lnSpc>
              <a:spcPct val="90000"/>
            </a:lnSpc>
            <a:spcBef>
              <a:spcPct val="0"/>
            </a:spcBef>
            <a:spcAft>
              <a:spcPct val="15000"/>
            </a:spcAft>
            <a:buChar char="•"/>
          </a:pPr>
          <a:r>
            <a:rPr lang="en-GB" sz="1800" kern="1200" err="1" smtClean="0"/>
            <a:t>Kostenlos verfügbar auf der IUCLID 6-Website</a:t>
          </a:r>
          <a:endParaRPr lang="de-DE" sz="1800" kern="1200"/>
        </a:p>
        <a:p>
          <a:pPr marL="171450" lvl="1" indent="-171450" algn="l" defTabSz="800100">
            <a:lnSpc>
              <a:spcPct val="90000"/>
            </a:lnSpc>
            <a:spcBef>
              <a:spcPct val="0"/>
            </a:spcBef>
            <a:spcAft>
              <a:spcPct val="15000"/>
            </a:spcAft>
            <a:buChar char="•"/>
          </a:pPr>
          <a:r>
            <a:rPr lang="en-GB" sz="1800" kern="1200" smtClean="0"/>
            <a:t>Versionen für Desktop und Server</a:t>
          </a:r>
          <a:endParaRPr lang="de-DE" sz="1800" kern="1200"/>
        </a:p>
      </dsp:txBody>
      <dsp:txXfrm rot="5400000">
        <a:off x="5455107" y="860116"/>
        <a:ext cx="2536805" cy="2580353"/>
      </dsp:txXfrm>
    </dsp:sp>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rot="-90" type="flowChartManualOperation" r:blip="">
              <dgm:adjLst/>
            </dgm:shape>
          </dgm:if>
          <dgm:else name="Name6">
            <dgm:shape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dgm:ruleLst>
      </dgm:layoutNode>
      <dgm:forEach name="sibTransForEach" axis="followSib" ptType="sibTrans" cnt="1">
        <dgm:layoutNode name="sibTrans">
          <dgm:alg type="sp"/>
          <dgm:shape r:blip="">
            <dgm:adjLst/>
          </dgm:shape>
          <dgm:presOf/>
          <dgm:constrLst/>
          <dgm:ruleLst/>
        </dgm:layoutNode>
      </dgm:forEach>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8E478A7-AFE6-4A1C-B985-B1032FA8D500}" type="datetimeFigureOut">
              <a:rPr lang="en-GB" smtClean="0"/>
              <a:t>29/05/2017</a:t>
            </a:fld>
            <a:endParaRPr lang="de-D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8DD4212-E431-464C-A3C7-FAC7436F6DC4}" type="slidenum">
              <a:rPr lang="en-GB" smtClean="0"/>
              <a:t>‹#›</a:t>
            </a:fld>
            <a:endParaRPr lang="de-DE"/>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de-DE"/>
          </a:p>
        </p:txBody>
      </p:sp>
    </p:spTree>
    <p:extLst>
      <p:ext uri="{BB962C8B-B14F-4D97-AF65-F5344CB8AC3E}">
        <p14:creationId xmlns:p14="http://schemas.microsoft.com/office/powerpoint/2010/main" val="666237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10</a:t>
            </a:fld>
            <a:endParaRPr lang="de-DE"/>
          </a:p>
        </p:txBody>
      </p:sp>
    </p:spTree>
    <p:extLst>
      <p:ext uri="{BB962C8B-B14F-4D97-AF65-F5344CB8AC3E}">
        <p14:creationId xmlns:p14="http://schemas.microsoft.com/office/powerpoint/2010/main" val="4183355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11</a:t>
            </a:fld>
            <a:endParaRPr lang="de-DE"/>
          </a:p>
        </p:txBody>
      </p:sp>
    </p:spTree>
    <p:extLst>
      <p:ext uri="{BB962C8B-B14F-4D97-AF65-F5344CB8AC3E}">
        <p14:creationId xmlns:p14="http://schemas.microsoft.com/office/powerpoint/2010/main" val="3756291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mtClean="0"/>
              <a:t>Sobald Sie Ihren Stoffdatensatz angelegt haben, können Sie die zusammengetragenen Daten eingeben. </a:t>
            </a:r>
            <a:r>
              <a:rPr lang="de-DE" b="0" smtClean="0"/>
              <a:t>Jeder Mitregistrant muss seine eigene Registrierung im Rahmen der gemeinsamen Registrierung einreichen, und Ihr Registrierungsdossier muss Folgendes enthalten: </a:t>
            </a:r>
          </a:p>
          <a:p>
            <a:endParaRPr lang="de-DE" b="0" smtClean="0"/>
          </a:p>
          <a:p>
            <a:pPr marL="171450" indent="-171450">
              <a:buFont typeface="Arial" panose="020b0604020202020204" pitchFamily="34" charset="0"/>
              <a:buChar char="•"/>
            </a:pPr>
            <a:r>
              <a:rPr lang="de-DE" b="0" smtClean="0"/>
              <a:t>die Identität Ihres Stoffes </a:t>
            </a:r>
            <a:r>
              <a:rPr lang="de-DE" sz="1200" b="0" kern="1200" smtClean="0">
                <a:solidFill>
                  <a:schemeClr val="tx1"/>
                </a:solidFill>
                <a:effectLst/>
                <a:latin typeface="+mn-lt"/>
              </a:rPr>
              <a:t>wie er von Ihnen hergestellt/eingeführt wird</a:t>
            </a:r>
            <a:r>
              <a:rPr lang="de-DE" b="0" smtClean="0"/>
              <a:t>, einschließlich der Konzentrationsbereiche und der Verunreinigungen; </a:t>
            </a:r>
          </a:p>
          <a:p>
            <a:pPr marL="171450" indent="-171450">
              <a:buFont typeface="Arial" panose="020b0604020202020204" pitchFamily="34" charset="0"/>
              <a:buChar char="•"/>
            </a:pPr>
            <a:r>
              <a:rPr lang="de-DE" b="0" smtClean="0"/>
              <a:t>die Mengen, die Sie in den letzten drei Jahren (Mindestzeitraum) hergestellt bzw. eingeführt haben; </a:t>
            </a:r>
          </a:p>
          <a:p>
            <a:pPr marL="171450" indent="-171450">
              <a:buFont typeface="Arial" panose="020b0604020202020204" pitchFamily="34" charset="0"/>
              <a:buChar char="•"/>
            </a:pPr>
            <a:r>
              <a:rPr lang="de-DE" b="0" smtClean="0"/>
              <a:t>die Verwendungen und Verwendungsbedingungen in Ihrer Lieferkette während des gesamten Lebenszyklus des Stoffes. </a:t>
            </a:r>
          </a:p>
          <a:p>
            <a:pPr marL="0" indent="0">
              <a:buFont typeface="Arial" panose="020b0604020202020204" pitchFamily="34" charset="0"/>
              <a:buNone/>
            </a:pPr>
            <a:endParaRPr lang="de-DE" b="0" smtClean="0"/>
          </a:p>
          <a:p>
            <a:pPr marL="0" indent="0">
              <a:buFont typeface="Arial" panose="020b0604020202020204" pitchFamily="34" charset="0"/>
              <a:buNone/>
            </a:pPr>
            <a:r>
              <a:rPr lang="de-DE" b="0" smtClean="0"/>
              <a:t>Wenn Sie der federführende Registrant einer gemeinsamen Registrierung sind, muss Ihr IUCLID-Dossier Folgendes enthalten:</a:t>
            </a:r>
          </a:p>
          <a:p>
            <a:pPr marL="0" indent="0">
              <a:buFont typeface="Arial" panose="020b0604020202020204" pitchFamily="34" charset="0"/>
              <a:buNone/>
            </a:pPr>
            <a:endParaRPr lang="de-DE" smtClean="0"/>
          </a:p>
          <a:p>
            <a:pPr marL="171450" indent="-171450">
              <a:buFont typeface="Arial" panose="020b0604020202020204" pitchFamily="34" charset="0"/>
              <a:buChar char="•"/>
            </a:pPr>
            <a:r>
              <a:rPr lang="de-DE" smtClean="0"/>
              <a:t>das Stoffidentitätsprofil, bei dem erwartet wird, dass es </a:t>
            </a:r>
            <a:r>
              <a:rPr lang="de-DE" sz="1200" b="0" i="0" u="none" strike="noStrike" kern="1200" baseline="0" smtClean="0">
                <a:solidFill>
                  <a:schemeClr val="tx1"/>
                </a:solidFill>
                <a:latin typeface="+mn-lt"/>
              </a:rPr>
              <a:t>die Grenzzusammensetzung des Stoffes spezifiziert, die entsprechend der Vereinbarung der Registranten durch die gemeinsam eingereichten Daten abgedeckt werden soll; </a:t>
            </a:r>
            <a:endParaRPr lang="de-DE" smtClean="0"/>
          </a:p>
          <a:p>
            <a:pPr marL="171450" indent="-171450">
              <a:buFont typeface="Arial" panose="020b0604020202020204" pitchFamily="34" charset="0"/>
              <a:buChar char="•"/>
            </a:pPr>
            <a:r>
              <a:rPr lang="de-DE" smtClean="0"/>
              <a:t>die vom SIEF gesammelten Daten zu schädlichen Wirkungen: die physikalisch-chemischen Eigenschaften sowie die toxikologischen und ökotoxikologischen Daten,</a:t>
            </a:r>
          </a:p>
          <a:p>
            <a:pPr marL="628650" lvl="1" indent="-171450">
              <a:buFont typeface="Arial" panose="020b0604020202020204" pitchFamily="34" charset="0"/>
              <a:buChar char="•"/>
            </a:pPr>
            <a:r>
              <a:rPr lang="de-DE" smtClean="0"/>
              <a:t>Falls bestimmte Daten nicht bereitgestellt werden, muss eine Begründung beigefügt werden. </a:t>
            </a:r>
          </a:p>
          <a:p>
            <a:pPr marL="171450" indent="-171450">
              <a:buFont typeface="Arial" panose="020b0604020202020204" pitchFamily="34" charset="0"/>
              <a:buChar char="•"/>
            </a:pPr>
            <a:r>
              <a:rPr lang="de-DE" smtClean="0"/>
              <a:t>die von den gesammelten Daten zu schädlichen Wirkungen abgeleitete Einstufung und Kennzeichnung des Stoffes.</a:t>
            </a:r>
            <a:endParaRPr lang="de-DE"/>
          </a:p>
        </p:txBody>
      </p:sp>
      <p:sp>
        <p:nvSpPr>
          <p:cNvPr id="4" name="Slide Number Placeholder 3"/>
          <p:cNvSpPr>
            <a:spLocks noGrp="1"/>
          </p:cNvSpPr>
          <p:nvPr>
            <p:ph type="sldNum" sz="quarter" idx="10"/>
          </p:nvPr>
        </p:nvSpPr>
        <p:spPr/>
        <p:txBody>
          <a:bodyPr/>
          <a:lstStyle/>
          <a:p>
            <a:fld id="{68DD4212-E431-464C-A3C7-FAC7436F6DC4}" type="slidenum">
              <a:rPr lang="en-GB" smtClean="0"/>
              <a:t>12</a:t>
            </a:fld>
            <a:endParaRPr lang="de-DE"/>
          </a:p>
        </p:txBody>
      </p:sp>
    </p:spTree>
    <p:extLst>
      <p:ext uri="{BB962C8B-B14F-4D97-AF65-F5344CB8AC3E}">
        <p14:creationId xmlns:p14="http://schemas.microsoft.com/office/powerpoint/2010/main" val="320947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mtClean="0"/>
              <a:t>Manche Daten können entweder gemeinsam oder einzeln eingereicht werden – je nachdem, wie dies im SIEF vereinbart wurde.</a:t>
            </a:r>
          </a:p>
          <a:p>
            <a:pPr marL="171450" indent="-171450">
              <a:buFont typeface="Arial" panose="020b0604020202020204" pitchFamily="34" charset="0"/>
              <a:buChar char="•"/>
            </a:pPr>
            <a:endParaRPr lang="de-DE" smtClean="0"/>
          </a:p>
          <a:p>
            <a:pPr marL="0" indent="0">
              <a:buFont typeface="Arial" panose="020b0604020202020204" pitchFamily="34" charset="0"/>
              <a:buNone/>
            </a:pPr>
            <a:r>
              <a:rPr lang="de-DE" smtClean="0"/>
              <a:t>Als beteiligter Registrant können Sie unter bestimmten Umständen Daten statt im Dossier des federführenden Registranten in Ihrem eigenen Registrierungsdossier einreichen:</a:t>
            </a:r>
          </a:p>
          <a:p>
            <a:pPr marL="171450" indent="-171450">
              <a:buFont typeface="Arial" panose="020b0604020202020204" pitchFamily="34" charset="0"/>
              <a:buChar char="•"/>
            </a:pPr>
            <a:r>
              <a:rPr lang="de-DE" smtClean="0"/>
              <a:t>Sie müssen eine Begründung für die Nichtbeteiligung (Opt-out) an der gemeinsamen Einreichung der Daten vorlegen. </a:t>
            </a:r>
          </a:p>
          <a:p>
            <a:pPr marL="171450" indent="-171450">
              <a:buFont typeface="Arial" panose="020b0604020202020204" pitchFamily="34" charset="0"/>
              <a:buChar char="•"/>
            </a:pPr>
            <a:r>
              <a:rPr lang="de-DE" smtClean="0"/>
              <a:t>Vergewissern Sie sich, dass das Dossier vollständig ist und den Anforderungen von REACH entspricht.</a:t>
            </a:r>
          </a:p>
          <a:p>
            <a:pPr marL="0" indent="0">
              <a:buFont typeface="Arial" panose="020b0604020202020204" pitchFamily="34" charset="0"/>
              <a:buNone/>
            </a:pPr>
            <a:endParaRPr lang="de-DE" baseline="0" smtClean="0"/>
          </a:p>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de-DE" sz="1200" kern="1200" smtClean="0">
                <a:solidFill>
                  <a:schemeClr val="tx1"/>
                </a:solidFill>
                <a:effectLst/>
                <a:latin typeface="+mn-lt"/>
              </a:rPr>
              <a:t>Wenn Sie einem SIEF beitreten und eine Zugangsbescheinigung für einen bereits registrierten Stoff erwerben, müssen Sie unbedingt Folgendes prüfen:</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de-DE" sz="1200" kern="1200" smtClean="0">
                <a:solidFill>
                  <a:schemeClr val="tx1"/>
                </a:solidFill>
                <a:effectLst/>
                <a:latin typeface="+mn-lt"/>
              </a:rPr>
              <a:t>Entspricht Ihr Stoff dem Stoffidentitätsprofil der Registrierung (d. h. wird Ihr Stoff von der Grenzzusammensetzung abgedeckt) und ist der Datensatz für Ihren Stoff relevant?</a:t>
            </a:r>
            <a:endParaRPr lang="de-DE" sz="1200" kern="120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de-DE" sz="1200" kern="1200" smtClean="0">
                <a:solidFill>
                  <a:schemeClr val="tx1"/>
                </a:solidFill>
                <a:effectLst/>
                <a:latin typeface="+mn-lt"/>
              </a:rPr>
              <a:t>Werden bei Vorhandensein eines gemeinsamen Stoffsicherheitsberichts Ihre Verwendungen und Verwendungsbedingungen von diesem abgedeckt?</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de-DE" sz="1200" kern="1200" smtClean="0">
                <a:solidFill>
                  <a:schemeClr val="tx1"/>
                </a:solidFill>
                <a:effectLst/>
                <a:latin typeface="+mn-lt"/>
              </a:rPr>
              <a:t>Erhalten Sie vom federführenden Registranten genug Informationen, um geeignete Sicherheitsmaßnahmen empfehlen und Ihre Sicherheitsdatenblätter erstellen zu können?</a:t>
            </a:r>
            <a:endParaRPr lang="de-DE" sz="1200" kern="1200" smtClean="0">
              <a:solidFill>
                <a:schemeClr val="tx1"/>
              </a:solidFill>
              <a:effectLst/>
              <a:latin typeface="+mn-lt"/>
              <a:ea typeface="+mn-ea"/>
              <a:cs typeface="+mn-cs"/>
            </a:endParaRPr>
          </a:p>
          <a:p>
            <a:pPr marL="0" indent="0">
              <a:buFont typeface="Arial" panose="020b0604020202020204" pitchFamily="34" charset="0"/>
              <a:buNone/>
            </a:pPr>
            <a:endParaRPr lang="de-DE"/>
          </a:p>
        </p:txBody>
      </p:sp>
      <p:sp>
        <p:nvSpPr>
          <p:cNvPr id="4" name="Slide Number Placeholder 3"/>
          <p:cNvSpPr>
            <a:spLocks noGrp="1"/>
          </p:cNvSpPr>
          <p:nvPr>
            <p:ph type="sldNum" sz="quarter" idx="10"/>
          </p:nvPr>
        </p:nvSpPr>
        <p:spPr/>
        <p:txBody>
          <a:bodyPr/>
          <a:lstStyle/>
          <a:p>
            <a:fld id="{68DD4212-E431-464C-A3C7-FAC7436F6DC4}" type="slidenum">
              <a:rPr lang="en-GB" smtClean="0"/>
              <a:t>13</a:t>
            </a:fld>
            <a:endParaRPr lang="de-DE"/>
          </a:p>
        </p:txBody>
      </p:sp>
    </p:spTree>
    <p:extLst>
      <p:ext uri="{BB962C8B-B14F-4D97-AF65-F5344CB8AC3E}">
        <p14:creationId xmlns:p14="http://schemas.microsoft.com/office/powerpoint/2010/main" val="29363166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b="0" smtClean="0"/>
              <a:t>Die meisten Informationen Ihres Registrierungsdossiers werden auf der Website der ECHA veröffentlicht. Einige Teile, wie der Name Ihres Unternehmens und die Verwendungen des Stoffes, werden veröffentlicht, sofern Sie keinen Antrag auf vertrauliche Behandlung der Informationen gestellt haben. </a:t>
            </a:r>
          </a:p>
          <a:p>
            <a:endParaRPr lang="de-DE" b="0" smtClean="0"/>
          </a:p>
          <a:p>
            <a:r>
              <a:rPr lang="de-DE" b="0" smtClean="0"/>
              <a:t>Wenn Sie nicht möchten, dass diese Informationen veröffentlicht werden, müssen Sie dies in IUCLID angeben. Im Anschluss daran müssen Sie in IUCLID eine umfassende Begründung eingeben und zusätzlich zur Registrierungsgebühr die hierfür anfallende Gebühr zahlen. Nach der Registrierung wird die ECHA alle Ihre Anträge auf vertrauliche Behandlung prüfen. </a:t>
            </a:r>
          </a:p>
          <a:p>
            <a:endParaRPr lang="de-DE" b="0" smtClean="0"/>
          </a:p>
          <a:p>
            <a:r>
              <a:rPr lang="de-DE" b="1" smtClean="0"/>
              <a:t>Links zum Thema:</a:t>
            </a:r>
          </a:p>
          <a:p>
            <a:r>
              <a:rPr lang="de-DE" b="0" smtClean="0"/>
              <a:t>https://echa.europa.eu/de/regulations/reach/registration/publishing-information-from-dossiers</a:t>
            </a:r>
          </a:p>
          <a:p>
            <a:endParaRPr lang="de-DE" b="0" smtClean="0"/>
          </a:p>
          <a:p>
            <a:endParaRPr lang="de-DE" b="0" smtClean="0"/>
          </a:p>
          <a:p>
            <a:endParaRPr lang="de-DE" b="0"/>
          </a:p>
        </p:txBody>
      </p:sp>
      <p:sp>
        <p:nvSpPr>
          <p:cNvPr id="4" name="Slide Number Placeholder 3"/>
          <p:cNvSpPr>
            <a:spLocks noGrp="1"/>
          </p:cNvSpPr>
          <p:nvPr>
            <p:ph type="sldNum" sz="quarter" idx="10"/>
          </p:nvPr>
        </p:nvSpPr>
        <p:spPr/>
        <p:txBody>
          <a:bodyPr/>
          <a:lstStyle/>
          <a:p>
            <a:fld id="{68DD4212-E431-464C-A3C7-FAC7436F6DC4}" type="slidenum">
              <a:rPr lang="en-GB" smtClean="0"/>
              <a:t>14</a:t>
            </a:fld>
            <a:endParaRPr lang="de-DE"/>
          </a:p>
        </p:txBody>
      </p:sp>
    </p:spTree>
    <p:extLst>
      <p:ext uri="{BB962C8B-B14F-4D97-AF65-F5344CB8AC3E}">
        <p14:creationId xmlns:p14="http://schemas.microsoft.com/office/powerpoint/2010/main" val="3346997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b="0" smtClean="0"/>
              <a:t>Wenn Sie alle Ihre Daten eingegeben haben, können Sie ein Dossier erstellen. </a:t>
            </a:r>
          </a:p>
        </p:txBody>
      </p:sp>
      <p:sp>
        <p:nvSpPr>
          <p:cNvPr id="4" name="Slide Number Placeholder 3"/>
          <p:cNvSpPr>
            <a:spLocks noGrp="1"/>
          </p:cNvSpPr>
          <p:nvPr>
            <p:ph type="sldNum" sz="quarter" idx="10"/>
          </p:nvPr>
        </p:nvSpPr>
        <p:spPr/>
        <p:txBody>
          <a:bodyPr/>
          <a:lstStyle/>
          <a:p>
            <a:fld id="{68DD4212-E431-464C-A3C7-FAC7436F6DC4}" type="slidenum">
              <a:rPr lang="en-GB" smtClean="0"/>
              <a:t>15</a:t>
            </a:fld>
            <a:endParaRPr lang="de-DE"/>
          </a:p>
        </p:txBody>
      </p:sp>
    </p:spTree>
    <p:extLst>
      <p:ext uri="{BB962C8B-B14F-4D97-AF65-F5344CB8AC3E}">
        <p14:creationId xmlns:p14="http://schemas.microsoft.com/office/powerpoint/2010/main" val="5204596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b="0" smtClean="0"/>
              <a:t>Bevor Sie zum Einreichen Ihres Dossiers bereit sind, müssen Sie als letzten Schritt noch das von Ihnen erstellte Dossier prüfen. IUCLID verfügt über zwei spezifische Funktionen, die Ihnen hierbei helfen. </a:t>
            </a:r>
          </a:p>
          <a:p>
            <a:endParaRPr lang="de-DE" b="0" smtClean="0"/>
          </a:p>
          <a:p>
            <a:pPr marL="171450" indent="-171450">
              <a:buFont typeface="Arial" panose="020b0604020202020204" pitchFamily="34" charset="0"/>
              <a:buChar char="•"/>
            </a:pPr>
            <a:r>
              <a:rPr lang="de-DE" b="0" smtClean="0"/>
              <a:t>Die wichtigste Funktion ist der Validierungsassistent. Er hilft Ihnen zu prüfen, ob Ihr Dossier bei der Einreichung als vollständig akzeptiert werden kann. Sie können den Validierungsassistent auch vor der Erstellung des Dossiers bei Ihrem Datensatz anwenden. Beachten Sie, dass die manuelle Überprüfung, welche die ECHA durchführen wird, nicht zum Funktionsumfang des Validierungsassistenten gehört.</a:t>
            </a:r>
          </a:p>
          <a:p>
            <a:pPr marL="171450" indent="-171450">
              <a:buFont typeface="Arial" panose="020b0604020202020204" pitchFamily="34" charset="0"/>
              <a:buChar char="•"/>
            </a:pPr>
            <a:r>
              <a:rPr lang="de-DE" smtClean="0"/>
              <a:t>Die Vorschau Informationsverbreitung zeigt, welche Informationen Ihres Dossiers über die Website der ECHA öffentlich zugänglich gemacht werden.</a:t>
            </a:r>
            <a:r>
              <a:rPr lang="de-DE" b="0" smtClean="0"/>
              <a:t> </a:t>
            </a:r>
          </a:p>
          <a:p>
            <a:pPr marL="171450" indent="-171450">
              <a:buFont typeface="Arial" panose="020b0604020202020204" pitchFamily="34" charset="0"/>
              <a:buChar char="•"/>
            </a:pPr>
            <a:endParaRPr lang="de-DE" b="0" smtClean="0"/>
          </a:p>
          <a:p>
            <a:pPr marL="0" indent="0">
              <a:buFont typeface="Arial" panose="020b0604020202020204" pitchFamily="34" charset="0"/>
              <a:buNone/>
            </a:pPr>
            <a:r>
              <a:rPr lang="de-DE" b="0" smtClean="0"/>
              <a:t>Nutzen Sie diese Funktionen und prüfen Sie, ob Sie Änderungen an Ihrem Datensatz vornehmen und ein neues Dossier erstellen müssen. </a:t>
            </a:r>
          </a:p>
          <a:p>
            <a:pPr marL="0" indent="0">
              <a:buFont typeface="Arial" panose="020b0604020202020204" pitchFamily="34" charset="0"/>
              <a:buNone/>
            </a:pPr>
            <a:endParaRPr lang="de-DE" b="0" smtClean="0"/>
          </a:p>
          <a:p>
            <a:pPr marL="0" indent="0">
              <a:buFont typeface="Arial" panose="020b0604020202020204" pitchFamily="34" charset="0"/>
              <a:buNone/>
            </a:pPr>
            <a:r>
              <a:rPr lang="de-DE" b="1" smtClean="0"/>
              <a:t>Links zum Thema:</a:t>
            </a:r>
          </a:p>
          <a:p>
            <a:pPr marL="0" indent="0">
              <a:buFont typeface="Arial" panose="020b0604020202020204" pitchFamily="34" charset="0"/>
              <a:buNone/>
            </a:pPr>
            <a:r>
              <a:rPr lang="de-DE" b="0" smtClean="0"/>
              <a:t>Informationen zur manuellen Überprüfung bei der Vollständigkeitsprüfung: https://echa.europa.eu/de/manuals</a:t>
            </a:r>
          </a:p>
          <a:p>
            <a:pPr marL="0" indent="0">
              <a:buFont typeface="Arial" panose="020b0604020202020204" pitchFamily="34" charset="0"/>
              <a:buNone/>
            </a:pPr>
            <a:endParaRPr lang="de-DE" b="0"/>
          </a:p>
        </p:txBody>
      </p:sp>
      <p:sp>
        <p:nvSpPr>
          <p:cNvPr id="4" name="Slide Number Placeholder 3"/>
          <p:cNvSpPr>
            <a:spLocks noGrp="1"/>
          </p:cNvSpPr>
          <p:nvPr>
            <p:ph type="sldNum" sz="quarter" idx="10"/>
          </p:nvPr>
        </p:nvSpPr>
        <p:spPr/>
        <p:txBody>
          <a:bodyPr/>
          <a:lstStyle/>
          <a:p>
            <a:fld id="{68DD4212-E431-464C-A3C7-FAC7436F6DC4}" type="slidenum">
              <a:rPr lang="en-GB" smtClean="0"/>
              <a:t>16</a:t>
            </a:fld>
            <a:endParaRPr lang="de-DE"/>
          </a:p>
        </p:txBody>
      </p:sp>
    </p:spTree>
    <p:extLst>
      <p:ext uri="{BB962C8B-B14F-4D97-AF65-F5344CB8AC3E}">
        <p14:creationId xmlns:p14="http://schemas.microsoft.com/office/powerpoint/2010/main" val="2164668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17</a:t>
            </a:fld>
            <a:endParaRPr lang="de-DE"/>
          </a:p>
        </p:txBody>
      </p:sp>
    </p:spTree>
    <p:extLst>
      <p:ext uri="{BB962C8B-B14F-4D97-AF65-F5344CB8AC3E}">
        <p14:creationId xmlns:p14="http://schemas.microsoft.com/office/powerpoint/2010/main" val="1572568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18</a:t>
            </a:fld>
            <a:endParaRPr lang="de-DE"/>
          </a:p>
        </p:txBody>
      </p:sp>
    </p:spTree>
    <p:extLst>
      <p:ext uri="{BB962C8B-B14F-4D97-AF65-F5344CB8AC3E}">
        <p14:creationId xmlns:p14="http://schemas.microsoft.com/office/powerpoint/2010/main" val="1840871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mtClean="0"/>
              <a:t>Nach dem Anlegen eines Benutzerkontos können Sie die Benachrichtigungen über Nachrichten abonnieren. </a:t>
            </a:r>
          </a:p>
          <a:p>
            <a:endParaRPr lang="de-DE" baseline="0" smtClean="0"/>
          </a:p>
          <a:p>
            <a:r>
              <a:rPr lang="de-DE" smtClean="0"/>
              <a:t>In den meisten Fällen werden Sie die Desktop-Version von IUCLID herunterladen und installieren wollen. Diese Version ist für Einzelnutzer gedacht, die über Ihren eigenen Computer auf IUCLID zugreifen.</a:t>
            </a:r>
          </a:p>
          <a:p>
            <a:endParaRPr lang="de-DE" baseline="0" smtClean="0"/>
          </a:p>
          <a:p>
            <a:r>
              <a:rPr lang="de-DE" b="1" baseline="0" smtClean="0"/>
              <a:t>Links zum Thema:</a:t>
            </a:r>
          </a:p>
          <a:p>
            <a:r>
              <a:rPr lang="de-DE" smtClean="0"/>
              <a:t>https://iuclid6.echa.europa.eu/</a:t>
            </a:r>
            <a:endParaRPr lang="de-DE"/>
          </a:p>
        </p:txBody>
      </p:sp>
      <p:sp>
        <p:nvSpPr>
          <p:cNvPr id="4" name="Slide Number Placeholder 3"/>
          <p:cNvSpPr>
            <a:spLocks noGrp="1"/>
          </p:cNvSpPr>
          <p:nvPr>
            <p:ph type="sldNum" sz="quarter" idx="10"/>
          </p:nvPr>
        </p:nvSpPr>
        <p:spPr/>
        <p:txBody>
          <a:bodyPr/>
          <a:lstStyle/>
          <a:p>
            <a:fld id="{68DD4212-E431-464C-A3C7-FAC7436F6DC4}" type="slidenum">
              <a:rPr lang="en-GB" smtClean="0"/>
              <a:t>19</a:t>
            </a:fld>
            <a:endParaRPr lang="de-DE"/>
          </a:p>
        </p:txBody>
      </p:sp>
    </p:spTree>
    <p:extLst>
      <p:ext uri="{BB962C8B-B14F-4D97-AF65-F5344CB8AC3E}">
        <p14:creationId xmlns:p14="http://schemas.microsoft.com/office/powerpoint/2010/main" val="2552649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de-DE"/>
          </a:p>
        </p:txBody>
      </p:sp>
    </p:spTree>
    <p:extLst>
      <p:ext uri="{BB962C8B-B14F-4D97-AF65-F5344CB8AC3E}">
        <p14:creationId xmlns:p14="http://schemas.microsoft.com/office/powerpoint/2010/main" val="26898991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mtClean="0"/>
              <a:t>Wenn Sie ein KMU sind, das seine Registrierungen für die Registrierungsfrist REACH 2018 vorbereitet, sollten Sie zur Reduzierung Ihres Bedarfs an technischer Unterstützung die Verwendung der Cloud-Dienstleistungen der ECHA in Betracht ziehen.</a:t>
            </a:r>
          </a:p>
          <a:p>
            <a:endParaRPr lang="de-DE" baseline="0" smtClean="0"/>
          </a:p>
          <a:p>
            <a:r>
              <a:rPr lang="de-DE" b="1" baseline="0" smtClean="0"/>
              <a:t>Links zum Thema:</a:t>
            </a:r>
          </a:p>
          <a:p>
            <a:r>
              <a:rPr lang="de-DE" smtClean="0"/>
              <a:t>https://echa.europa.eu/de/support/dossier-submission-tools/echa-cloud-services</a:t>
            </a:r>
          </a:p>
          <a:p>
            <a:endParaRPr lang="de-DE" smtClean="0"/>
          </a:p>
          <a:p>
            <a:endParaRPr lang="de-DE" smtClean="0"/>
          </a:p>
        </p:txBody>
      </p:sp>
      <p:sp>
        <p:nvSpPr>
          <p:cNvPr id="4" name="Slide Number Placeholder 3"/>
          <p:cNvSpPr>
            <a:spLocks noGrp="1"/>
          </p:cNvSpPr>
          <p:nvPr>
            <p:ph type="sldNum" sz="quarter" idx="10"/>
          </p:nvPr>
        </p:nvSpPr>
        <p:spPr/>
        <p:txBody>
          <a:bodyPr/>
          <a:lstStyle/>
          <a:p>
            <a:fld id="{68DD4212-E431-464C-A3C7-FAC7436F6DC4}" type="slidenum">
              <a:rPr lang="en-GB" smtClean="0"/>
              <a:t>20</a:t>
            </a:fld>
            <a:endParaRPr lang="de-DE"/>
          </a:p>
        </p:txBody>
      </p:sp>
    </p:spTree>
    <p:extLst>
      <p:ext uri="{BB962C8B-B14F-4D97-AF65-F5344CB8AC3E}">
        <p14:creationId xmlns:p14="http://schemas.microsoft.com/office/powerpoint/2010/main" val="2675150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21</a:t>
            </a:fld>
            <a:endParaRPr lang="de-DE"/>
          </a:p>
        </p:txBody>
      </p:sp>
    </p:spTree>
    <p:extLst>
      <p:ext uri="{BB962C8B-B14F-4D97-AF65-F5344CB8AC3E}">
        <p14:creationId xmlns:p14="http://schemas.microsoft.com/office/powerpoint/2010/main" val="3044178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mtClean="0"/>
              <a:t>Es gibt 5 Schlüsselmaßnahmen in dieser Phase Ihrer Vorbereitungen für die Registrierung.  </a:t>
            </a:r>
            <a:endParaRPr lang="de-DE"/>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de-DE"/>
          </a:p>
        </p:txBody>
      </p:sp>
    </p:spTree>
    <p:extLst>
      <p:ext uri="{BB962C8B-B14F-4D97-AF65-F5344CB8AC3E}">
        <p14:creationId xmlns:p14="http://schemas.microsoft.com/office/powerpoint/2010/main" val="964149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de-DE" sz="1200" smtClean="0"/>
              <a:t>IUCLID ist eine IT-Anwendung für die Verwaltung von Informationen zu Chemikalien. Sie kann auf drei verschiedene Weisen verwendet werden, die alle auf der IUCLID 6-Technologie basieren.</a:t>
            </a:r>
          </a:p>
          <a:p>
            <a:endParaRPr lang="de-DE" smtClean="0"/>
          </a:p>
          <a:p>
            <a:pPr marL="228600" indent="-228600">
              <a:buAutoNum type="arabicParenR"/>
            </a:pPr>
            <a:r>
              <a:rPr lang="de-DE" smtClean="0"/>
              <a:t>Unter bestimmten Umständen können Sie Ihr Dossier direkt über REACH-IT online einreichen. Dies ist der Fall, wenn Sie ein beteiligter Registrant sind, der den im gemeinsamen Teil der Registrierung eingereichten Informationen zugestimmt hat.</a:t>
            </a:r>
          </a:p>
          <a:p>
            <a:pPr marL="228600" indent="-228600">
              <a:buAutoNum type="arabicParenR"/>
            </a:pPr>
            <a:r>
              <a:rPr lang="de-DE" smtClean="0"/>
              <a:t>Für KMU wird IUCLID über die Cloud-Dienstleistungen der ECHA bereitgestellt. Auf diese Weise müssen Sie sich nicht um die mit der Software verbundenen IT-Aspekte kümmern, wie die Installation oder Software-Aktualisierungen.</a:t>
            </a:r>
          </a:p>
          <a:p>
            <a:pPr marL="228600" indent="-228600">
              <a:buAutoNum type="arabicParenR"/>
            </a:pPr>
            <a:r>
              <a:rPr lang="de-DE" smtClean="0"/>
              <a:t>Sie können sich auch dafür entscheiden, </a:t>
            </a:r>
            <a:r>
              <a:rPr lang="de-DE" b="0" smtClean="0"/>
              <a:t>IUCLID </a:t>
            </a:r>
            <a:r>
              <a:rPr lang="de-DE" smtClean="0"/>
              <a:t>auf Ihrem Computer zu installieren. </a:t>
            </a:r>
            <a:r>
              <a:rPr lang="de-DE" b="0" smtClean="0"/>
              <a:t>IUCLID kann kostenlos von der Website der ECHA heruntergeladen werden und die Installation ist sehr einfach. Laden Sie die neueste Version (d. h. Version 6) herunter. </a:t>
            </a:r>
          </a:p>
          <a:p>
            <a:pPr marL="0" marR="0" lvl="0" indent="0" algn="l" defTabSz="914400" rtl="0" eaLnBrk="1" fontAlgn="auto" latinLnBrk="0" hangingPunct="1">
              <a:lnSpc>
                <a:spcPct val="100000"/>
              </a:lnSpc>
              <a:spcBef>
                <a:spcPct val="0"/>
              </a:spcBef>
              <a:spcAft>
                <a:spcPct val="0"/>
              </a:spcAft>
              <a:buClrTx/>
              <a:buSzTx/>
              <a:buFontTx/>
              <a:buNone/>
              <a:defRPr/>
            </a:pPr>
            <a:endParaRPr lang="de-DE" smtClean="0"/>
          </a:p>
          <a:p>
            <a:pPr marL="0" marR="0" lvl="0" indent="0" algn="l" defTabSz="914400" rtl="0" eaLnBrk="1" fontAlgn="auto" latinLnBrk="0" hangingPunct="1">
              <a:lnSpc>
                <a:spcPct val="100000"/>
              </a:lnSpc>
              <a:spcBef>
                <a:spcPct val="0"/>
              </a:spcBef>
              <a:spcAft>
                <a:spcPct val="0"/>
              </a:spcAft>
              <a:buClrTx/>
              <a:buSzTx/>
              <a:buFontTx/>
              <a:buNone/>
              <a:defRPr/>
            </a:pPr>
            <a:r>
              <a:rPr lang="de-DE" smtClean="0"/>
              <a:t>Wenn Sie Dateien mit Registranten austauschen, die eine Registrierung für die vorherigen Fristen eingereicht haben, bedenken Sie, dass Registrierungen nun in IUCLID 6 erstellt werden müssen. </a:t>
            </a:r>
          </a:p>
          <a:p>
            <a:pPr marL="0" indent="0">
              <a:buNone/>
            </a:pPr>
            <a:endParaRPr lang="de-DE" smtClean="0"/>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de-DE"/>
          </a:p>
        </p:txBody>
      </p:sp>
    </p:spTree>
    <p:extLst>
      <p:ext uri="{BB962C8B-B14F-4D97-AF65-F5344CB8AC3E}">
        <p14:creationId xmlns:p14="http://schemas.microsoft.com/office/powerpoint/2010/main" val="1173758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mtClean="0"/>
              <a:t>Bei der Verwendung von IUCLID werden Sie es mit etlichen Begriffen zu tun haben, darunter folgende:</a:t>
            </a:r>
          </a:p>
          <a:p>
            <a:endParaRPr lang="de-DE" smtClean="0"/>
          </a:p>
          <a:p>
            <a:pPr marL="171450" indent="-171450">
              <a:buFont typeface="Arial" panose="020b0604020202020204" pitchFamily="34" charset="0"/>
              <a:buChar char="•"/>
            </a:pPr>
            <a:r>
              <a:rPr lang="de-DE" b="1" smtClean="0"/>
              <a:t>Legal entity </a:t>
            </a:r>
            <a:r>
              <a:rPr lang="de-DE" smtClean="0"/>
              <a:t>(Rechtsperson): Bezieht sich auf ein Dokument, das die Angaben zu der Organisation enthält, die IUCLID verwendet. Gemäß der REACH-Verordnung handelt es sich hierbei um eine natürliche oder juristische Person, die einen Stoff registrieren muss. Die in IUCLID angegebenen Informationen sind ausschließlich für Ihre Unterlagen bestimmt, da die ECHA die in den ECHA-Konten bzw. die in REACH-IT eingegebenen Daten verwenden wird. Die Rechtsperson wird standardmäßig nicht in Ihr Dossier aufgenommen. </a:t>
            </a:r>
          </a:p>
          <a:p>
            <a:pPr marL="171450" indent="-171450">
              <a:buFont typeface="Arial" panose="020b0604020202020204" pitchFamily="34" charset="0"/>
              <a:buChar char="•"/>
            </a:pPr>
            <a:r>
              <a:rPr lang="de-DE" b="1" smtClean="0"/>
              <a:t>Reference Substance</a:t>
            </a:r>
            <a:r>
              <a:rPr lang="de-DE" smtClean="0"/>
              <a:t> (Referenzstoff): Bezieht sich auf ein Dokument, das die wichtigsten Identifikatoren Ihres Stoffes oder seiner Bestandteile enthält, wie etwa die IUPAC-Bezeichnung, die EG-Nummer und die CAS-Nummer</a:t>
            </a:r>
            <a:r>
              <a:rPr lang="de-DE" b="0" smtClean="0"/>
              <a:t>. </a:t>
            </a:r>
          </a:p>
          <a:p>
            <a:pPr marL="171450" indent="-171450">
              <a:buFont typeface="Arial" panose="020b0604020202020204" pitchFamily="34" charset="0"/>
              <a:buChar char="•"/>
            </a:pPr>
            <a:r>
              <a:rPr lang="de-DE" b="1" smtClean="0"/>
              <a:t>Endpoints</a:t>
            </a:r>
            <a:r>
              <a:rPr lang="de-DE" smtClean="0"/>
              <a:t> (Endpunkte) entsprechen den Eigenschaften der zu registrierenden Chemikalien, über die der ECHA Informationen zu übermitteln sind. Die Informationen zu Endpunkten werden im IUCLID-Stoffdatensatz gesammelt.</a:t>
            </a:r>
          </a:p>
          <a:p>
            <a:pPr marL="171450" indent="-171450">
              <a:buFont typeface="Arial" panose="020b0604020202020204" pitchFamily="34" charset="0"/>
              <a:buChar char="•"/>
            </a:pPr>
            <a:r>
              <a:rPr lang="de-DE" smtClean="0"/>
              <a:t>Jedes Dokument in IUCLID erhält ein universell eindeutiges Kennzeichen (</a:t>
            </a:r>
            <a:r>
              <a:rPr lang="de-DE" b="1" smtClean="0"/>
              <a:t>universal unique identifier (UUID)</a:t>
            </a:r>
            <a:r>
              <a:rPr lang="de-DE" smtClean="0"/>
              <a:t>), das Ihnen die eindeutige Identifizierung einer bestimmten Teilinformation ermöglicht.</a:t>
            </a:r>
          </a:p>
          <a:p>
            <a:pPr marL="0" indent="0">
              <a:buFont typeface="Arial" panose="020b0604020202020204" pitchFamily="34" charset="0"/>
              <a:buNone/>
            </a:pPr>
            <a:endParaRPr lang="de-DE" smtClean="0"/>
          </a:p>
          <a:p>
            <a:pPr marL="0" indent="0">
              <a:buFont typeface="Arial" panose="020b0604020202020204" pitchFamily="34" charset="0"/>
              <a:buNone/>
            </a:pPr>
            <a:r>
              <a:rPr lang="de-DE" smtClean="0"/>
              <a:t> </a:t>
            </a:r>
            <a:endParaRPr lang="de-DE"/>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de-DE"/>
          </a:p>
        </p:txBody>
      </p:sp>
    </p:spTree>
    <p:extLst>
      <p:ext uri="{BB962C8B-B14F-4D97-AF65-F5344CB8AC3E}">
        <p14:creationId xmlns:p14="http://schemas.microsoft.com/office/powerpoint/2010/main" val="3032980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mtClean="0"/>
              <a:t>Der Stoffdatensatz gibt an, für welchen Stoff das Registrierungsdossier sein wird. Sie können den Stoffdatensatz jederzeit bearbeiten. Anhand dieses Datensatzes werden die Dossiers erstellt. Dossiers können nach der Erstellung nicht mehr geändert werden.</a:t>
            </a:r>
          </a:p>
          <a:p>
            <a:endParaRPr lang="de-DE" smtClean="0"/>
          </a:p>
          <a:p>
            <a:r>
              <a:rPr lang="de-DE" smtClean="0"/>
              <a:t>Sie können den federführenden Registranten um den Stoffdatensatz bitten oder Ihren eigenen Datensatz anlegen. </a:t>
            </a:r>
          </a:p>
          <a:p>
            <a:endParaRPr lang="de-DE"/>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de-DE"/>
          </a:p>
        </p:txBody>
      </p:sp>
    </p:spTree>
    <p:extLst>
      <p:ext uri="{BB962C8B-B14F-4D97-AF65-F5344CB8AC3E}">
        <p14:creationId xmlns:p14="http://schemas.microsoft.com/office/powerpoint/2010/main" val="1763936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mtClean="0"/>
              <a:t> </a:t>
            </a:r>
            <a:endParaRPr lang="de-DE"/>
          </a:p>
        </p:txBody>
      </p:sp>
      <p:sp>
        <p:nvSpPr>
          <p:cNvPr id="4" name="Slide Number Placeholder 3"/>
          <p:cNvSpPr>
            <a:spLocks noGrp="1"/>
          </p:cNvSpPr>
          <p:nvPr>
            <p:ph type="sldNum" sz="quarter" idx="10"/>
          </p:nvPr>
        </p:nvSpPr>
        <p:spPr/>
        <p:txBody>
          <a:bodyPr/>
          <a:lstStyle/>
          <a:p>
            <a:fld id="{68DD4212-E431-464C-A3C7-FAC7436F6DC4}" type="slidenum">
              <a:rPr lang="en-GB" smtClean="0"/>
              <a:t>7</a:t>
            </a:fld>
            <a:endParaRPr lang="de-DE"/>
          </a:p>
        </p:txBody>
      </p:sp>
    </p:spTree>
    <p:extLst>
      <p:ext uri="{BB962C8B-B14F-4D97-AF65-F5344CB8AC3E}">
        <p14:creationId xmlns:p14="http://schemas.microsoft.com/office/powerpoint/2010/main" val="4181420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8</a:t>
            </a:fld>
            <a:endParaRPr lang="de-DE"/>
          </a:p>
        </p:txBody>
      </p:sp>
    </p:spTree>
    <p:extLst>
      <p:ext uri="{BB962C8B-B14F-4D97-AF65-F5344CB8AC3E}">
        <p14:creationId xmlns:p14="http://schemas.microsoft.com/office/powerpoint/2010/main" val="15013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de-DE"/>
          </a:p>
        </p:txBody>
      </p:sp>
    </p:spTree>
    <p:extLst>
      <p:ext uri="{BB962C8B-B14F-4D97-AF65-F5344CB8AC3E}">
        <p14:creationId xmlns:p14="http://schemas.microsoft.com/office/powerpoint/2010/main" val="951791574"/>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46322130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4695912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wo Content">
    <p:spTree>
      <p:nvGrpSpPr>
        <p:cNvPr id="1" name=""/>
        <p:cNvGrpSpPr/>
        <p:nvPr/>
      </p:nvGrpSpPr>
      <p:grpSpPr>
        <a:xfrm>
          <a:off x="0" y="0"/>
          <a:ext cx="0" cy="0"/>
        </a:xfrm>
      </p:grpSpPr>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050"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59178356"/>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Only">
    <p:spTree>
      <p:nvGrpSpPr>
        <p:cNvPr id="1" name=""/>
        <p:cNvGrpSpPr/>
        <p:nvPr/>
      </p:nvGrpSpPr>
      <p:grpSpPr>
        <a:xfrm>
          <a:off x="0" y="0"/>
          <a:ext cx="0" cy="0"/>
        </a:xfrm>
      </p:grpSpPr>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8"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5" name="Slide Number Placeholder 4"/>
          <p:cNvSpPr>
            <a:spLocks noGrp="1"/>
          </p:cNvSpPr>
          <p:nvPr>
            <p:ph type="sldNum" sz="quarter" idx="12"/>
          </p:nvPr>
        </p:nvSpPr>
        <p:spPr/>
        <p:txBody>
          <a:body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p>
        </p:txBody>
      </p:sp>
      <p:sp>
        <p:nvSpPr>
          <p:cNvPr id="7" name="Content Placeholder 2"/>
          <p:cNvSpPr>
            <a:spLocks noGrp="1"/>
          </p:cNvSpPr>
          <p:nvPr>
            <p:ph idx="1"/>
          </p:nvPr>
        </p:nvSpPr>
        <p:spPr>
          <a:xfrm>
            <a:off x="457200" y="1711349"/>
            <a:ext cx="8229600" cy="4525963"/>
          </a:xfrm>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0329240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1_Title Only">
    <p:spTree>
      <p:nvGrpSpPr>
        <p:cNvPr id="1" name=""/>
        <p:cNvGrpSpPr/>
        <p:nvPr/>
      </p:nvGrpSpPr>
      <p:grpSpPr>
        <a:xfrm>
          <a:off x="0" y="0"/>
          <a:ext cx="0" cy="0"/>
        </a:xfrm>
      </p:grpSpPr>
      <p:pic>
        <p:nvPicPr>
          <p:cNvPr id="4" name="Picture 3"/>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55" y="0"/>
            <a:ext cx="9143245" cy="6869942"/>
          </a:xfrm>
          <a:prstGeom prst="rect">
            <a:avLst/>
          </a:prstGeom>
        </p:spPr>
      </p:pic>
      <p:sp>
        <p:nvSpPr>
          <p:cNvPr id="2" name="Title 1"/>
          <p:cNvSpPr>
            <a:spLocks noGrp="1"/>
          </p:cNvSpPr>
          <p:nvPr>
            <p:ph type="title" hasCustomPrompt="1"/>
          </p:nvPr>
        </p:nvSpPr>
        <p:spPr>
          <a:xfrm>
            <a:off x="457200" y="764704"/>
            <a:ext cx="8229600" cy="1143000"/>
          </a:xfrm>
        </p:spPr>
        <p:txBody>
          <a:bodyPr/>
          <a:lstStyle>
            <a:lvl1pPr>
              <a:defRPr>
                <a:solidFill>
                  <a:srgbClr val="008BC8"/>
                </a:solidFill>
              </a:defRPr>
            </a:lvl1pPr>
          </a:lstStyle>
          <a:p>
            <a:r>
              <a:rPr lang="en-US" smtClean="0"/>
              <a:t>Transition slide/new section</a:t>
            </a:r>
            <a:endParaRPr lang="en-GB"/>
          </a:p>
        </p:txBody>
      </p:sp>
    </p:spTree>
    <p:extLst>
      <p:ext uri="{BB962C8B-B14F-4D97-AF65-F5344CB8AC3E}">
        <p14:creationId xmlns:p14="http://schemas.microsoft.com/office/powerpoint/2010/main" val="282146359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image" Target="../media/image5.png" /><Relationship Id="rId7"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pic>
        <p:nvPicPr>
          <p:cNvPr id="7" name="Picture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1"/>
            <a:ext cx="9143622" cy="6857717"/>
          </a:xfrm>
          <a:prstGeom prst="rect">
            <a:avLst/>
          </a:prstGeom>
        </p:spPr>
      </p:pic>
    </p:spTree>
    <p:extLst>
      <p:ext uri="{BB962C8B-B14F-4D97-AF65-F5344CB8AC3E}">
        <p14:creationId xmlns:p14="http://schemas.microsoft.com/office/powerpoint/2010/main" val="356802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18.png" /><Relationship Id="rId4" Type="http://schemas.openxmlformats.org/officeDocument/2006/relationships/image" Target="../media/image19.png" /><Relationship Id="rId5" Type="http://schemas.openxmlformats.org/officeDocument/2006/relationships/image" Target="../media/image20.png" /><Relationship Id="rId6" Type="http://schemas.openxmlformats.org/officeDocument/2006/relationships/image" Target="../media/image21.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22.png" /><Relationship Id="rId4" Type="http://schemas.openxmlformats.org/officeDocument/2006/relationships/image" Target="../media/image23.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 Id="rId3" Type="http://schemas.openxmlformats.org/officeDocument/2006/relationships/image" Target="../media/image24.png" /><Relationship Id="rId4" Type="http://schemas.openxmlformats.org/officeDocument/2006/relationships/image" Target="../media/image25.pn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9.xml" /><Relationship Id="rId3" Type="http://schemas.openxmlformats.org/officeDocument/2006/relationships/image" Target="../media/image26.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0.xml" /><Relationship Id="rId3" Type="http://schemas.openxmlformats.org/officeDocument/2006/relationships/image" Target="../media/image27.pn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1.xml" /><Relationship Id="rId3" Type="http://schemas.openxmlformats.org/officeDocument/2006/relationships/hyperlink" Target="https://echa.europa.eu/de/reach-2018" TargetMode="External" /><Relationship Id="rId4" Type="http://schemas.openxmlformats.org/officeDocument/2006/relationships/hyperlink" Target="https://echa.europa.eu/de/contact"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image" Target="../media/image8.png" /><Relationship Id="rId11" Type="http://schemas.openxmlformats.org/officeDocument/2006/relationships/image" Target="../media/image9.jpeg" /><Relationship Id="rId12" Type="http://schemas.openxmlformats.org/officeDocument/2006/relationships/image" Target="../media/image10.png" /><Relationship Id="rId2" Type="http://schemas.openxmlformats.org/officeDocument/2006/relationships/notesSlide" Target="../notesSlides/notesSlide4.xml" /><Relationship Id="rId3" Type="http://schemas.openxmlformats.org/officeDocument/2006/relationships/image" Target="../media/image6.png" /><Relationship Id="rId4" Type="http://schemas.microsoft.com/office/2007/relationships/diagramDrawing" Target="../diagrams/drawing1.xml" /><Relationship Id="rId5" Type="http://schemas.openxmlformats.org/officeDocument/2006/relationships/diagramData" Target="../diagrams/data1.xml" /><Relationship Id="rId6" Type="http://schemas.openxmlformats.org/officeDocument/2006/relationships/diagramLayout" Target="../diagrams/layout1.xml" /><Relationship Id="rId7" Type="http://schemas.openxmlformats.org/officeDocument/2006/relationships/diagramQuickStyle" Target="../diagrams/quickStyle1.xml" /><Relationship Id="rId8" Type="http://schemas.openxmlformats.org/officeDocument/2006/relationships/diagramColors" Target="../diagrams/colors1.xml" /><Relationship Id="rId9" Type="http://schemas.openxmlformats.org/officeDocument/2006/relationships/image" Target="../media/image7.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11.png" /><Relationship Id="rId4" Type="http://schemas.openxmlformats.org/officeDocument/2006/relationships/image" Target="../media/image12.png" /><Relationship Id="rId5" Type="http://schemas.openxmlformats.org/officeDocument/2006/relationships/image" Target="../media/image13.png" /><Relationship Id="rId6" Type="http://schemas.openxmlformats.org/officeDocument/2006/relationships/image" Target="../media/image14.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15.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16.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7.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755576" y="836712"/>
            <a:ext cx="6336704" cy="3077766"/>
          </a:xfrm>
          <a:prstGeom prst="rect">
            <a:avLst/>
          </a:prstGeom>
          <a:noFill/>
        </p:spPr>
        <p:txBody>
          <a:bodyPr wrap="square" rtlCol="0">
            <a:spAutoFit/>
          </a:bodyPr>
          <a:lstStyle/>
          <a:p>
            <a:r>
              <a:rPr lang="de-DE" sz="5000" b="1" smtClean="0">
                <a:solidFill>
                  <a:schemeClr val="bg1"/>
                </a:solidFill>
                <a:latin typeface="Verdana" panose="020b0604030504040204" pitchFamily="34" charset="0"/>
              </a:rPr>
              <a:t>REACH 2018</a:t>
            </a:r>
          </a:p>
          <a:p>
            <a:endParaRPr lang="de-DE"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de-DE" sz="3600" smtClean="0">
                <a:solidFill>
                  <a:schemeClr val="bg1"/>
                </a:solidFill>
                <a:latin typeface="Verdana" panose="020b0604030504040204" pitchFamily="34" charset="0"/>
              </a:rPr>
              <a:t>Erstellen Sie Ihr Registrierungsdossier</a:t>
            </a:r>
            <a:br>
              <a:rPr lang="de-DE" sz="3600" smtClean="0">
                <a:solidFill>
                  <a:schemeClr val="bg1"/>
                </a:solidFill>
                <a:latin typeface="Verdana" panose="020b0604030504040204" pitchFamily="34" charset="0"/>
              </a:rPr>
            </a:br>
            <a:r>
              <a:rPr lang="de-DE" sz="3600" smtClean="0">
                <a:solidFill>
                  <a:schemeClr val="bg1"/>
                </a:solidFill>
                <a:latin typeface="Verdana" panose="020b0604030504040204" pitchFamily="34" charset="0"/>
              </a:rPr>
              <a:t>mit IUCLID</a:t>
            </a:r>
            <a:endParaRPr lang="de-DE"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57268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de-DE" noProof="0" smtClean="0"/>
              <a:t>Inhalt eines Stoffdatensatzes</a:t>
            </a:r>
            <a:endParaRPr lang="de-DE" noProof="0"/>
          </a:p>
        </p:txBody>
      </p:sp>
      <p:sp>
        <p:nvSpPr>
          <p:cNvPr id="7" name="Rounded Rectangle 6"/>
          <p:cNvSpPr/>
          <p:nvPr/>
        </p:nvSpPr>
        <p:spPr>
          <a:xfrm>
            <a:off x="567354" y="1623800"/>
            <a:ext cx="3960440" cy="1445160"/>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prstClr val="white"/>
                </a:solidFill>
                <a:latin typeface="Verdana" panose="020b0604030504040204" pitchFamily="34" charset="0"/>
              </a:rPr>
              <a:t>Abschnitte 4-7: Studien-zusammenfassungen in Endpunktstudieneinträgen (Stoffeigenschaften)</a:t>
            </a:r>
            <a:endParaRPr lang="de-DE"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a:stretch>
            <a:fillRect/>
          </a:stretch>
        </p:blipFill>
        <p:spPr>
          <a:xfrm>
            <a:off x="4691228" y="1619672"/>
            <a:ext cx="4057236" cy="4784338"/>
          </a:xfrm>
          <a:prstGeom prst="rect">
            <a:avLst/>
          </a:prstGeom>
        </p:spPr>
      </p:pic>
      <p:pic>
        <p:nvPicPr>
          <p:cNvPr id="6" name="Picture 5"/>
          <p:cNvPicPr>
            <a:picLocks noChangeAspect="1"/>
          </p:cNvPicPr>
          <p:nvPr/>
        </p:nvPicPr>
        <p:blipFill>
          <a:blip r:embed="rId4"/>
          <a:srcRect l="2189" t="8944"/>
          <a:stretch>
            <a:fillRect/>
          </a:stretch>
        </p:blipFill>
        <p:spPr>
          <a:xfrm>
            <a:off x="4716016" y="3212976"/>
            <a:ext cx="3218331" cy="360040"/>
          </a:xfrm>
          <a:prstGeom prst="rect">
            <a:avLst/>
          </a:prstGeom>
        </p:spPr>
      </p:pic>
      <p:pic>
        <p:nvPicPr>
          <p:cNvPr id="8" name="Picture 7"/>
          <p:cNvPicPr>
            <a:picLocks noChangeAspect="1"/>
          </p:cNvPicPr>
          <p:nvPr/>
        </p:nvPicPr>
        <p:blipFill>
          <a:blip r:embed="rId5"/>
          <a:stretch>
            <a:fillRect/>
          </a:stretch>
        </p:blipFill>
        <p:spPr>
          <a:xfrm>
            <a:off x="4692244" y="3573016"/>
            <a:ext cx="2760076" cy="325548"/>
          </a:xfrm>
          <a:prstGeom prst="rect">
            <a:avLst/>
          </a:prstGeom>
        </p:spPr>
      </p:pic>
      <p:pic>
        <p:nvPicPr>
          <p:cNvPr id="9" name="Picture 8"/>
          <p:cNvPicPr>
            <a:picLocks noChangeAspect="1"/>
          </p:cNvPicPr>
          <p:nvPr/>
        </p:nvPicPr>
        <p:blipFill>
          <a:blip r:embed="rId6"/>
          <a:stretch>
            <a:fillRect/>
          </a:stretch>
        </p:blipFill>
        <p:spPr>
          <a:xfrm>
            <a:off x="4683765" y="3863714"/>
            <a:ext cx="2408515" cy="330310"/>
          </a:xfrm>
          <a:prstGeom prst="rect">
            <a:avLst/>
          </a:prstGeom>
        </p:spPr>
      </p:pic>
    </p:spTree>
    <p:extLst>
      <p:ext uri="{BB962C8B-B14F-4D97-AF65-F5344CB8AC3E}">
        <p14:creationId xmlns:p14="http://schemas.microsoft.com/office/powerpoint/2010/main" val="603674112"/>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de-DE" noProof="0" smtClean="0"/>
              <a:t>Inhalt eines Stoffdatensatzes</a:t>
            </a:r>
            <a:endParaRPr lang="de-DE" noProof="0"/>
          </a:p>
        </p:txBody>
      </p:sp>
      <p:sp>
        <p:nvSpPr>
          <p:cNvPr id="7" name="Rounded Rectangle 6"/>
          <p:cNvSpPr/>
          <p:nvPr/>
        </p:nvSpPr>
        <p:spPr>
          <a:xfrm>
            <a:off x="584470" y="1674992"/>
            <a:ext cx="3960440" cy="1465976"/>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prstClr val="white"/>
                </a:solidFill>
                <a:latin typeface="Verdana" panose="020b0604030504040204" pitchFamily="34" charset="0"/>
              </a:rPr>
              <a:t>Abschnitte 11 und 13: Leitlinien zur sicheren Verwendung und Beurteilungsberichte</a:t>
            </a:r>
            <a:endParaRPr lang="de-DE"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a:stretch>
            <a:fillRect/>
          </a:stretch>
        </p:blipFill>
        <p:spPr>
          <a:xfrm>
            <a:off x="4672180" y="1619672"/>
            <a:ext cx="4014619" cy="4681358"/>
          </a:xfrm>
          <a:prstGeom prst="rect">
            <a:avLst/>
          </a:prstGeom>
        </p:spPr>
      </p:pic>
      <p:pic>
        <p:nvPicPr>
          <p:cNvPr id="6" name="Picture 5"/>
          <p:cNvPicPr>
            <a:picLocks noChangeAspect="1"/>
          </p:cNvPicPr>
          <p:nvPr/>
        </p:nvPicPr>
        <p:blipFill>
          <a:blip r:embed="rId4"/>
          <a:stretch>
            <a:fillRect/>
          </a:stretch>
        </p:blipFill>
        <p:spPr>
          <a:xfrm>
            <a:off x="4876094" y="5013176"/>
            <a:ext cx="2216186" cy="306184"/>
          </a:xfrm>
          <a:prstGeom prst="rect">
            <a:avLst/>
          </a:prstGeom>
        </p:spPr>
      </p:pic>
    </p:spTree>
    <p:extLst>
      <p:ext uri="{BB962C8B-B14F-4D97-AF65-F5344CB8AC3E}">
        <p14:creationId xmlns:p14="http://schemas.microsoft.com/office/powerpoint/2010/main" val="3738481958"/>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idx="1"/>
          </p:nvPr>
        </p:nvSpPr>
        <p:spPr>
          <a:xfrm>
            <a:off x="457200" y="1772816"/>
            <a:ext cx="8229600" cy="4525963"/>
          </a:xfrm>
        </p:spPr>
        <p:txBody>
          <a:bodyPr>
            <a:normAutofit/>
          </a:bodyPr>
          <a:lstStyle/>
          <a:p>
            <a:r>
              <a:rPr lang="de-DE" noProof="0" smtClean="0"/>
              <a:t>Jeder Mitregistrant einer gemeinsamen Einreichung:</a:t>
            </a:r>
          </a:p>
          <a:p>
            <a:pPr lvl="1">
              <a:buFont typeface="Arial" panose="020b0604020202020204" pitchFamily="34" charset="0"/>
              <a:buChar char="•"/>
            </a:pPr>
            <a:r>
              <a:rPr lang="de-DE" noProof="0"/>
              <a:t>Stoffidentität, einschließlich Verunreinigungen </a:t>
            </a:r>
          </a:p>
          <a:p>
            <a:pPr lvl="1">
              <a:buFont typeface="Arial" panose="020b0604020202020204" pitchFamily="34" charset="0"/>
              <a:buChar char="•"/>
            </a:pPr>
            <a:r>
              <a:rPr lang="de-DE" noProof="0" smtClean="0"/>
              <a:t>Mengen der letzten drei Jahre</a:t>
            </a:r>
            <a:endParaRPr lang="de-DE" noProof="0"/>
          </a:p>
          <a:p>
            <a:pPr lvl="1">
              <a:buFont typeface="Arial" panose="020b0604020202020204" pitchFamily="34" charset="0"/>
              <a:buChar char="•"/>
            </a:pPr>
            <a:r>
              <a:rPr lang="de-DE" noProof="0"/>
              <a:t>Verwendungen und Verwendungsbedingungen des Stoffes während seines gesamten Lebenszyklus</a:t>
            </a:r>
          </a:p>
          <a:p>
            <a:pPr lvl="1"/>
            <a:endParaRPr lang="de-DE" noProof="0"/>
          </a:p>
          <a:p>
            <a:r>
              <a:rPr lang="de-DE" noProof="0"/>
              <a:t>Federführender Registrant:</a:t>
            </a:r>
          </a:p>
          <a:p>
            <a:pPr lvl="1">
              <a:buFont typeface="Arial" panose="020b0604020202020204" pitchFamily="34" charset="0"/>
              <a:buChar char="•"/>
            </a:pPr>
            <a:r>
              <a:rPr lang="de-DE" noProof="0"/>
              <a:t>Stoffidentitätsprofil (SIP)</a:t>
            </a:r>
          </a:p>
          <a:p>
            <a:pPr lvl="1">
              <a:buFont typeface="Arial" panose="020b0604020202020204" pitchFamily="34" charset="0"/>
              <a:buChar char="•"/>
            </a:pPr>
            <a:r>
              <a:rPr lang="de-DE" noProof="0" smtClean="0"/>
              <a:t>Physikalisch-chemische, toxikologische und ökotoxikologische Eigenschaften</a:t>
            </a:r>
            <a:endParaRPr lang="de-DE" noProof="0"/>
          </a:p>
          <a:p>
            <a:pPr lvl="1">
              <a:buFont typeface="Arial" panose="020b0604020202020204" pitchFamily="34" charset="0"/>
              <a:buChar char="•"/>
            </a:pPr>
            <a:r>
              <a:rPr lang="de-DE" noProof="0"/>
              <a:t>Einstufungs- und Kennzeichnungsinformationen</a:t>
            </a:r>
          </a:p>
          <a:p>
            <a:endParaRPr lang="de-DE" noProof="0" smtClean="0"/>
          </a:p>
          <a:p>
            <a:endParaRPr lang="de-DE" noProof="0"/>
          </a:p>
          <a:p>
            <a:endParaRPr lang="de-DE" noProof="0" smtClean="0"/>
          </a:p>
          <a:p>
            <a:endParaRPr lang="de-DE" noProof="0"/>
          </a:p>
          <a:p>
            <a:endParaRPr lang="de-DE" noProof="0"/>
          </a:p>
        </p:txBody>
      </p:sp>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12</a:t>
            </a:fld>
            <a:endParaRPr lang="de-DE">
              <a:solidFill>
                <a:prstClr val="black">
                  <a:tint val="75000"/>
                </a:prstClr>
              </a:solidFill>
            </a:endParaRPr>
          </a:p>
        </p:txBody>
      </p:sp>
      <p:sp>
        <p:nvSpPr>
          <p:cNvPr id="2" name="Title 1"/>
          <p:cNvSpPr>
            <a:spLocks noGrp="1"/>
          </p:cNvSpPr>
          <p:nvPr>
            <p:ph type="title"/>
          </p:nvPr>
        </p:nvSpPr>
        <p:spPr>
          <a:xfrm>
            <a:off x="395536" y="404664"/>
            <a:ext cx="7272808" cy="1195536"/>
          </a:xfrm>
        </p:spPr>
        <p:txBody>
          <a:bodyPr/>
          <a:lstStyle/>
          <a:p>
            <a:r>
              <a:rPr lang="de-DE" noProof="0" smtClean="0"/>
              <a:t>Geben Sie die Daten für Ihren Stoff ein</a:t>
            </a:r>
            <a:endParaRPr lang="de-DE" noProof="0"/>
          </a:p>
        </p:txBody>
      </p:sp>
    </p:spTree>
    <p:extLst>
      <p:ext uri="{BB962C8B-B14F-4D97-AF65-F5344CB8AC3E}">
        <p14:creationId xmlns:p14="http://schemas.microsoft.com/office/powerpoint/2010/main" val="1942276946"/>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idx="1"/>
          </p:nvPr>
        </p:nvSpPr>
        <p:spPr>
          <a:xfrm>
            <a:off x="457200" y="1597596"/>
            <a:ext cx="8229600" cy="5123879"/>
          </a:xfrm>
        </p:spPr>
        <p:txBody>
          <a:bodyPr>
            <a:noAutofit/>
          </a:bodyPr>
          <a:lstStyle/>
          <a:p>
            <a:r>
              <a:rPr lang="de-DE" sz="2200" noProof="0" smtClean="0"/>
              <a:t>Alle Mitregistranten </a:t>
            </a:r>
            <a:r>
              <a:rPr lang="de-DE" sz="2200" b="1" noProof="0" smtClean="0"/>
              <a:t>oder</a:t>
            </a:r>
            <a:r>
              <a:rPr lang="de-DE" sz="2200" noProof="0" smtClean="0"/>
              <a:t> der federführende Registrant in ihrem Namen</a:t>
            </a:r>
          </a:p>
          <a:p>
            <a:pPr lvl="1">
              <a:buFont typeface="Arial" panose="020b0604020202020204" pitchFamily="34" charset="0"/>
              <a:buChar char="•"/>
            </a:pPr>
            <a:r>
              <a:rPr lang="de-DE" noProof="0" smtClean="0"/>
              <a:t>Bei 1-10 Tonnen pro Jahr:</a:t>
            </a:r>
          </a:p>
          <a:p>
            <a:pPr lvl="2"/>
            <a:r>
              <a:rPr lang="de-DE" sz="2000" noProof="0" smtClean="0"/>
              <a:t>Leitlinien zur sicheren Verwendung </a:t>
            </a:r>
          </a:p>
          <a:p>
            <a:pPr lvl="1">
              <a:buFont typeface="Arial" panose="020b0604020202020204" pitchFamily="34" charset="0"/>
              <a:buChar char="•"/>
            </a:pPr>
            <a:r>
              <a:rPr lang="de-DE" noProof="0" smtClean="0"/>
              <a:t>Bei 10-100 Tonnen pro Jahr:</a:t>
            </a:r>
          </a:p>
          <a:p>
            <a:pPr lvl="2"/>
            <a:r>
              <a:rPr lang="de-DE" sz="2000" noProof="0" smtClean="0"/>
              <a:t>Beurteilung der persistenten, bioakkumulierbaren und toxischen Eigenschaften des Stoffes (PBT-Beurteilung)</a:t>
            </a:r>
          </a:p>
          <a:p>
            <a:pPr lvl="2"/>
            <a:r>
              <a:rPr lang="de-DE" sz="2000" noProof="0" smtClean="0"/>
              <a:t>Stoffsicherheitsbericht (CSR)</a:t>
            </a:r>
            <a:endParaRPr lang="de-DE" noProof="0" smtClean="0"/>
          </a:p>
          <a:p>
            <a:r>
              <a:rPr lang="de-DE" sz="2200" noProof="0" smtClean="0"/>
              <a:t>Beteiligte Registranten, die eigene Daten oder eine eigene Einstufung und Kennzeichnung einreichen werden</a:t>
            </a:r>
          </a:p>
          <a:p>
            <a:pPr lvl="1">
              <a:buFont typeface="Arial" panose="020b0604020202020204" pitchFamily="34" charset="0"/>
              <a:buChar char="•"/>
            </a:pPr>
            <a:r>
              <a:rPr lang="de-DE" noProof="0" smtClean="0"/>
              <a:t>Daten und Begründung für die Nichtbeteiligung an diesen Daten (Opt-out)</a:t>
            </a:r>
          </a:p>
          <a:p>
            <a:endParaRPr lang="de-DE" noProof="0" smtClean="0"/>
          </a:p>
          <a:p>
            <a:endParaRPr lang="de-DE" noProof="0" smtClean="0"/>
          </a:p>
          <a:p>
            <a:endParaRPr lang="de-DE" noProof="0" smtClean="0"/>
          </a:p>
          <a:p>
            <a:endParaRPr lang="de-DE" noProof="0" smtClean="0"/>
          </a:p>
          <a:p>
            <a:endParaRPr lang="de-DE" noProof="0" smtClean="0"/>
          </a:p>
          <a:p>
            <a:endParaRPr lang="de-DE" noProof="0"/>
          </a:p>
        </p:txBody>
      </p:sp>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13</a:t>
            </a:fld>
            <a:endParaRPr lang="de-DE">
              <a:solidFill>
                <a:prstClr val="black">
                  <a:tint val="75000"/>
                </a:prstClr>
              </a:solidFill>
            </a:endParaRPr>
          </a:p>
        </p:txBody>
      </p:sp>
      <p:sp>
        <p:nvSpPr>
          <p:cNvPr id="7" name="Title 1"/>
          <p:cNvSpPr txBox="1"/>
          <p:nvPr/>
        </p:nvSpPr>
        <p:spPr>
          <a:xfrm>
            <a:off x="395536" y="404664"/>
            <a:ext cx="7139136"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de-DE" smtClean="0"/>
              <a:t>Geben Sie die Daten für Ihren Stoff ein</a:t>
            </a:r>
            <a:endParaRPr lang="de-DE"/>
          </a:p>
        </p:txBody>
      </p:sp>
    </p:spTree>
    <p:extLst>
      <p:ext uri="{BB962C8B-B14F-4D97-AF65-F5344CB8AC3E}">
        <p14:creationId xmlns:p14="http://schemas.microsoft.com/office/powerpoint/2010/main" val="1780820"/>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14</a:t>
            </a:fld>
            <a:endParaRPr lang="de-DE">
              <a:solidFill>
                <a:prstClr val="black">
                  <a:tint val="75000"/>
                </a:prstClr>
              </a:solidFill>
            </a:endParaRPr>
          </a:p>
        </p:txBody>
      </p:sp>
      <p:sp>
        <p:nvSpPr>
          <p:cNvPr id="2" name="Title 1"/>
          <p:cNvSpPr>
            <a:spLocks noGrp="1"/>
          </p:cNvSpPr>
          <p:nvPr>
            <p:ph type="title"/>
          </p:nvPr>
        </p:nvSpPr>
        <p:spPr>
          <a:xfrm>
            <a:off x="457200" y="476672"/>
            <a:ext cx="7067128" cy="1123528"/>
          </a:xfrm>
        </p:spPr>
        <p:txBody>
          <a:bodyPr/>
          <a:lstStyle/>
          <a:p>
            <a:r>
              <a:rPr lang="de-DE" noProof="0" smtClean="0"/>
              <a:t>Dateneingabe: Betriebs- und Geschäftsgeheimnisse (CBI)</a:t>
            </a:r>
            <a:endParaRPr lang="de-DE" noProof="0"/>
          </a:p>
        </p:txBody>
      </p:sp>
      <p:sp>
        <p:nvSpPr>
          <p:cNvPr id="3" name="Content Placeholder 2"/>
          <p:cNvSpPr>
            <a:spLocks noGrp="1"/>
          </p:cNvSpPr>
          <p:nvPr>
            <p:ph idx="1"/>
          </p:nvPr>
        </p:nvSpPr>
        <p:spPr>
          <a:xfrm>
            <a:off x="457200" y="1783357"/>
            <a:ext cx="8229600" cy="4525963"/>
          </a:xfrm>
        </p:spPr>
        <p:txBody>
          <a:bodyPr>
            <a:normAutofit/>
          </a:bodyPr>
          <a:lstStyle/>
          <a:p>
            <a:r>
              <a:rPr lang="de-DE" noProof="0" smtClean="0"/>
              <a:t>Anträge auf vertrauliche Behandlung können in IUCLID gestellt werden für:</a:t>
            </a:r>
          </a:p>
          <a:p>
            <a:pPr lvl="1">
              <a:buFont typeface="Arial" panose="020b0604020202020204" pitchFamily="34" charset="0"/>
              <a:buChar char="•"/>
            </a:pPr>
            <a:r>
              <a:rPr lang="de-DE" noProof="0" smtClean="0"/>
              <a:t>Firmenname</a:t>
            </a:r>
          </a:p>
          <a:p>
            <a:pPr lvl="1">
              <a:buFont typeface="Arial" panose="020b0604020202020204" pitchFamily="34" charset="0"/>
              <a:buChar char="•"/>
            </a:pPr>
            <a:r>
              <a:rPr lang="de-DE" noProof="0" smtClean="0"/>
              <a:t>Verwendungen des Stoffes</a:t>
            </a:r>
          </a:p>
          <a:p>
            <a:pPr lvl="1">
              <a:buFont typeface="Arial" panose="020b0604020202020204" pitchFamily="34" charset="0"/>
              <a:buChar char="•"/>
            </a:pPr>
            <a:r>
              <a:rPr lang="de-DE" noProof="0" smtClean="0"/>
              <a:t>Mengenbereich usw.</a:t>
            </a:r>
          </a:p>
          <a:p>
            <a:r>
              <a:rPr lang="de-DE" noProof="0" smtClean="0"/>
              <a:t>Erfordern eine umfassende Begründung</a:t>
            </a:r>
          </a:p>
          <a:p>
            <a:r>
              <a:rPr lang="de-DE" noProof="0" smtClean="0"/>
              <a:t>Unterliegen einer Gebühr </a:t>
            </a:r>
          </a:p>
          <a:p>
            <a:endParaRPr lang="de-DE" noProof="0" smtClean="0"/>
          </a:p>
          <a:p>
            <a:r>
              <a:rPr lang="de-DE" noProof="0" smtClean="0"/>
              <a:t>Anträge und Begründungen werden geprüft</a:t>
            </a:r>
          </a:p>
          <a:p>
            <a:pPr lvl="1">
              <a:buFont typeface="Arial" panose="020b0604020202020204" pitchFamily="34" charset="0"/>
              <a:buChar char="•"/>
            </a:pPr>
            <a:r>
              <a:rPr lang="de-DE" noProof="0" smtClean="0"/>
              <a:t>Wenn sie akzeptiert werden, werden die Informationen nicht auf der Website der ECHA veröffentlicht</a:t>
            </a:r>
          </a:p>
        </p:txBody>
      </p:sp>
    </p:spTree>
    <p:extLst>
      <p:ext uri="{BB962C8B-B14F-4D97-AF65-F5344CB8AC3E}">
        <p14:creationId xmlns:p14="http://schemas.microsoft.com/office/powerpoint/2010/main" val="1043187503"/>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15</a:t>
            </a:fld>
            <a:endParaRPr lang="de-DE">
              <a:solidFill>
                <a:prstClr val="black">
                  <a:tint val="75000"/>
                </a:prstClr>
              </a:solidFill>
            </a:endParaRPr>
          </a:p>
        </p:txBody>
      </p:sp>
      <p:sp>
        <p:nvSpPr>
          <p:cNvPr id="2" name="Title 1"/>
          <p:cNvSpPr>
            <a:spLocks noGrp="1"/>
          </p:cNvSpPr>
          <p:nvPr>
            <p:ph type="title"/>
          </p:nvPr>
        </p:nvSpPr>
        <p:spPr>
          <a:xfrm>
            <a:off x="457200" y="476672"/>
            <a:ext cx="7139136" cy="1123528"/>
          </a:xfrm>
        </p:spPr>
        <p:txBody>
          <a:bodyPr/>
          <a:lstStyle/>
          <a:p>
            <a:r>
              <a:rPr lang="de-DE" noProof="0" smtClean="0"/>
              <a:t>Erstellen Sie Ihr Registrierungsdossier</a:t>
            </a:r>
            <a:endParaRPr lang="de-DE" noProof="0"/>
          </a:p>
        </p:txBody>
      </p:sp>
      <p:sp>
        <p:nvSpPr>
          <p:cNvPr id="3" name="Content Placeholder 2"/>
          <p:cNvSpPr>
            <a:spLocks noGrp="1"/>
          </p:cNvSpPr>
          <p:nvPr>
            <p:ph idx="1"/>
          </p:nvPr>
        </p:nvSpPr>
        <p:spPr>
          <a:xfrm>
            <a:off x="457200" y="1711349"/>
            <a:ext cx="8229600" cy="4525963"/>
          </a:xfrm>
        </p:spPr>
        <p:txBody>
          <a:bodyPr>
            <a:normAutofit/>
          </a:bodyPr>
          <a:lstStyle/>
          <a:p>
            <a:r>
              <a:rPr lang="de-DE" noProof="0" smtClean="0"/>
              <a:t>Dossier erstellen = nicht editierbare Momentaufnahme Ihrer bei der ECHA einzureichenden Daten zum Stoff erstellen</a:t>
            </a:r>
            <a:endParaRPr lang="de-DE" noProof="0"/>
          </a:p>
          <a:p>
            <a:endParaRPr lang="de-DE" noProof="0"/>
          </a:p>
          <a:p>
            <a:pPr lvl="0"/>
            <a:r>
              <a:rPr lang="de-DE" noProof="0" smtClean="0"/>
              <a:t>Wählen Sie die richtige Art der Registrierung</a:t>
            </a:r>
          </a:p>
          <a:p>
            <a:pPr lvl="1">
              <a:buFont typeface="Arial" panose="020b0604020202020204" pitchFamily="34" charset="0"/>
              <a:buChar char="•"/>
            </a:pPr>
            <a:r>
              <a:rPr lang="de-DE" noProof="0" smtClean="0"/>
              <a:t>federführendes oder Mitgliedsdossier</a:t>
            </a:r>
          </a:p>
          <a:p>
            <a:pPr lvl="1">
              <a:buFont typeface="Arial" panose="020b0604020202020204" pitchFamily="34" charset="0"/>
              <a:buChar char="•"/>
            </a:pPr>
            <a:r>
              <a:rPr lang="de-DE" noProof="0" smtClean="0"/>
              <a:t>Mengenbereich (1‑10 oder 10‑100 Tonnen pro Jahr)</a:t>
            </a:r>
          </a:p>
          <a:p>
            <a:pPr lvl="1">
              <a:buFont typeface="Arial" panose="020b0604020202020204" pitchFamily="34" charset="0"/>
              <a:buChar char="•"/>
            </a:pPr>
            <a:r>
              <a:rPr lang="de-DE" noProof="0" smtClean="0"/>
              <a:t>vollständige Registrierung oder Registrierung eines (unter streng kontrollierten Bedingungen hergestellten/verwendeten) Zwischenprodukts</a:t>
            </a:r>
          </a:p>
        </p:txBody>
      </p:sp>
    </p:spTree>
    <p:extLst>
      <p:ext uri="{BB962C8B-B14F-4D97-AF65-F5344CB8AC3E}">
        <p14:creationId xmlns:p14="http://schemas.microsoft.com/office/powerpoint/2010/main" val="1279615721"/>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16</a:t>
            </a:fld>
            <a:endParaRPr lang="de-DE">
              <a:solidFill>
                <a:prstClr val="black">
                  <a:tint val="75000"/>
                </a:prstClr>
              </a:solidFill>
            </a:endParaRPr>
          </a:p>
        </p:txBody>
      </p:sp>
      <p:sp>
        <p:nvSpPr>
          <p:cNvPr id="2" name="Title 1"/>
          <p:cNvSpPr>
            <a:spLocks noGrp="1"/>
          </p:cNvSpPr>
          <p:nvPr>
            <p:ph type="title"/>
          </p:nvPr>
        </p:nvSpPr>
        <p:spPr/>
        <p:txBody>
          <a:bodyPr/>
          <a:lstStyle/>
          <a:p>
            <a:r>
              <a:rPr lang="de-DE" noProof="0" smtClean="0"/>
              <a:t>Prüfen Sie Ihr </a:t>
            </a:r>
            <a:br>
              <a:rPr lang="de-DE" noProof="0" smtClean="0"/>
            </a:br>
            <a:r>
              <a:rPr lang="de-DE" noProof="0" smtClean="0"/>
              <a:t>Registrierungsdossier</a:t>
            </a:r>
            <a:endParaRPr lang="de-DE" noProof="0"/>
          </a:p>
        </p:txBody>
      </p:sp>
      <p:sp>
        <p:nvSpPr>
          <p:cNvPr id="3" name="Content Placeholder 2"/>
          <p:cNvSpPr>
            <a:spLocks noGrp="1"/>
          </p:cNvSpPr>
          <p:nvPr>
            <p:ph idx="1"/>
          </p:nvPr>
        </p:nvSpPr>
        <p:spPr>
          <a:xfrm>
            <a:off x="457200" y="1600200"/>
            <a:ext cx="7355160" cy="4525963"/>
          </a:xfrm>
        </p:spPr>
        <p:txBody>
          <a:bodyPr>
            <a:normAutofit fontScale="92500" lnSpcReduction="10000"/>
          </a:bodyPr>
          <a:lstStyle/>
          <a:p>
            <a:pPr lvl="0"/>
            <a:r>
              <a:rPr lang="de-DE" noProof="0" smtClean="0"/>
              <a:t>Verwenden Sie die Funktionen von IUCLID, um zu prüfen, ob alle erforderlichen Informationen im Dossier enthalten sind</a:t>
            </a:r>
          </a:p>
          <a:p>
            <a:pPr lvl="1"/>
            <a:endParaRPr lang="de-DE" noProof="0" smtClean="0"/>
          </a:p>
          <a:p>
            <a:pPr lvl="0"/>
            <a:r>
              <a:rPr lang="de-DE" noProof="0" smtClean="0"/>
              <a:t>Validierungsassistent: hilft sicherzustellen, dass Ihr Dossier bei der Einreichung als vollständig akzeptiert werden kann (kann auch zur Prüfung Ihres Datensatzes verwendet werden, also vor der Erstellung des Dossiers)</a:t>
            </a:r>
          </a:p>
          <a:p>
            <a:pPr lvl="1"/>
            <a:endParaRPr lang="de-DE" noProof="0" smtClean="0"/>
          </a:p>
          <a:p>
            <a:pPr lvl="0"/>
            <a:r>
              <a:rPr lang="de-DE" noProof="0" smtClean="0"/>
              <a:t>Vorschau Informationsverbreitung: zeigt, welche Informationen Ihres Dossiers über die Website der ECHA öffentlich zugänglich gemacht werden</a:t>
            </a:r>
          </a:p>
          <a:p>
            <a:endParaRPr lang="de-DE" noProof="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9550" y="3284984"/>
            <a:ext cx="857250" cy="85725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34229" y="4913042"/>
            <a:ext cx="857250" cy="857250"/>
          </a:xfrm>
          <a:prstGeom prst="rect">
            <a:avLst/>
          </a:prstGeom>
        </p:spPr>
      </p:pic>
    </p:spTree>
    <p:extLst>
      <p:ext uri="{BB962C8B-B14F-4D97-AF65-F5344CB8AC3E}">
        <p14:creationId xmlns:p14="http://schemas.microsoft.com/office/powerpoint/2010/main" val="2780615851"/>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692696"/>
            <a:ext cx="6408712" cy="1143000"/>
          </a:xfrm>
        </p:spPr>
        <p:txBody>
          <a:bodyPr/>
          <a:lstStyle/>
          <a:p>
            <a:r>
              <a:rPr lang="de-DE" noProof="0" smtClean="0"/>
              <a:t>Ein paar Tipps zu IUCLID 6</a:t>
            </a:r>
            <a:endParaRPr lang="de-DE" noProof="0"/>
          </a:p>
        </p:txBody>
      </p:sp>
      <p:sp>
        <p:nvSpPr>
          <p:cNvPr id="6" name="Content Placeholder 2"/>
          <p:cNvSpPr>
            <a:spLocks noGrp="1"/>
          </p:cNvSpPr>
          <p:nvPr>
            <p:ph idx="1"/>
          </p:nvPr>
        </p:nvSpPr>
        <p:spPr>
          <a:xfrm>
            <a:off x="457200" y="1600200"/>
            <a:ext cx="7355160" cy="4525963"/>
          </a:xfrm>
        </p:spPr>
        <p:txBody>
          <a:bodyPr>
            <a:normAutofit/>
          </a:bodyPr>
          <a:lstStyle/>
          <a:p>
            <a:pPr lvl="0"/>
            <a:r>
              <a:rPr lang="de-DE" noProof="0" smtClean="0"/>
              <a:t>Wählen Sie im Inhaltsverzeichnis Ihres Datensatzes eine für Ihren Mengenbereich und Ihre Rolle in der gemeinsamen Einreichung geeignete Ansicht aus</a:t>
            </a:r>
          </a:p>
          <a:p>
            <a:pPr lvl="0"/>
            <a:r>
              <a:rPr lang="de-DE" noProof="0" smtClean="0"/>
              <a:t>Verwenden Sie den Validierungsassistenten, um Ihren Stoffdatensatz vor der Erstellung eines Dossiers zu prüfen, und verwenden Sie ihn danach zur Prüfung des Dossiers</a:t>
            </a:r>
          </a:p>
          <a:p>
            <a:pPr lvl="0"/>
            <a:r>
              <a:rPr lang="de-DE" noProof="0" smtClean="0"/>
              <a:t>Klicken Sie auf die rechte Maustaste, um zu den IUCLID 6-Menüoptionen zu gelangen</a:t>
            </a:r>
          </a:p>
          <a:p>
            <a:endParaRPr lang="de-DE" noProof="0"/>
          </a:p>
        </p:txBody>
      </p:sp>
    </p:spTree>
    <p:extLst>
      <p:ext uri="{BB962C8B-B14F-4D97-AF65-F5344CB8AC3E}">
        <p14:creationId xmlns:p14="http://schemas.microsoft.com/office/powerpoint/2010/main" val="2332713790"/>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514152"/>
            <a:ext cx="6264696" cy="1143000"/>
          </a:xfrm>
        </p:spPr>
        <p:txBody>
          <a:bodyPr/>
          <a:lstStyle/>
          <a:p>
            <a:r>
              <a:rPr lang="de-DE" noProof="0" smtClean="0"/>
              <a:t>Ein paar Tipps zu IUCLID 6</a:t>
            </a:r>
            <a:endParaRPr lang="de-DE" noProof="0"/>
          </a:p>
        </p:txBody>
      </p:sp>
      <p:sp>
        <p:nvSpPr>
          <p:cNvPr id="6" name="Content Placeholder 2"/>
          <p:cNvSpPr>
            <a:spLocks noGrp="1"/>
          </p:cNvSpPr>
          <p:nvPr>
            <p:ph idx="1"/>
          </p:nvPr>
        </p:nvSpPr>
        <p:spPr>
          <a:xfrm>
            <a:off x="467544" y="1628800"/>
            <a:ext cx="7560840" cy="4525963"/>
          </a:xfrm>
        </p:spPr>
        <p:txBody>
          <a:bodyPr>
            <a:normAutofit lnSpcReduction="10000"/>
          </a:bodyPr>
          <a:lstStyle/>
          <a:p>
            <a:pPr lvl="0"/>
            <a:r>
              <a:rPr lang="de-DE" noProof="0" smtClean="0"/>
              <a:t>Benötigen Sie beim Ausfüllen eines Feldes Unterstützung? Drücken Sie F1, um die Hilfe aufzurufen</a:t>
            </a:r>
          </a:p>
          <a:p>
            <a:pPr lvl="0"/>
            <a:r>
              <a:rPr lang="de-DE" noProof="0" smtClean="0"/>
              <a:t>Nutzen Sie die IUCLID 6-Verzeichnisse und</a:t>
            </a:r>
            <a:br>
              <a:rPr lang="de-DE" noProof="0" smtClean="0"/>
            </a:br>
            <a:r>
              <a:rPr lang="de-DE" noProof="0" smtClean="0"/>
              <a:t>-Vorlagen, um ein erneutes Eintippen zu vermeiden</a:t>
            </a:r>
          </a:p>
          <a:p>
            <a:pPr lvl="0"/>
            <a:r>
              <a:rPr lang="de-DE" noProof="0" smtClean="0"/>
              <a:t>Einige Freitextfelder verfügen über eigene Textvorlagen, die Ihnen beim Ausfüllen des Feldes helfen</a:t>
            </a:r>
          </a:p>
          <a:p>
            <a:pPr lvl="0"/>
            <a:r>
              <a:rPr lang="de-DE" noProof="0" smtClean="0"/>
              <a:t>Wenden Sie sich an die ECHA, wenn Sie bei der Nutzung von IUCLID Unterstützung benötigen</a:t>
            </a:r>
          </a:p>
          <a:p>
            <a:endParaRPr lang="de-DE" noProof="0"/>
          </a:p>
        </p:txBody>
      </p:sp>
    </p:spTree>
    <p:extLst>
      <p:ext uri="{BB962C8B-B14F-4D97-AF65-F5344CB8AC3E}">
        <p14:creationId xmlns:p14="http://schemas.microsoft.com/office/powerpoint/2010/main" val="2315903049"/>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7" name="Content Placeholder 6"/>
          <p:cNvPicPr>
            <a:picLocks noGrp="1" noChangeAspect="1"/>
          </p:cNvPicPr>
          <p:nvPr>
            <p:ph sz="half" idx="2"/>
          </p:nvPr>
        </p:nvPicPr>
        <p:blipFill>
          <a:blip r:embed="rId3"/>
          <a:stretch>
            <a:fillRect/>
          </a:stretch>
        </p:blipFill>
        <p:spPr>
          <a:xfrm>
            <a:off x="4744671" y="2204864"/>
            <a:ext cx="4038600" cy="2746086"/>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lstStyle/>
          <a:p>
            <a:r>
              <a:rPr lang="de-DE" noProof="0" smtClean="0"/>
              <a:t>IUCLID 6-Website</a:t>
            </a:r>
            <a:endParaRPr lang="de-DE" noProof="0"/>
          </a:p>
        </p:txBody>
      </p:sp>
      <p:sp>
        <p:nvSpPr>
          <p:cNvPr id="5" name="Content Placeholder 4"/>
          <p:cNvSpPr>
            <a:spLocks noGrp="1"/>
          </p:cNvSpPr>
          <p:nvPr>
            <p:ph sz="half" idx="1"/>
          </p:nvPr>
        </p:nvSpPr>
        <p:spPr>
          <a:xfrm>
            <a:off x="477471" y="2181201"/>
            <a:ext cx="4038600" cy="3264024"/>
          </a:xfrm>
        </p:spPr>
        <p:txBody>
          <a:bodyPr>
            <a:normAutofit fontScale="92500"/>
          </a:bodyPr>
          <a:lstStyle/>
          <a:p>
            <a:r>
              <a:rPr lang="de-DE" noProof="0" smtClean="0"/>
              <a:t>Abonnieren Sie die neuesten Nachrichten über IUCLID 6</a:t>
            </a:r>
          </a:p>
          <a:p>
            <a:endParaRPr lang="de-DE" noProof="0"/>
          </a:p>
          <a:p>
            <a:r>
              <a:rPr lang="de-DE" noProof="0" smtClean="0"/>
              <a:t>Greifen Sie auf die verfügbaren Informationen zu und laden Sie die benötigte Version herunter</a:t>
            </a:r>
          </a:p>
        </p:txBody>
      </p:sp>
    </p:spTree>
    <p:extLst>
      <p:ext uri="{BB962C8B-B14F-4D97-AF65-F5344CB8AC3E}">
        <p14:creationId xmlns:p14="http://schemas.microsoft.com/office/powerpoint/2010/main" val="2942302877"/>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de-DE"/>
          </a:p>
        </p:txBody>
      </p:sp>
      <p:sp>
        <p:nvSpPr>
          <p:cNvPr id="4" name="Title 3"/>
          <p:cNvSpPr>
            <a:spLocks noGrp="1"/>
          </p:cNvSpPr>
          <p:nvPr>
            <p:ph type="title"/>
          </p:nvPr>
        </p:nvSpPr>
        <p:spPr/>
        <p:txBody>
          <a:bodyPr/>
          <a:lstStyle/>
          <a:p>
            <a:r>
              <a:rPr lang="de-DE" noProof="0" smtClean="0"/>
              <a:t>Zweck der Präsentation</a:t>
            </a:r>
            <a:endParaRPr lang="de-DE" noProof="0"/>
          </a:p>
        </p:txBody>
      </p:sp>
      <p:sp>
        <p:nvSpPr>
          <p:cNvPr id="5" name="Content Placeholder 4"/>
          <p:cNvSpPr>
            <a:spLocks noGrp="1"/>
          </p:cNvSpPr>
          <p:nvPr>
            <p:ph idx="1"/>
          </p:nvPr>
        </p:nvSpPr>
        <p:spPr/>
        <p:txBody>
          <a:bodyPr>
            <a:normAutofit fontScale="55000" lnSpcReduction="20000"/>
          </a:bodyPr>
          <a:lstStyle/>
          <a:p>
            <a:r>
              <a:rPr lang="de-DE" altLang="en-US" noProof="0"/>
              <a:t>Diese Präsentation und die zugehörigen Notizen wurden von der ECHA, der Europäischen Chemikalienagentur, erstellt, um Sie bei der Ausarbeitung einer eigenen Präsentation zu REACH 2018, also der letzten Registrierungsfrist für Phase-in-Stoffe, zu unterstützen. Sie ermöglicht Ihnen, relevante Folien auszuwählen und sie entsprechend den Bedürfnissen Ihres Publikums – Führungskräfte, Arbeitnehmer, Fachkräfte für Umweltgesundheit und Sicherheit, Behörden usw. – abzuändern. Die Nutzung bedarf keiner weiteren Genehmigung.</a:t>
            </a:r>
          </a:p>
          <a:p>
            <a:endParaRPr lang="de-DE" altLang="en-US" noProof="0"/>
          </a:p>
          <a:p>
            <a:r>
              <a:rPr lang="de-DE" altLang="en-US" noProof="0"/>
              <a:t>In dieser Präsentation wird ein kurzer Überblick über die Phase 5 (Erstellen Sie Ihr Registrierungsdossier mit IUCLID) des Fahrplans der ECHA für REACH 2018 gegeben. Sie ist Bestandteil einer Reihe von Präsentationen zu REACH 2018, die auf der Website der ECHA veröffentlicht werden. Anregungen und Kommentare können Sie an folgende E-Mail-Adresse richten: </a:t>
            </a:r>
            <a:r>
              <a:rPr lang="de-DE" altLang="en-US" b="1" noProof="0" smtClean="0">
                <a:solidFill>
                  <a:srgbClr val="0046AD"/>
                </a:solidFill>
              </a:rPr>
              <a:t>reach-2018@echa.europa.eu</a:t>
            </a:r>
            <a:r>
              <a:rPr lang="de-DE" altLang="en-US" noProof="0"/>
              <a:t>.  </a:t>
            </a:r>
          </a:p>
          <a:p>
            <a:endParaRPr lang="de-DE" altLang="en-US" noProof="0"/>
          </a:p>
          <a:p>
            <a:r>
              <a:rPr lang="de-DE" altLang="en-US" b="1" noProof="0"/>
              <a:t>Rechtlicher Hinweis: </a:t>
            </a:r>
            <a:r>
              <a:rPr lang="de-DE" altLang="en-US" noProof="0"/>
              <a:t>Die Informationen in dieser Präsentation bilden keine Rechtsberatung und stellen nicht notwendigerweise den in rechtlichem Sinne offiziellen Standpunkt der Europäischen Chemikalienagentur dar. Die Europäische Chemikalienagentur übernimmt keine Haftung für den Inhalt dieses Dokuments.</a:t>
            </a:r>
          </a:p>
          <a:p>
            <a:endParaRPr lang="de-DE" altLang="en-US" noProof="0"/>
          </a:p>
          <a:p>
            <a:r>
              <a:rPr lang="de-DE" altLang="en-US" noProof="0"/>
              <a:t>Veröffentlichung: Mai 2017</a:t>
            </a:r>
          </a:p>
          <a:p>
            <a:pPr marL="0" indent="0">
              <a:buNone/>
            </a:pPr>
            <a:endParaRPr lang="de-DE" noProof="0"/>
          </a:p>
        </p:txBody>
      </p:sp>
    </p:spTree>
    <p:extLst>
      <p:ext uri="{BB962C8B-B14F-4D97-AF65-F5344CB8AC3E}">
        <p14:creationId xmlns:p14="http://schemas.microsoft.com/office/powerpoint/2010/main" val="754092337"/>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3"/>
          <p:cNvSpPr>
            <a:spLocks noGrp="1"/>
          </p:cNvSpPr>
          <p:nvPr>
            <p:ph type="title"/>
          </p:nvPr>
        </p:nvSpPr>
        <p:spPr>
          <a:xfrm>
            <a:off x="323528" y="476672"/>
            <a:ext cx="8229600" cy="1143000"/>
          </a:xfrm>
        </p:spPr>
        <p:txBody>
          <a:bodyPr/>
          <a:lstStyle/>
          <a:p>
            <a:r>
              <a:rPr lang="de-DE" noProof="0" smtClean="0"/>
              <a:t>Cloud-Dienstleistungen der ECHA</a:t>
            </a:r>
            <a:endParaRPr lang="de-DE" noProof="0"/>
          </a:p>
        </p:txBody>
      </p:sp>
      <p:sp>
        <p:nvSpPr>
          <p:cNvPr id="5" name="Content Placeholder 4"/>
          <p:cNvSpPr>
            <a:spLocks noGrp="1"/>
          </p:cNvSpPr>
          <p:nvPr>
            <p:ph idx="1"/>
          </p:nvPr>
        </p:nvSpPr>
        <p:spPr>
          <a:xfrm>
            <a:off x="457199" y="1600200"/>
            <a:ext cx="3737101" cy="4756150"/>
          </a:xfrm>
        </p:spPr>
        <p:txBody>
          <a:bodyPr>
            <a:normAutofit fontScale="70000" lnSpcReduction="20000"/>
          </a:bodyPr>
          <a:lstStyle/>
          <a:p>
            <a:r>
              <a:rPr lang="de-DE" noProof="0" smtClean="0"/>
              <a:t>Aufruf über die Website der ECHA</a:t>
            </a:r>
          </a:p>
          <a:p>
            <a:endParaRPr lang="de-DE" noProof="0" smtClean="0"/>
          </a:p>
          <a:p>
            <a:r>
              <a:rPr lang="de-DE" noProof="0" smtClean="0"/>
              <a:t>Bestimmt für KMU-Nutzer zur Erstellung von Registrierungsdossiers für die Frist REACH 2018</a:t>
            </a:r>
          </a:p>
          <a:p>
            <a:endParaRPr lang="de-DE" noProof="0" smtClean="0"/>
          </a:p>
          <a:p>
            <a:r>
              <a:rPr lang="de-DE" noProof="0" smtClean="0"/>
              <a:t>Arbeiten Sie ausschließlich in einem Browser, ohne eine lokale Installation vorzunehmen</a:t>
            </a:r>
          </a:p>
          <a:p>
            <a:pPr lvl="0"/>
            <a:endParaRPr lang="de-DE" noProof="0" smtClean="0"/>
          </a:p>
          <a:p>
            <a:pPr lvl="0"/>
            <a:r>
              <a:rPr lang="de-DE" noProof="0" smtClean="0"/>
              <a:t>Jederzeit von überall in einer sicheren Cloud-Umgebung verfügbar</a:t>
            </a:r>
          </a:p>
          <a:p>
            <a:pPr lvl="0"/>
            <a:endParaRPr lang="de-DE" noProof="0" smtClean="0"/>
          </a:p>
          <a:p>
            <a:pPr lvl="0"/>
            <a:r>
              <a:rPr lang="de-DE" noProof="0" smtClean="0"/>
              <a:t>Demoversion zum Testen der Anwendung verfügbar</a:t>
            </a:r>
          </a:p>
          <a:p>
            <a:endParaRPr lang="de-DE" noProof="0"/>
          </a:p>
        </p:txBody>
      </p:sp>
      <p:sp>
        <p:nvSpPr>
          <p:cNvPr id="6" name="Freeform 5"/>
          <p:cNvSpPr/>
          <p:nvPr/>
        </p:nvSpPr>
        <p:spPr>
          <a:xfrm>
            <a:off x="5577175" y="2880214"/>
            <a:ext cx="2079947" cy="1771799"/>
          </a:xfrm>
          <a:custGeom>
            <a:gdLst>
              <a:gd name="connsiteX0" fmla="*/ 0 w 2550170"/>
              <a:gd name="connsiteY0" fmla="*/ 1103000 h 2206000"/>
              <a:gd name="connsiteX1" fmla="*/ 630254 w 2550170"/>
              <a:gd name="connsiteY1" fmla="*/ 1 h 2206000"/>
              <a:gd name="connsiteX2" fmla="*/ 1919916 w 2550170"/>
              <a:gd name="connsiteY2" fmla="*/ 1 h 2206000"/>
              <a:gd name="connsiteX3" fmla="*/ 2550170 w 2550170"/>
              <a:gd name="connsiteY3" fmla="*/ 1103000 h 2206000"/>
              <a:gd name="connsiteX4" fmla="*/ 1919916 w 2550170"/>
              <a:gd name="connsiteY4" fmla="*/ 2205999 h 2206000"/>
              <a:gd name="connsiteX5" fmla="*/ 630254 w 2550170"/>
              <a:gd name="connsiteY5" fmla="*/ 2205999 h 2206000"/>
              <a:gd name="connsiteX6" fmla="*/ 0 w 2550170"/>
              <a:gd name="connsiteY6" fmla="*/ 1103000 h 22060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0170" h="2206000">
                <a:moveTo>
                  <a:pt x="0" y="1103000"/>
                </a:moveTo>
                <a:lnTo>
                  <a:pt x="630254" y="1"/>
                </a:lnTo>
                <a:lnTo>
                  <a:pt x="1919916" y="1"/>
                </a:lnTo>
                <a:lnTo>
                  <a:pt x="2550170" y="1103000"/>
                </a:lnTo>
                <a:lnTo>
                  <a:pt x="1919916" y="2205999"/>
                </a:lnTo>
                <a:lnTo>
                  <a:pt x="630254" y="2205999"/>
                </a:lnTo>
                <a:lnTo>
                  <a:pt x="0" y="1103000"/>
                </a:lnTo>
                <a:close/>
              </a:path>
            </a:pathLst>
          </a:custGeom>
          <a:noFill/>
        </p:spPr>
        <p:style>
          <a:lnRef idx="2">
            <a:schemeClr val="lt1">
              <a:hueOff val="0"/>
              <a:satOff val="0"/>
              <a:lumOff val="0"/>
              <a:alphaOff val="0"/>
            </a:schemeClr>
          </a:lnRef>
          <a:fillRef idx="1">
            <a:scrgbClr r="0" g="0" b="0"/>
          </a:fillRef>
          <a:effectRef idx="0">
            <a:schemeClr val="accent1">
              <a:alpha val="80000"/>
              <a:hueOff val="0"/>
              <a:satOff val="0"/>
              <a:lumOff val="0"/>
              <a:alphaOff val="0"/>
            </a:schemeClr>
          </a:effectRef>
          <a:fontRef idx="minor">
            <a:schemeClr val="lt1"/>
          </a:fontRef>
        </p:style>
        <p:txBody>
          <a:bodyPr spcFirstLastPara="0" vert="horz" wrap="square" lIns="445459" tIns="388425" rIns="445459" bIns="388425" numCol="1" spcCol="1270" anchor="ctr" anchorCtr="0">
            <a:noAutofit/>
          </a:bodyPr>
          <a:lstStyle/>
          <a:p>
            <a:pPr lvl="0" algn="ctr" defTabSz="800100">
              <a:lnSpc>
                <a:spcPct val="90000"/>
              </a:lnSpc>
              <a:spcBef>
                <a:spcPct val="0"/>
              </a:spcBef>
              <a:spcAft>
                <a:spcPct val="35000"/>
              </a:spcAft>
            </a:pPr>
            <a:r>
              <a:rPr lang="de-DE" smtClean="0"/>
              <a:t> </a:t>
            </a:r>
            <a:endParaRPr lang="de-DE" sz="1800" b="1" kern="1200"/>
          </a:p>
        </p:txBody>
      </p:sp>
      <p:grpSp>
        <p:nvGrpSpPr>
          <p:cNvPr id="7" name="Group 6"/>
          <p:cNvGrpSpPr/>
          <p:nvPr/>
        </p:nvGrpSpPr>
        <p:grpSpPr>
          <a:xfrm>
            <a:off x="5768768" y="1268760"/>
            <a:ext cx="1895610" cy="1452107"/>
            <a:chOff x="3531525" y="188640"/>
            <a:chExt cx="2324160" cy="1807963"/>
          </a:xfrm>
        </p:grpSpPr>
        <p:sp>
          <p:nvSpPr>
            <p:cNvPr id="8" name="Hexagon 7"/>
            <p:cNvSpPr/>
            <p:nvPr/>
          </p:nvSpPr>
          <p:spPr>
            <a:xfrm>
              <a:off x="4893514" y="1139577"/>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9" name="Freeform 8"/>
            <p:cNvSpPr/>
            <p:nvPr/>
          </p:nvSpPr>
          <p:spPr>
            <a:xfrm>
              <a:off x="3531525" y="188640"/>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0"/>
              </a:schemeClr>
            </a:fillRef>
            <a:effectRef idx="0">
              <a:schemeClr val="accent1">
                <a:alpha val="90000"/>
                <a:hueOff val="0"/>
                <a:satOff val="0"/>
                <a:lumOff val="0"/>
                <a:alphaOff val="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de-DE" sz="1200" kern="1200" smtClean="0"/>
                <a:t>Stets mit der neuesten Version der Anwendung arbeiten </a:t>
              </a:r>
              <a:endParaRPr lang="de-DE" sz="1200" kern="1200"/>
            </a:p>
          </p:txBody>
        </p:sp>
      </p:grpSp>
      <p:grpSp>
        <p:nvGrpSpPr>
          <p:cNvPr id="10" name="Group 9"/>
          <p:cNvGrpSpPr/>
          <p:nvPr/>
        </p:nvGrpSpPr>
        <p:grpSpPr>
          <a:xfrm>
            <a:off x="7331995" y="2161903"/>
            <a:ext cx="1704501" cy="1781290"/>
            <a:chOff x="5448157" y="1300658"/>
            <a:chExt cx="2089846" cy="2217817"/>
          </a:xfrm>
        </p:grpSpPr>
        <p:sp>
          <p:nvSpPr>
            <p:cNvPr id="11" name="Hexagon 10"/>
            <p:cNvSpPr/>
            <p:nvPr/>
          </p:nvSpPr>
          <p:spPr>
            <a:xfrm>
              <a:off x="6016444" y="2689437"/>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12" name="Freeform 11"/>
            <p:cNvSpPr/>
            <p:nvPr/>
          </p:nvSpPr>
          <p:spPr>
            <a:xfrm>
              <a:off x="5448157" y="1300658"/>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8000"/>
              </a:schemeClr>
            </a:fillRef>
            <a:effectRef idx="0">
              <a:schemeClr val="accent1">
                <a:alpha val="90000"/>
                <a:hueOff val="0"/>
                <a:satOff val="0"/>
                <a:lumOff val="0"/>
                <a:alphaOff val="-8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de-DE" sz="1200" kern="1200" smtClean="0"/>
                <a:t>Geringeres Datenverlust-Risiko (ECHA verwaltet Sicherungs-kopien)</a:t>
              </a:r>
            </a:p>
          </p:txBody>
        </p:sp>
      </p:grpSp>
      <p:grpSp>
        <p:nvGrpSpPr>
          <p:cNvPr id="13" name="Group 12"/>
          <p:cNvGrpSpPr/>
          <p:nvPr/>
        </p:nvGrpSpPr>
        <p:grpSpPr>
          <a:xfrm>
            <a:off x="7159271" y="3917718"/>
            <a:ext cx="1877225" cy="1452107"/>
            <a:chOff x="5236385" y="3486757"/>
            <a:chExt cx="2301618" cy="1807963"/>
          </a:xfrm>
        </p:grpSpPr>
        <p:sp>
          <p:nvSpPr>
            <p:cNvPr id="14" name="Hexagon 13"/>
            <p:cNvSpPr/>
            <p:nvPr/>
          </p:nvSpPr>
          <p:spPr>
            <a:xfrm>
              <a:off x="5236385" y="4438939"/>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15" name="Freeform 14"/>
            <p:cNvSpPr/>
            <p:nvPr/>
          </p:nvSpPr>
          <p:spPr>
            <a:xfrm>
              <a:off x="5448157" y="3486757"/>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16000"/>
              </a:schemeClr>
            </a:fillRef>
            <a:effectRef idx="0">
              <a:schemeClr val="accent1">
                <a:alpha val="90000"/>
                <a:hueOff val="0"/>
                <a:satOff val="0"/>
                <a:lumOff val="0"/>
                <a:alphaOff val="-16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de-DE" sz="1200" kern="1200" smtClean="0"/>
                <a:t>Ermöglicht freie Arbeitsplatz-wahl (erleichterter Fernzugriff) und Delegation an Berater</a:t>
              </a:r>
            </a:p>
          </p:txBody>
        </p:sp>
      </p:grpSp>
      <p:grpSp>
        <p:nvGrpSpPr>
          <p:cNvPr id="16" name="Group 15"/>
          <p:cNvGrpSpPr/>
          <p:nvPr/>
        </p:nvGrpSpPr>
        <p:grpSpPr>
          <a:xfrm>
            <a:off x="5581046" y="4811859"/>
            <a:ext cx="1892224" cy="1452107"/>
            <a:chOff x="3301363" y="4600019"/>
            <a:chExt cx="2320008" cy="1807963"/>
          </a:xfrm>
        </p:grpSpPr>
        <p:sp>
          <p:nvSpPr>
            <p:cNvPr id="17" name="Hexagon 16"/>
            <p:cNvSpPr/>
            <p:nvPr/>
          </p:nvSpPr>
          <p:spPr>
            <a:xfrm>
              <a:off x="3301363" y="4620543"/>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18" name="Freeform 17"/>
            <p:cNvSpPr/>
            <p:nvPr/>
          </p:nvSpPr>
          <p:spPr>
            <a:xfrm>
              <a:off x="3531525" y="4600019"/>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24000"/>
              </a:schemeClr>
            </a:fillRef>
            <a:effectRef idx="0">
              <a:schemeClr val="accent1">
                <a:alpha val="90000"/>
                <a:hueOff val="0"/>
                <a:satOff val="0"/>
                <a:lumOff val="0"/>
                <a:alphaOff val="-24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de-DE" sz="1200" kern="1200" smtClean="0"/>
                <a:t>Möglichkeit eines besseren Online-Supports</a:t>
              </a:r>
            </a:p>
          </p:txBody>
        </p:sp>
      </p:grpSp>
      <p:grpSp>
        <p:nvGrpSpPr>
          <p:cNvPr id="19" name="Group 18"/>
          <p:cNvGrpSpPr/>
          <p:nvPr/>
        </p:nvGrpSpPr>
        <p:grpSpPr>
          <a:xfrm>
            <a:off x="4198285" y="3584038"/>
            <a:ext cx="1704501" cy="1786785"/>
            <a:chOff x="1605995" y="3071305"/>
            <a:chExt cx="2089846" cy="2224659"/>
          </a:xfrm>
        </p:grpSpPr>
        <p:sp>
          <p:nvSpPr>
            <p:cNvPr id="20" name="Hexagon 19"/>
            <p:cNvSpPr/>
            <p:nvPr/>
          </p:nvSpPr>
          <p:spPr>
            <a:xfrm>
              <a:off x="2160044" y="3071305"/>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21" name="Freeform 20"/>
            <p:cNvSpPr/>
            <p:nvPr/>
          </p:nvSpPr>
          <p:spPr>
            <a:xfrm>
              <a:off x="1605995" y="3488001"/>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32000"/>
              </a:schemeClr>
            </a:fillRef>
            <a:effectRef idx="0">
              <a:schemeClr val="accent1">
                <a:alpha val="90000"/>
                <a:hueOff val="0"/>
                <a:satOff val="0"/>
                <a:lumOff val="0"/>
                <a:alphaOff val="-32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de-DE" sz="1200" kern="1200" smtClean="0"/>
                <a:t>Keine Kosten für die Nutzer durch Installationen und Hardware</a:t>
              </a:r>
            </a:p>
          </p:txBody>
        </p:sp>
      </p:grpSp>
      <p:sp>
        <p:nvSpPr>
          <p:cNvPr id="22" name="Freeform 21"/>
          <p:cNvSpPr/>
          <p:nvPr/>
        </p:nvSpPr>
        <p:spPr>
          <a:xfrm>
            <a:off x="4198285" y="2159904"/>
            <a:ext cx="1704501" cy="1452107"/>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40000"/>
            </a:schemeClr>
          </a:fillRef>
          <a:effectRef idx="0">
            <a:schemeClr val="accent1">
              <a:alpha val="90000"/>
              <a:hueOff val="0"/>
              <a:satOff val="0"/>
              <a:lumOff val="0"/>
              <a:alphaOff val="-40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de-DE" sz="1200" kern="1200" smtClean="0"/>
              <a:t>Daten sind durch die geringere Anzahl lokaler Kopien sicherer</a:t>
            </a:r>
          </a:p>
        </p:txBody>
      </p:sp>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5164" y="3235145"/>
            <a:ext cx="1698118" cy="1041028"/>
          </a:xfrm>
          <a:prstGeom prst="rect">
            <a:avLst/>
          </a:prstGeom>
        </p:spPr>
      </p:pic>
    </p:spTree>
    <p:extLst>
      <p:ext uri="{BB962C8B-B14F-4D97-AF65-F5344CB8AC3E}">
        <p14:creationId xmlns:p14="http://schemas.microsoft.com/office/powerpoint/2010/main" val="942441188"/>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de-DE" noProof="0" smtClean="0"/>
              <a:t>Das Wichtigste in Kürze</a:t>
            </a:r>
            <a:endParaRPr lang="de-DE" noProof="0"/>
          </a:p>
        </p:txBody>
      </p:sp>
      <p:sp>
        <p:nvSpPr>
          <p:cNvPr id="3" name="Rectangle 2"/>
          <p:cNvSpPr/>
          <p:nvPr/>
        </p:nvSpPr>
        <p:spPr>
          <a:xfrm>
            <a:off x="395536" y="1753726"/>
            <a:ext cx="7848872" cy="3416320"/>
          </a:xfrm>
          <a:prstGeom prst="rect">
            <a:avLst/>
          </a:prstGeom>
          <a:noFill/>
        </p:spPr>
        <p:txBody>
          <a:bodyPr wrap="square">
            <a:spAutoFit/>
          </a:bodyPr>
          <a:lstStyle/>
          <a:p>
            <a:pPr marL="342900" indent="-342900">
              <a:buFont typeface="Arial" panose="020b0604020202020204" pitchFamily="34" charset="0"/>
              <a:buChar char="•"/>
            </a:pPr>
            <a:r>
              <a:rPr lang="de-DE" sz="2400" smtClean="0">
                <a:solidFill>
                  <a:prstClr val="black"/>
                </a:solidFill>
                <a:latin typeface="Verdana" panose="020b0604030504040204" pitchFamily="34" charset="0"/>
              </a:rPr>
              <a:t>Wählen Sie die für Sie beste IUCLID-Version</a:t>
            </a:r>
          </a:p>
          <a:p>
            <a:pPr marL="342900" indent="-342900">
              <a:buFont typeface="Arial" panose="020b0604020202020204" pitchFamily="34" charset="0"/>
              <a:buChar char="•"/>
            </a:pPr>
            <a:endParaRPr lang="de-DE" sz="240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de-DE" sz="2400">
                <a:solidFill>
                  <a:prstClr val="black"/>
                </a:solidFill>
                <a:latin typeface="Verdana" panose="020b0604030504040204" pitchFamily="34" charset="0"/>
              </a:rPr>
              <a:t>Planen Sie für das Eingeben der Daten genug Zeit ein und stellen Sie sicher, dass Ihr Dossier die Anforderungen an die Einreichung erfüllt</a:t>
            </a:r>
            <a:endParaRPr lang="de-DE" sz="240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de-DE" sz="240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de-DE" sz="2400">
                <a:latin typeface="Verdana" panose="020b0604030504040204" pitchFamily="34" charset="0"/>
              </a:rPr>
              <a:t>Unterstützung erhalten Sie unter </a:t>
            </a:r>
            <a:r>
              <a:rPr lang="de-DE" sz="2400" smtClean="0">
                <a:latin typeface="Verdana" panose="020b0604030504040204" pitchFamily="34" charset="0"/>
                <a:hlinkClick r:id="rId3"/>
              </a:rPr>
              <a:t>https://echa.europa.eu/de/reach-2018</a:t>
            </a:r>
            <a:endParaRPr lang="de-DE" sz="2400" smtClean="0">
              <a:latin typeface="Verdana" panose="020b0604030504040204" pitchFamily="34" charset="0"/>
              <a:ea typeface="Verdana" panose="020b0604030504040204" pitchFamily="34" charset="0"/>
              <a:cs typeface="Verdana" panose="020b0604030504040204" pitchFamily="34" charset="0"/>
            </a:endParaRPr>
          </a:p>
          <a:p>
            <a:endParaRPr lang="de-DE" sz="240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de-DE" sz="2400" smtClean="0">
                <a:solidFill>
                  <a:prstClr val="black"/>
                </a:solidFill>
                <a:latin typeface="Verdana" panose="020b0604030504040204" pitchFamily="34" charset="0"/>
                <a:hlinkClick r:id="rId4"/>
              </a:rPr>
              <a:t>Nehmen Sie Kontakt mit der ECHA auf,</a:t>
            </a:r>
            <a:r>
              <a:rPr lang="de-DE" smtClean="0"/>
              <a:t> </a:t>
            </a:r>
            <a:r>
              <a:rPr lang="de-DE" sz="2400" smtClean="0">
                <a:solidFill>
                  <a:prstClr val="black"/>
                </a:solidFill>
                <a:latin typeface="Verdana" panose="020b0604030504040204" pitchFamily="34" charset="0"/>
              </a:rPr>
              <a:t>wenn Sie weitere Unterstützung benötigen</a:t>
            </a:r>
          </a:p>
        </p:txBody>
      </p:sp>
    </p:spTree>
    <p:extLst>
      <p:ext uri="{BB962C8B-B14F-4D97-AF65-F5344CB8AC3E}">
        <p14:creationId xmlns:p14="http://schemas.microsoft.com/office/powerpoint/2010/main" val="583746448"/>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Slide Number Placeholder 4"/>
          <p:cNvSpPr>
            <a:spLocks noGrp="1"/>
          </p:cNvSpPr>
          <p:nvPr>
            <p:ph type="sldNum" sz="quarter" idx="12"/>
          </p:nvPr>
        </p:nvSpPr>
        <p:spPr/>
        <p:txBody>
          <a:bodyPr/>
          <a:lstStyle/>
          <a:p>
            <a:fld id="{53FE240C-791C-4FA0-BA72-1FE57C9E7D13}" type="slidenum">
              <a:rPr lang="en-GB" smtClean="0">
                <a:solidFill>
                  <a:prstClr val="black">
                    <a:tint val="75000"/>
                  </a:prstClr>
                </a:solidFill>
              </a:rPr>
              <a:t>3</a:t>
            </a:fld>
            <a:endParaRPr lang="de-DE">
              <a:solidFill>
                <a:prstClr val="black">
                  <a:tint val="75000"/>
                </a:prstClr>
              </a:solidFill>
            </a:endParaRPr>
          </a:p>
        </p:txBody>
      </p:sp>
      <p:sp>
        <p:nvSpPr>
          <p:cNvPr id="2" name="Title 1"/>
          <p:cNvSpPr>
            <a:spLocks noGrp="1"/>
          </p:cNvSpPr>
          <p:nvPr>
            <p:ph type="title"/>
          </p:nvPr>
        </p:nvSpPr>
        <p:spPr>
          <a:xfrm>
            <a:off x="457200" y="476672"/>
            <a:ext cx="6096000" cy="1143000"/>
          </a:xfrm>
        </p:spPr>
        <p:txBody>
          <a:bodyPr/>
          <a:lstStyle/>
          <a:p>
            <a:r>
              <a:rPr lang="de-DE" noProof="0" smtClean="0"/>
              <a:t>Phase 5: Erstellen Sie Ihr</a:t>
            </a:r>
            <a:br>
              <a:rPr/>
            </a:br>
            <a:r>
              <a:rPr lang="de-DE" noProof="0" smtClean="0"/>
              <a:t>Registrierungsdossier mit </a:t>
            </a:r>
            <a:br>
              <a:rPr lang="de-DE" noProof="0" smtClean="0"/>
            </a:br>
            <a:r>
              <a:rPr lang="de-DE" noProof="0" smtClean="0"/>
              <a:t>IUCLID</a:t>
            </a:r>
            <a:endParaRPr lang="de-DE" noProof="0"/>
          </a:p>
        </p:txBody>
      </p:sp>
      <p:sp>
        <p:nvSpPr>
          <p:cNvPr id="3" name="Content Placeholder 2"/>
          <p:cNvSpPr>
            <a:spLocks noGrp="1"/>
          </p:cNvSpPr>
          <p:nvPr>
            <p:ph idx="1"/>
          </p:nvPr>
        </p:nvSpPr>
        <p:spPr>
          <a:xfrm>
            <a:off x="457200" y="2289297"/>
            <a:ext cx="8229600" cy="4525963"/>
          </a:xfrm>
        </p:spPr>
        <p:txBody>
          <a:bodyPr>
            <a:normAutofit/>
          </a:bodyPr>
          <a:lstStyle/>
          <a:p>
            <a:pPr marL="0" indent="0">
              <a:buNone/>
            </a:pPr>
            <a:r>
              <a:rPr lang="de-DE" noProof="0" smtClean="0"/>
              <a:t>Maßnahmen:</a:t>
            </a:r>
          </a:p>
          <a:p>
            <a:pPr marL="0" indent="0">
              <a:buNone/>
            </a:pPr>
            <a:endParaRPr lang="de-DE" noProof="0" smtClean="0"/>
          </a:p>
          <a:p>
            <a:pPr marL="457200" indent="-457200">
              <a:buFont typeface="+mj-lt"/>
              <a:buAutoNum type="arabicPeriod"/>
            </a:pPr>
            <a:r>
              <a:rPr lang="de-DE" noProof="0" smtClean="0"/>
              <a:t>Wählen Sie den besten Zugangsweg zu IUCLID</a:t>
            </a:r>
          </a:p>
          <a:p>
            <a:pPr marL="457200" indent="-457200">
              <a:buFont typeface="+mj-lt"/>
              <a:buAutoNum type="arabicPeriod"/>
            </a:pPr>
            <a:r>
              <a:rPr lang="de-DE" noProof="0" smtClean="0"/>
              <a:t>Legen Sie Ihren Stoffdatensatz an</a:t>
            </a:r>
          </a:p>
          <a:p>
            <a:pPr marL="457200" indent="-457200">
              <a:buFont typeface="+mj-lt"/>
              <a:buAutoNum type="arabicPeriod"/>
            </a:pPr>
            <a:r>
              <a:rPr lang="de-DE" noProof="0" smtClean="0"/>
              <a:t>Geben Sie die Daten für Ihren Stoff ein</a:t>
            </a:r>
          </a:p>
          <a:p>
            <a:pPr marL="457200" indent="-457200">
              <a:buFont typeface="+mj-lt"/>
              <a:buAutoNum type="arabicPeriod"/>
            </a:pPr>
            <a:r>
              <a:rPr lang="de-DE" noProof="0" smtClean="0"/>
              <a:t>Erstellen Sie Ihr Registrierungsdossier</a:t>
            </a:r>
          </a:p>
          <a:p>
            <a:pPr marL="457200" indent="-457200">
              <a:buFont typeface="+mj-lt"/>
              <a:buAutoNum type="arabicPeriod"/>
            </a:pPr>
            <a:r>
              <a:rPr lang="de-DE" noProof="0" smtClean="0"/>
              <a:t>Prüfen Sie Ihr Registrierungsdossier</a:t>
            </a:r>
            <a:endParaRPr lang="de-DE" noProof="0"/>
          </a:p>
        </p:txBody>
      </p:sp>
    </p:spTree>
    <p:extLst>
      <p:ext uri="{BB962C8B-B14F-4D97-AF65-F5344CB8AC3E}">
        <p14:creationId xmlns:p14="http://schemas.microsoft.com/office/powerpoint/2010/main" val="1738921478"/>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4</a:t>
            </a:fld>
            <a:endParaRPr lang="de-DE">
              <a:solidFill>
                <a:prstClr val="black">
                  <a:tint val="75000"/>
                </a:prstClr>
              </a:solidFill>
            </a:endParaRPr>
          </a:p>
        </p:txBody>
      </p:sp>
      <p:sp>
        <p:nvSpPr>
          <p:cNvPr id="2" name="Title 1"/>
          <p:cNvSpPr>
            <a:spLocks noGrp="1"/>
          </p:cNvSpPr>
          <p:nvPr>
            <p:ph type="title"/>
          </p:nvPr>
        </p:nvSpPr>
        <p:spPr/>
        <p:txBody>
          <a:bodyPr/>
          <a:lstStyle/>
          <a:p>
            <a:r>
              <a:rPr lang="de-DE" noProof="0" smtClean="0"/>
              <a:t>Zugriff auf IUCLID</a:t>
            </a:r>
            <a:endParaRPr lang="de-DE" noProof="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09185" y="3139280"/>
            <a:ext cx="2325629" cy="1447803"/>
          </a:xfrm>
        </p:spPr>
      </p:pic>
      <p:graphicFrame>
        <p:nvGraphicFramePr>
          <p:cNvPr id="9" name="Content Placeholder 2"/>
          <p:cNvGraphicFramePr/>
          <p:nvPr>
            <p:extLst>
              <p:ext uri="{D42A27DB-BD31-4B8C-83A1-F6EECF244321}">
                <p14:modId xmlns:p14="http://schemas.microsoft.com/office/powerpoint/2010/main" val="1387554325"/>
              </p:ext>
            </p:extLst>
          </p:nvPr>
        </p:nvGraphicFramePr>
        <p:xfrm>
          <a:off x="676360" y="2204864"/>
          <a:ext cx="7992888" cy="4300587"/>
        </p:xfrm>
        <a:graphic>
          <a:graphicData uri="http://schemas.openxmlformats.org/drawingml/2006/diagram">
            <dgm:relIds xmlns:dgm="http://schemas.openxmlformats.org/drawingml/2006/diagram" r:dm="rId5" r:lo="rId6" r:qs="rId7" r:cs="rId8"/>
          </a:graphicData>
        </a:graphic>
      </p:graphicFrame>
      <p:pic>
        <p:nvPicPr>
          <p:cNvPr id="1026" name="Picture 2" descr="IUCLID Cloud for SME"/>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4977268" y="2348880"/>
            <a:ext cx="1000125" cy="48577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740352" y="2348880"/>
            <a:ext cx="854398" cy="341759"/>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084394" y="2348880"/>
            <a:ext cx="1039806" cy="266533"/>
          </a:xfrm>
          <a:prstGeom prst="rect">
            <a:avLst/>
          </a:prstGeom>
        </p:spPr>
      </p:pic>
      <p:pic>
        <p:nvPicPr>
          <p:cNvPr id="7" name="Picture 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199409" y="1772816"/>
            <a:ext cx="946790" cy="589417"/>
          </a:xfrm>
          <a:prstGeom prst="rect">
            <a:avLst/>
          </a:prstGeom>
        </p:spPr>
      </p:pic>
    </p:spTree>
    <p:extLst>
      <p:ext uri="{BB962C8B-B14F-4D97-AF65-F5344CB8AC3E}">
        <p14:creationId xmlns:p14="http://schemas.microsoft.com/office/powerpoint/2010/main" val="1135389960"/>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de-DE" noProof="0" smtClean="0"/>
              <a:t>IUCLID-Terminologie</a:t>
            </a:r>
            <a:endParaRPr lang="de-DE" noProof="0"/>
          </a:p>
        </p:txBody>
      </p:sp>
      <p:sp>
        <p:nvSpPr>
          <p:cNvPr id="3" name="Content Placeholder 2"/>
          <p:cNvSpPr>
            <a:spLocks noGrp="1"/>
          </p:cNvSpPr>
          <p:nvPr>
            <p:ph idx="1"/>
          </p:nvPr>
        </p:nvSpPr>
        <p:spPr>
          <a:xfrm>
            <a:off x="1115616" y="1878752"/>
            <a:ext cx="7571184" cy="4247411"/>
          </a:xfrm>
        </p:spPr>
        <p:txBody>
          <a:bodyPr>
            <a:normAutofit fontScale="92500" lnSpcReduction="10000"/>
          </a:bodyPr>
          <a:lstStyle/>
          <a:p>
            <a:pPr marL="0" indent="0">
              <a:buNone/>
            </a:pPr>
            <a:r>
              <a:rPr lang="de-DE" b="1" noProof="0" smtClean="0"/>
              <a:t>Legal entity: </a:t>
            </a:r>
            <a:r>
              <a:rPr lang="de-DE" noProof="0" smtClean="0"/>
              <a:t>(natürliche oder) juristische Person mit Pflichten nach REACH</a:t>
            </a:r>
          </a:p>
          <a:p>
            <a:pPr marL="0" indent="0">
              <a:buNone/>
            </a:pPr>
            <a:endParaRPr lang="de-DE" noProof="0" smtClean="0"/>
          </a:p>
          <a:p>
            <a:pPr marL="0" indent="0">
              <a:buNone/>
            </a:pPr>
            <a:r>
              <a:rPr lang="de-DE" b="1" noProof="0" smtClean="0"/>
              <a:t>Reference substance: </a:t>
            </a:r>
            <a:r>
              <a:rPr lang="de-DE" noProof="0" smtClean="0"/>
              <a:t>Dokument mit den wichtigsten Stoffidentifikatoren (IUPAC-Bezeichnung, EG- und CAS-Nummer)</a:t>
            </a:r>
          </a:p>
          <a:p>
            <a:pPr marL="0" indent="0">
              <a:buNone/>
            </a:pPr>
            <a:endParaRPr lang="de-DE" noProof="0" smtClean="0"/>
          </a:p>
          <a:p>
            <a:pPr marL="0" indent="0">
              <a:buNone/>
            </a:pPr>
            <a:r>
              <a:rPr lang="de-DE" b="1" noProof="0" smtClean="0"/>
              <a:t>Endpoint:</a:t>
            </a:r>
            <a:r>
              <a:rPr lang="de-DE" noProof="0" smtClean="0"/>
              <a:t> Ergebnis der Erfüllung einer bestimmten Informationsanforderung ≈ Eigenschaft eines Stoffes</a:t>
            </a:r>
          </a:p>
          <a:p>
            <a:pPr marL="0" indent="0">
              <a:buNone/>
            </a:pPr>
            <a:endParaRPr lang="de-DE" noProof="0"/>
          </a:p>
          <a:p>
            <a:pPr marL="0" indent="0">
              <a:buNone/>
            </a:pPr>
            <a:r>
              <a:rPr lang="de-DE" b="1" noProof="0" smtClean="0"/>
              <a:t>Universal unique identifier (UUID)</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814" y="1964844"/>
            <a:ext cx="571500" cy="5715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814" y="3193936"/>
            <a:ext cx="571500" cy="5715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1833" y="4725144"/>
            <a:ext cx="306512" cy="306512"/>
          </a:xfrm>
          <a:prstGeom prst="rect">
            <a:avLst/>
          </a:prstGeom>
        </p:spPr>
      </p:pic>
      <p:pic>
        <p:nvPicPr>
          <p:cNvPr id="8" name="Picture 7"/>
          <p:cNvPicPr>
            <a:picLocks noChangeAspect="1"/>
          </p:cNvPicPr>
          <p:nvPr/>
        </p:nvPicPr>
        <p:blipFill>
          <a:blip r:embed="rId6"/>
          <a:stretch>
            <a:fillRect/>
          </a:stretch>
        </p:blipFill>
        <p:spPr>
          <a:xfrm>
            <a:off x="6019800" y="5982342"/>
            <a:ext cx="2693879" cy="287642"/>
          </a:xfrm>
          <a:prstGeom prst="rect">
            <a:avLst/>
          </a:prstGeom>
        </p:spPr>
      </p:pic>
    </p:spTree>
    <p:extLst>
      <p:ext uri="{BB962C8B-B14F-4D97-AF65-F5344CB8AC3E}">
        <p14:creationId xmlns:p14="http://schemas.microsoft.com/office/powerpoint/2010/main" val="3233951563"/>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6</a:t>
            </a:fld>
            <a:endParaRPr lang="de-DE">
              <a:solidFill>
                <a:prstClr val="black">
                  <a:tint val="75000"/>
                </a:prstClr>
              </a:solidFill>
            </a:endParaRPr>
          </a:p>
        </p:txBody>
      </p:sp>
      <p:sp>
        <p:nvSpPr>
          <p:cNvPr id="2" name="Title 1"/>
          <p:cNvSpPr>
            <a:spLocks noGrp="1"/>
          </p:cNvSpPr>
          <p:nvPr>
            <p:ph type="title"/>
          </p:nvPr>
        </p:nvSpPr>
        <p:spPr>
          <a:xfrm>
            <a:off x="179512" y="476672"/>
            <a:ext cx="8229600" cy="1143000"/>
          </a:xfrm>
        </p:spPr>
        <p:txBody>
          <a:bodyPr/>
          <a:lstStyle/>
          <a:p>
            <a:r>
              <a:rPr lang="de-DE" noProof="0" smtClean="0"/>
              <a:t>Legen Sie Ihren Stoffdatensatz an</a:t>
            </a:r>
            <a:endParaRPr lang="de-DE" noProof="0"/>
          </a:p>
        </p:txBody>
      </p:sp>
      <p:sp>
        <p:nvSpPr>
          <p:cNvPr id="3" name="Content Placeholder 2"/>
          <p:cNvSpPr>
            <a:spLocks noGrp="1"/>
          </p:cNvSpPr>
          <p:nvPr>
            <p:ph idx="1"/>
          </p:nvPr>
        </p:nvSpPr>
        <p:spPr/>
        <p:txBody>
          <a:bodyPr>
            <a:normAutofit/>
          </a:bodyPr>
          <a:lstStyle/>
          <a:p>
            <a:pPr lvl="0"/>
            <a:r>
              <a:rPr lang="de-DE" noProof="0" smtClean="0"/>
              <a:t>Geben Sie an, welchen Stoff Sie registrieren möchten</a:t>
            </a:r>
          </a:p>
          <a:p>
            <a:pPr lvl="0"/>
            <a:endParaRPr lang="de-DE" noProof="0" smtClean="0"/>
          </a:p>
          <a:p>
            <a:pPr lvl="0"/>
            <a:r>
              <a:rPr lang="de-DE" noProof="0" smtClean="0"/>
              <a:t>Sie können den Stoffdatensatz vom federführenden Registranten erhalten oder Ihren eigenen Datensatz anlegen</a:t>
            </a:r>
            <a:endParaRPr lang="de-DE" noProof="0"/>
          </a:p>
        </p:txBody>
      </p:sp>
    </p:spTree>
    <p:extLst>
      <p:ext uri="{BB962C8B-B14F-4D97-AF65-F5344CB8AC3E}">
        <p14:creationId xmlns:p14="http://schemas.microsoft.com/office/powerpoint/2010/main" val="1358542986"/>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de-DE" noProof="0" smtClean="0"/>
              <a:t>Inhalt eines Stoffdatensatzes</a:t>
            </a:r>
            <a:endParaRPr lang="de-DE" noProof="0"/>
          </a:p>
        </p:txBody>
      </p:sp>
      <p:pic>
        <p:nvPicPr>
          <p:cNvPr id="8" name="Content Placeholder 7"/>
          <p:cNvPicPr>
            <a:picLocks noGrp="1" noChangeAspect="1"/>
          </p:cNvPicPr>
          <p:nvPr>
            <p:ph idx="1"/>
          </p:nvPr>
        </p:nvPicPr>
        <p:blipFill>
          <a:blip r:embed="rId3"/>
          <a:stretch>
            <a:fillRect/>
          </a:stretch>
        </p:blipFill>
        <p:spPr>
          <a:xfrm>
            <a:off x="5004048" y="2044543"/>
            <a:ext cx="2771429" cy="3171429"/>
          </a:xfrm>
          <a:prstGeom prst="rect">
            <a:avLst/>
          </a:prstGeom>
        </p:spPr>
      </p:pic>
      <p:sp>
        <p:nvSpPr>
          <p:cNvPr id="7" name="Rounded Rectangle 6"/>
          <p:cNvSpPr/>
          <p:nvPr/>
        </p:nvSpPr>
        <p:spPr>
          <a:xfrm>
            <a:off x="611560" y="2044542"/>
            <a:ext cx="4104456" cy="1384457"/>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prstClr val="white"/>
                </a:solidFill>
                <a:latin typeface="Verdana" panose="020b0604030504040204" pitchFamily="34" charset="0"/>
              </a:rPr>
              <a:t>Abschnitt 1: Stoffidentifizierung, Zusammensetzung(en), analytische Informationen</a:t>
            </a:r>
            <a:endParaRPr lang="de-DE"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58549598"/>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de-DE" noProof="0" smtClean="0"/>
              <a:t>Inhalt eines Stoffdatensatzes</a:t>
            </a:r>
            <a:endParaRPr lang="de-DE" noProof="0"/>
          </a:p>
        </p:txBody>
      </p:sp>
      <p:sp>
        <p:nvSpPr>
          <p:cNvPr id="7" name="Rounded Rectangle 6"/>
          <p:cNvSpPr/>
          <p:nvPr/>
        </p:nvSpPr>
        <p:spPr>
          <a:xfrm>
            <a:off x="479086" y="1673927"/>
            <a:ext cx="3660866" cy="1147092"/>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prstClr val="white"/>
                </a:solidFill>
                <a:latin typeface="Verdana" panose="020b0604030504040204" pitchFamily="34" charset="0"/>
              </a:rPr>
              <a:t>Abschnitt 2: Einstufung und Kennzeichnung</a:t>
            </a:r>
            <a:r>
              <a:rPr lang="de-DE" sz="2000" smtClean="0">
                <a:solidFill>
                  <a:prstClr val="white"/>
                </a:solidFill>
                <a:latin typeface="Verdana" panose="020b0604030504040204" pitchFamily="34" charset="0"/>
              </a:rPr>
              <a:t>,</a:t>
            </a:r>
            <a:br>
              <a:rPr lang="de-DE" sz="2000" smtClean="0">
                <a:solidFill>
                  <a:prstClr val="white"/>
                </a:solidFill>
                <a:latin typeface="Verdana" panose="020b0604030504040204" pitchFamily="34" charset="0"/>
              </a:rPr>
            </a:br>
            <a:r>
              <a:rPr lang="de-DE" sz="2000" smtClean="0">
                <a:solidFill>
                  <a:prstClr val="white"/>
                </a:solidFill>
                <a:latin typeface="Verdana" panose="020b0604030504040204" pitchFamily="34" charset="0"/>
              </a:rPr>
              <a:t>PBT-Beurteilung</a:t>
            </a:r>
            <a:endParaRPr lang="de-DE"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a:srcRect l="1326"/>
          <a:stretch>
            <a:fillRect/>
          </a:stretch>
        </p:blipFill>
        <p:spPr>
          <a:xfrm>
            <a:off x="4716016" y="1600201"/>
            <a:ext cx="3970783" cy="4701894"/>
          </a:xfrm>
          <a:prstGeom prst="rect">
            <a:avLst/>
          </a:prstGeom>
        </p:spPr>
      </p:pic>
    </p:spTree>
    <p:extLst>
      <p:ext uri="{BB962C8B-B14F-4D97-AF65-F5344CB8AC3E}">
        <p14:creationId xmlns:p14="http://schemas.microsoft.com/office/powerpoint/2010/main" val="3514023327"/>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de-DE" noProof="0" smtClean="0"/>
              <a:t>Inhalt eines Stoffdatensatzes</a:t>
            </a:r>
            <a:endParaRPr lang="de-DE" noProof="0"/>
          </a:p>
        </p:txBody>
      </p:sp>
      <p:sp>
        <p:nvSpPr>
          <p:cNvPr id="7" name="Rounded Rectangle 6"/>
          <p:cNvSpPr/>
          <p:nvPr/>
        </p:nvSpPr>
        <p:spPr>
          <a:xfrm>
            <a:off x="547083" y="1822203"/>
            <a:ext cx="3960440" cy="1147092"/>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prstClr val="white"/>
                </a:solidFill>
                <a:latin typeface="Verdana" panose="020b0604030504040204" pitchFamily="34" charset="0"/>
              </a:rPr>
              <a:t>Abschnitt 3: Herstellung, Verwendung und Exposition</a:t>
            </a:r>
            <a:endParaRPr lang="de-DE"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p:cNvPicPr>
            <a:picLocks noChangeAspect="1"/>
          </p:cNvPicPr>
          <p:nvPr/>
        </p:nvPicPr>
        <p:blipFill>
          <a:blip r:embed="rId3"/>
          <a:stretch>
            <a:fillRect/>
          </a:stretch>
        </p:blipFill>
        <p:spPr>
          <a:xfrm>
            <a:off x="4860032" y="1822203"/>
            <a:ext cx="3960440" cy="4549710"/>
          </a:xfrm>
          <a:prstGeom prst="rect">
            <a:avLst/>
          </a:prstGeom>
        </p:spPr>
      </p:pic>
    </p:spTree>
    <p:extLst>
      <p:ext uri="{BB962C8B-B14F-4D97-AF65-F5344CB8AC3E}">
        <p14:creationId xmlns:p14="http://schemas.microsoft.com/office/powerpoint/2010/main" val="1813750324"/>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p:properties xmlns:p="http://schemas.microsoft.com/office/2006/metadata/properties" xmlns:xsi="http://www.w3.org/2001/XMLSchema-instance" xmlns:pc="http://schemas.microsoft.com/office/infopath/2007/PartnerControls">
  <documentManagement>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10.12 Production and Implementation of Communication outputs</TermName>
          <TermId xmlns="http://schemas.microsoft.com/office/infopath/2007/PartnerControls">0979686c-f827-4cff-a947-2fd9d24cc3a4</TermId>
        </TermInfo>
      </Terms>
    </ECHAProcessTaxHTField0>
    <_dlc_DocId xmlns="b80ede5c-af4c-4bf2-9a87-706a3579dc11">ACTV10-6-53871</_dlc_DocId>
    <TaxCatchAll xmlns="b80ede5c-af4c-4bf2-9a87-706a3579dc11">
      <Value>3</Value>
      <Value>1</Value>
    </TaxCatchAl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_dlc_DocIdUrl xmlns="b80ede5c-af4c-4bf2-9a87-706a3579dc11">
      <Url>https://activity.echa.europa.eu/sites/act-10/process-10-11/_layouts/DocIdRedir.aspx?ID=ACTV10-6-53871</Url>
      <Description>ACTV10-6-53871</Description>
    </_dlc_DocIdUrl>
    <ECHACategoryTaxHTField0 xmlns="1a101ee2-a8a8-4e0f-bfd9-aff15f9bc839">
      <Terms xmlns="http://schemas.microsoft.com/office/infopath/2007/PartnerControls"/>
    </ECHACategoryTaxHTField0>
  </documentManagement>
</p:properties>
</file>

<file path=customXml/item2.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CF6A5F-9D12-494B-A636-D4E7909EB38C}">
  <ds:schemaRefs>
    <ds:schemaRef ds:uri="http://purl.org/dc/elements/1.1/"/>
    <ds:schemaRef ds:uri="http://schemas.microsoft.com/office/2006/documentManagement/types"/>
    <ds:schemaRef ds:uri="1a101ee2-a8a8-4e0f-bfd9-aff15f9bc839"/>
    <ds:schemaRef ds:uri="http://schemas.openxmlformats.org/package/2006/metadata/core-properties"/>
    <ds:schemaRef ds:uri="http://schemas.microsoft.com/office/infopath/2007/PartnerControls"/>
    <ds:schemaRef ds:uri="http://www.w3.org/XML/1998/namespace"/>
    <ds:schemaRef ds:uri="http://purl.org/dc/terms/"/>
    <ds:schemaRef ds:uri="b80ede5c-af4c-4bf2-9a87-706a3579dc11"/>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3AC6B7AA-5129-4B5D-925F-ADFB35645A32}">
  <ds:schemaRefs/>
</ds:datastoreItem>
</file>

<file path=customXml/itemProps3.xml><?xml version="1.0" encoding="utf-8"?>
<ds:datastoreItem xmlns:ds="http://schemas.openxmlformats.org/officeDocument/2006/customXml" ds:itemID="{C661D9F9-A681-4970-9AB3-BB2CEB580C4E}">
  <ds:schemaRefs/>
</ds:datastoreItem>
</file>

<file path=customXml/itemProps4.xml><?xml version="1.0" encoding="utf-8"?>
<ds:datastoreItem xmlns:ds="http://schemas.openxmlformats.org/officeDocument/2006/customXml" ds:itemID="{393C2A4F-378A-406C-8017-7706C7BE96B5}">
  <ds:schemaRefs/>
</ds:datastoreItem>
</file>

<file path=customXml/itemProps5.xml><?xml version="1.0" encoding="utf-8"?>
<ds:datastoreItem xmlns:ds="http://schemas.openxmlformats.org/officeDocument/2006/customXml" ds:itemID="{57325CAE-108D-4A40-AB78-5D4972D3F836}">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121</Paragraphs>
  <Slides>21</Slides>
  <Notes>21</Notes>
  <TotalTime>2258</TotalTime>
  <HiddenSlides>0</HiddenSlides>
  <MMClips>0</MMClips>
  <ScaleCrop>0</ScaleCrop>
  <HeadingPairs>
    <vt:vector baseType="variant" size="4">
      <vt:variant>
        <vt:lpstr>Theme</vt:lpstr>
      </vt:variant>
      <vt:variant>
        <vt:i4>1</vt:i4>
      </vt:variant>
      <vt:variant>
        <vt:lpstr>Slide Titles</vt:lpstr>
      </vt:variant>
      <vt:variant>
        <vt:i4>21</vt:i4>
      </vt:variant>
    </vt:vector>
  </HeadingPairs>
  <TitlesOfParts>
    <vt:vector baseType="lpstr" size="22">
      <vt:lpstr>Office Theme</vt:lpstr>
      <vt:lpstr>Slide 1</vt:lpstr>
      <vt:lpstr>Zweck der Präsentation</vt:lpstr>
      <vt:lpstr>Phase 5: Erstellen Sie IhrRegistrierungsdossier mit IUCLID</vt:lpstr>
      <vt:lpstr>Zugriff auf IUCLID</vt:lpstr>
      <vt:lpstr>IUCLID-Terminologie</vt:lpstr>
      <vt:lpstr>Legen Sie Ihren Stoffdatensatz an</vt:lpstr>
      <vt:lpstr>Inhalt eines Stoffdatensatzes</vt:lpstr>
      <vt:lpstr>Inhalt eines Stoffdatensatzes</vt:lpstr>
      <vt:lpstr>Inhalt eines Stoffdatensatzes</vt:lpstr>
      <vt:lpstr>Inhalt eines Stoffdatensatzes</vt:lpstr>
      <vt:lpstr>Inhalt eines Stoffdatensatzes</vt:lpstr>
      <vt:lpstr>Geben Sie die Daten für Ihren Stoff ein</vt:lpstr>
      <vt:lpstr>Slide 13</vt:lpstr>
      <vt:lpstr>Dateneingabe: Betriebs- und Geschäftsgeheimnisse (CBI)</vt:lpstr>
      <vt:lpstr>Erstellen Sie Ihr Registrierungsdossier</vt:lpstr>
      <vt:lpstr>Prüfen Sie Ihr Registrierungsdossier</vt:lpstr>
      <vt:lpstr>Ein paar Tipps zu IUCLID 6</vt:lpstr>
      <vt:lpstr>Ein paar Tipps zu IUCLID 6</vt:lpstr>
      <vt:lpstr>IUCLID 6-Website</vt:lpstr>
      <vt:lpstr>Cloud-Dienstleistungen der ECHA</vt:lpstr>
      <vt:lpstr>Das Wichtigste in Kürze</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CDT</dc:creator>
  <cp:lastModifiedBy>CDT</cp:lastModifiedBy>
  <cp:revision>135</cp:revision>
  <cp:lastPrinted>2017-04-07T10:59:06.000</cp:lastPrinted>
  <dcterms:created xsi:type="dcterms:W3CDTF">2015-06-16T10:48:03Z</dcterms:created>
  <dcterms:modified xsi:type="dcterms:W3CDTF">2017-05-29T10:41:02Z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c2cb4a93-7289-4362-80a0-5b3c03a196a8</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3;#10.12 Production and Implementation of Communication outputs|0979686c-f827-4cff-a947-2fd9d24cc3a4</vt:lpwstr>
  </property>
  <property fmtid="{D5CDD505-2E9C-101B-9397-08002B2CF9AE}" pid="7" name="ECHASecClass">
    <vt:lpwstr>1;#Internal|a0307bc2-faf9-4068-8aeb-b713e4fa2a0f</vt:lpwstr>
  </property>
</Properties>
</file>