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0.0.0-->
<p:presentation xmlns:r="http://schemas.openxmlformats.org/officeDocument/2006/relationships" xmlns:a="http://schemas.openxmlformats.org/drawingml/2006/main" xmlns:p="http://schemas.openxmlformats.org/presentationml/2006/main" showSpecialPlsOnTitleSld="0" saveSubsetFonts="1">
  <p:sldMasterIdLst>
    <p:sldMasterId id="2147483648" r:id="rId7"/>
  </p:sldMasterIdLst>
  <p:notesMasterIdLst>
    <p:notesMasterId r:id="rId8"/>
  </p:notesMasterIdLst>
  <p:sldIdLst>
    <p:sldId id="256" r:id="rId9"/>
    <p:sldId id="318" r:id="rId10"/>
    <p:sldId id="280" r:id="rId11"/>
    <p:sldId id="281" r:id="rId12"/>
    <p:sldId id="311" r:id="rId13"/>
    <p:sldId id="282" r:id="rId14"/>
    <p:sldId id="313" r:id="rId15"/>
    <p:sldId id="314" r:id="rId16"/>
    <p:sldId id="315" r:id="rId17"/>
    <p:sldId id="316" r:id="rId18"/>
    <p:sldId id="317" r:id="rId19"/>
    <p:sldId id="283" r:id="rId20"/>
    <p:sldId id="284" r:id="rId21"/>
    <p:sldId id="285" r:id="rId22"/>
    <p:sldId id="286" r:id="rId23"/>
    <p:sldId id="287" r:id="rId24"/>
    <p:sldId id="310" r:id="rId25"/>
    <p:sldId id="312" r:id="rId26"/>
    <p:sldId id="292" r:id="rId27"/>
    <p:sldId id="319" r:id="rId28"/>
    <p:sldId id="288" r:id="rId29"/>
  </p:sldIdLst>
  <p:sldSz cx="9144000" cy="6858000" type="screen4x3"/>
  <p:notesSz cx="6797675" cy="9926638"/>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p="http://schemas.openxmlformats.org/presentationml/2006/main">
  <p:cmAuthor id="1" name="WALIN Laura" initials="WL" lastIdx="0" clrIdx="0">
    <p:extLst>
      <p:ext uri="{19B8F6BF-5375-455C-9EA6-DF929625EA0E}">
        <p15:presenceInfo xmlns:p15="http://schemas.microsoft.com/office/powerpoint/2012/main" userId="S-1-5-21-2444889250-2882189981-708495972-2135" providerId="AD"/>
      </p:ext>
    </p:extLst>
  </p:cmAuthor>
  <p:cmAuthor id="2" name="MUSSET Christel" initials="MC" lastIdx="0" clrIdx="1">
    <p:extLst>
      <p:ext uri="{19B8F6BF-5375-455C-9EA6-DF929625EA0E}">
        <p15:presenceInfo xmlns:p15="http://schemas.microsoft.com/office/powerpoint/2012/main" userId="S-1-5-21-2444889250-2882189981-708495972-1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69373" autoAdjust="0"/>
  </p:normalViewPr>
  <p:slideViewPr>
    <p:cSldViewPr>
      <p:cViewPr varScale="1">
        <p:scale>
          <a:sx n="77" d="100"/>
          <a:sy n="77" d="100"/>
        </p:scale>
        <p:origin x="2454" y="84"/>
      </p:cViewPr>
      <p:guideLst>
        <p:guide orient="horz" pos="2160"/>
        <p:guide pos="2880"/>
      </p:guideLst>
    </p:cSldViewPr>
  </p:slideViewPr>
  <p:outlineViewPr>
    <p:cViewPr>
      <p:scale>
        <a:sx n="33" d="100"/>
        <a:sy n="33" d="100"/>
      </p:scale>
      <p:origin x="0" y="-13602"/>
    </p:cViewPr>
  </p:outlin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2.xml" /><Relationship Id="rId11" Type="http://schemas.openxmlformats.org/officeDocument/2006/relationships/slide" Target="slides/slide3.xml" /><Relationship Id="rId12" Type="http://schemas.openxmlformats.org/officeDocument/2006/relationships/slide" Target="slides/slide4.xml" /><Relationship Id="rId13" Type="http://schemas.openxmlformats.org/officeDocument/2006/relationships/slide" Target="slides/slide5.xml" /><Relationship Id="rId14" Type="http://schemas.openxmlformats.org/officeDocument/2006/relationships/slide" Target="slides/slide6.xml" /><Relationship Id="rId15" Type="http://schemas.openxmlformats.org/officeDocument/2006/relationships/slide" Target="slides/slide7.xml" /><Relationship Id="rId16" Type="http://schemas.openxmlformats.org/officeDocument/2006/relationships/slide" Target="slides/slide8.xml" /><Relationship Id="rId17" Type="http://schemas.openxmlformats.org/officeDocument/2006/relationships/slide" Target="slides/slide9.xml" /><Relationship Id="rId18" Type="http://schemas.openxmlformats.org/officeDocument/2006/relationships/slide" Target="slides/slide10.xml" /><Relationship Id="rId19" Type="http://schemas.openxmlformats.org/officeDocument/2006/relationships/slide" Target="slides/slide11.xml" /><Relationship Id="rId2" Type="http://schemas.openxmlformats.org/officeDocument/2006/relationships/customXml" Target="../customXml/item2.xml" /><Relationship Id="rId20" Type="http://schemas.openxmlformats.org/officeDocument/2006/relationships/slide" Target="slides/slide12.xml" /><Relationship Id="rId21" Type="http://schemas.openxmlformats.org/officeDocument/2006/relationships/slide" Target="slides/slide13.xml" /><Relationship Id="rId22" Type="http://schemas.openxmlformats.org/officeDocument/2006/relationships/slide" Target="slides/slide14.xml" /><Relationship Id="rId23" Type="http://schemas.openxmlformats.org/officeDocument/2006/relationships/slide" Target="slides/slide15.xml" /><Relationship Id="rId24" Type="http://schemas.openxmlformats.org/officeDocument/2006/relationships/slide" Target="slides/slide16.xml" /><Relationship Id="rId25" Type="http://schemas.openxmlformats.org/officeDocument/2006/relationships/slide" Target="slides/slide17.xml" /><Relationship Id="rId26" Type="http://schemas.openxmlformats.org/officeDocument/2006/relationships/slide" Target="slides/slide18.xml" /><Relationship Id="rId27" Type="http://schemas.openxmlformats.org/officeDocument/2006/relationships/slide" Target="slides/slide19.xml" /><Relationship Id="rId28" Type="http://schemas.openxmlformats.org/officeDocument/2006/relationships/slide" Target="slides/slide20.xml" /><Relationship Id="rId29" Type="http://schemas.openxmlformats.org/officeDocument/2006/relationships/slide" Target="slides/slide21.xml" /><Relationship Id="rId3" Type="http://schemas.openxmlformats.org/officeDocument/2006/relationships/customXml" Target="../customXml/item3.xml" /><Relationship Id="rId30" Type="http://schemas.openxmlformats.org/officeDocument/2006/relationships/tags" Target="tags/tag1.xml" /><Relationship Id="rId31" Type="http://schemas.openxmlformats.org/officeDocument/2006/relationships/presProps" Target="presProps.xml" /><Relationship Id="rId32" Type="http://schemas.openxmlformats.org/officeDocument/2006/relationships/viewProps" Target="viewProps.xml" /><Relationship Id="rId33" Type="http://schemas.openxmlformats.org/officeDocument/2006/relationships/theme" Target="theme/theme1.xml" /><Relationship Id="rId34" Type="http://schemas.openxmlformats.org/officeDocument/2006/relationships/tableStyles" Target="tableStyles.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commentAuthors" Target="commentAuthors.xml" /><Relationship Id="rId7" Type="http://schemas.openxmlformats.org/officeDocument/2006/relationships/slideMaster" Target="slideMasters/slideMaster1.xml" /><Relationship Id="rId8" Type="http://schemas.openxmlformats.org/officeDocument/2006/relationships/notesMaster" Target="notesMasters/notesMaster1.xml" /><Relationship Id="rId9" Type="http://schemas.openxmlformats.org/officeDocument/2006/relationships/slide" Target="slides/slide1.xml" /></Relationships>
</file>

<file path=ppt/diagrams/colors1.xml><?xml version="1.0" encoding="utf-8"?>
<dgm:colorsDef xmlns:a="http://schemas.openxmlformats.org/drawingml/2006/main" xmlns:dgm="http://schemas.openxmlformats.org/drawingml/2006/diagram"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a="http://schemas.openxmlformats.org/drawingml/2006/main" xmlns:r="http://schemas.openxmlformats.org/officeDocument/2006/relationships" xmlns:dgm="http://schemas.openxmlformats.org/drawingml/2006/diagram">
  <dgm:ptLst>
    <dgm:pt modelId="{BE111083-0061-4895-BE05-DC35F25D8317}" type="doc">
      <dgm:prSet loTypeId="urn:microsoft.com/office/officeart/2005/8/layout/hList6" loCatId="list" qsTypeId="urn:microsoft.com/office/officeart/2005/8/quickstyle/simple1" qsCatId="simple" csTypeId="urn:microsoft.com/office/officeart/2005/8/colors/accent1_4" csCatId="accent1" phldr="1"/>
      <dgm:spPr/>
      <dgm:t>
        <a:bodyPr/>
        <a:lstStyle/>
        <a:p>
          <a:endParaRPr lang="en-GB"/>
        </a:p>
      </dgm:t>
    </dgm:pt>
    <dgm:pt modelId="{01D466D4-D681-49E7-AD99-FE9820009F51}" type="parTrans" cxnId="{DDE18225-054C-430A-9114-AABE1E4AD5FA}">
      <dgm:prSet custT="1"/>
      <dgm:spPr/>
      <dgm:t>
        <a:bodyPr/>
        <a:lstStyle/>
        <a:p>
          <a:endParaRPr lang="en-GB" sz="1050"/>
        </a:p>
      </dgm:t>
    </dgm:pt>
    <dgm:pt modelId="{54A1DC3F-D534-4791-9A0F-69238D12C375}">
      <dgm:prSet phldrT="[Text]" custT="1"/>
      <dgm:spPr/>
      <dgm:t>
        <a:bodyPr/>
        <a:lstStyle/>
        <a:p>
          <a:r>
            <a:rPr lang="en-GB" sz="2400" smtClean="0"/>
            <a:t>Онлайн досиета</a:t>
          </a:r>
          <a:endParaRPr lang="bg-BG" sz="2400"/>
        </a:p>
      </dgm:t>
    </dgm:pt>
    <dgm:pt modelId="{0C273603-277B-4808-B729-88464BD748E0}" type="parTrans" cxnId="{B81CABFD-75CD-4A69-8DE4-31B826CF715D}">
      <dgm:prSet/>
      <dgm:spPr/>
      <dgm:t>
        <a:bodyPr/>
        <a:lstStyle/>
        <a:p>
          <a:endParaRPr lang="en-GB"/>
        </a:p>
      </dgm:t>
    </dgm:pt>
    <dgm:pt modelId="{6C8CB2F5-52D1-4D5B-B431-3027640E6E2E}">
      <dgm:prSet phldrT="[Text]" custT="1"/>
      <dgm:spPr/>
      <dgm:t>
        <a:bodyPr/>
        <a:lstStyle/>
        <a:p>
          <a:r>
            <a:rPr lang="en-GB" sz="1800" smtClean="0"/>
            <a:t>Директно в REACH-IT</a:t>
          </a:r>
          <a:endParaRPr lang="bg-BG" sz="1800"/>
        </a:p>
      </dgm:t>
    </dgm:pt>
    <dgm:pt modelId="{8BAD47B2-5F6A-486D-9A84-73A8ABC27495}" type="sibTrans" cxnId="{B81CABFD-75CD-4A69-8DE4-31B826CF715D}">
      <dgm:prSet/>
      <dgm:spPr/>
      <dgm:t>
        <a:bodyPr/>
        <a:lstStyle/>
        <a:p>
          <a:endParaRPr lang="en-GB"/>
        </a:p>
      </dgm:t>
    </dgm:pt>
    <dgm:pt modelId="{34CE74A2-CA54-4B76-820F-DD9B9AEBB9AC}" type="parTrans" cxnId="{C1B18F9B-8DF8-4D7B-A768-45BD25C109C7}">
      <dgm:prSet/>
      <dgm:spPr/>
      <dgm:t>
        <a:bodyPr/>
        <a:lstStyle/>
        <a:p>
          <a:endParaRPr lang="en-GB"/>
        </a:p>
      </dgm:t>
    </dgm:pt>
    <dgm:pt modelId="{2D45BB3D-E39C-48D4-8AC9-562135822D2A}">
      <dgm:prSet phldrT="[Text]" custT="1"/>
      <dgm:spPr/>
      <dgm:t>
        <a:bodyPr/>
        <a:lstStyle/>
        <a:p>
          <a:r>
            <a:rPr lang="en-GB" sz="1800" smtClean="0"/>
            <a:t>Не е необходима инсталация</a:t>
          </a:r>
          <a:endParaRPr lang="bg-BG" sz="1800"/>
        </a:p>
      </dgm:t>
    </dgm:pt>
    <dgm:pt modelId="{BF752288-068A-46F2-A1B5-8BA763B6D621}" type="sibTrans" cxnId="{C1B18F9B-8DF8-4D7B-A768-45BD25C109C7}">
      <dgm:prSet/>
      <dgm:spPr/>
      <dgm:t>
        <a:bodyPr/>
        <a:lstStyle/>
        <a:p>
          <a:endParaRPr lang="en-GB"/>
        </a:p>
      </dgm:t>
    </dgm:pt>
    <dgm:pt modelId="{F12E9022-C8BE-4E5C-87C8-453FCECC9211}" type="parTrans" cxnId="{EF217982-8344-4023-89FB-F6E9657DD5CE}">
      <dgm:prSet custT="1"/>
      <dgm:spPr/>
      <dgm:t>
        <a:bodyPr/>
        <a:lstStyle/>
        <a:p>
          <a:endParaRPr lang="en-GB" sz="1050"/>
        </a:p>
      </dgm:t>
    </dgm:pt>
    <dgm:pt modelId="{2EB4DD0F-4681-4328-8B29-40D1FBD1F6E0}">
      <dgm:prSet phldrT="[Text]" custT="1"/>
      <dgm:spPr/>
      <dgm:t>
        <a:bodyPr/>
        <a:lstStyle/>
        <a:p>
          <a:r>
            <a:rPr lang="en-GB" sz="1800" smtClean="0"/>
            <a:t>Ако вашите вещества са регистрирани като член на съвместно подаване</a:t>
          </a:r>
          <a:endParaRPr lang="bg-BG" sz="1800"/>
        </a:p>
      </dgm:t>
    </dgm:pt>
    <dgm:pt modelId="{4A32F2BD-7F63-4F81-ADD6-79A06F7EB51D}" type="sibTrans" cxnId="{EF217982-8344-4023-89FB-F6E9657DD5CE}">
      <dgm:prSet custT="1"/>
      <dgm:spPr/>
      <dgm:t>
        <a:bodyPr/>
        <a:lstStyle/>
        <a:p>
          <a:endParaRPr lang="en-GB" sz="1050"/>
        </a:p>
      </dgm:t>
    </dgm:pt>
    <dgm:pt modelId="{C714D6CE-3BC7-4FEB-8203-F058016A4B2E}" type="sibTrans" cxnId="{DDE18225-054C-430A-9114-AABE1E4AD5FA}">
      <dgm:prSet custT="1"/>
      <dgm:spPr/>
      <dgm:t>
        <a:bodyPr/>
        <a:lstStyle/>
        <a:p>
          <a:endParaRPr lang="en-GB" sz="1050"/>
        </a:p>
      </dgm:t>
    </dgm:pt>
    <dgm:pt modelId="{F2BD4EEF-F6D5-485B-9CCB-68503197F7BE}" type="parTrans" cxnId="{223B2D8B-92FB-4081-98F2-1FDB95C5A351}">
      <dgm:prSet custT="1"/>
      <dgm:spPr/>
      <dgm:t>
        <a:bodyPr/>
        <a:lstStyle/>
        <a:p>
          <a:endParaRPr lang="en-GB" sz="1050"/>
        </a:p>
      </dgm:t>
    </dgm:pt>
    <dgm:pt modelId="{59F738A7-8704-4B20-B3D3-A7E5E7E023B1}">
      <dgm:prSet phldrT="[Text]" custT="1"/>
      <dgm:spPr/>
      <dgm:t>
        <a:bodyPr/>
        <a:lstStyle/>
        <a:p>
          <a:r>
            <a:rPr lang="en-GB" sz="2400" smtClean="0"/>
            <a:t>Облак на IUCLID</a:t>
          </a:r>
          <a:endParaRPr lang="bg-BG" sz="2400"/>
        </a:p>
      </dgm:t>
    </dgm:pt>
    <dgm:pt modelId="{FE1F6F94-D775-4F93-B9DB-40123DC1B0B0}" type="parTrans" cxnId="{11EA1161-5D9B-4E7D-9AB3-859EF93451AC}">
      <dgm:prSet/>
      <dgm:spPr/>
      <dgm:t>
        <a:bodyPr/>
        <a:lstStyle/>
        <a:p>
          <a:endParaRPr lang="en-GB"/>
        </a:p>
      </dgm:t>
    </dgm:pt>
    <dgm:pt modelId="{D80685B1-FC91-4852-8308-B297D338BA05}">
      <dgm:prSet phldrT="[Text]" custT="1"/>
      <dgm:spPr/>
      <dgm:t>
        <a:bodyPr/>
        <a:lstStyle/>
        <a:p>
          <a:r>
            <a:rPr lang="en-GB" sz="1800" err="1" smtClean="0"/>
            <a:t>Наличен онлайн в услугите в облак на ECHA</a:t>
          </a:r>
          <a:endParaRPr lang="bg-BG" sz="1800"/>
        </a:p>
      </dgm:t>
    </dgm:pt>
    <dgm:pt modelId="{D6B26198-4DF1-456E-B613-D9908D1BFC31}" type="sibTrans" cxnId="{11EA1161-5D9B-4E7D-9AB3-859EF93451AC}">
      <dgm:prSet/>
      <dgm:spPr/>
      <dgm:t>
        <a:bodyPr/>
        <a:lstStyle/>
        <a:p>
          <a:endParaRPr lang="en-GB"/>
        </a:p>
      </dgm:t>
    </dgm:pt>
    <dgm:pt modelId="{48918AFE-6B0B-4142-8FB8-266F0AC8D0B2}" type="parTrans" cxnId="{F502572C-4EA2-4D56-9017-EA27B29D19EE}">
      <dgm:prSet/>
      <dgm:spPr/>
      <dgm:t>
        <a:bodyPr/>
        <a:lstStyle/>
        <a:p>
          <a:endParaRPr lang="en-GB"/>
        </a:p>
      </dgm:t>
    </dgm:pt>
    <dgm:pt modelId="{99881D9C-179E-446A-ABD5-8715E69319E4}">
      <dgm:prSet phldrT="[Text]" custT="1"/>
      <dgm:spPr/>
      <dgm:t>
        <a:bodyPr/>
        <a:lstStyle/>
        <a:p>
          <a:r>
            <a:rPr lang="en-GB" sz="1800" smtClean="0"/>
            <a:t>Не е необходима инсталация</a:t>
          </a:r>
          <a:endParaRPr lang="bg-BG" sz="1800"/>
        </a:p>
      </dgm:t>
    </dgm:pt>
    <dgm:pt modelId="{22B613CE-3229-4480-BB27-34D45C8E5FE8}" type="sibTrans" cxnId="{F502572C-4EA2-4D56-9017-EA27B29D19EE}">
      <dgm:prSet/>
      <dgm:spPr/>
      <dgm:t>
        <a:bodyPr/>
        <a:lstStyle/>
        <a:p>
          <a:endParaRPr lang="en-GB"/>
        </a:p>
      </dgm:t>
    </dgm:pt>
    <dgm:pt modelId="{899873D7-E84F-4308-A18F-481305E33C1F}" type="parTrans" cxnId="{B1EFFFBC-E1DD-43A1-BBDB-82242BE52730}">
      <dgm:prSet custT="1"/>
      <dgm:spPr/>
      <dgm:t>
        <a:bodyPr/>
        <a:lstStyle/>
        <a:p>
          <a:endParaRPr lang="en-GB" sz="1050"/>
        </a:p>
      </dgm:t>
    </dgm:pt>
    <dgm:pt modelId="{5D7F1909-F809-499F-AE9A-D802BF84EC5C}">
      <dgm:prSet phldrT="[Text]" custT="1"/>
      <dgm:spPr/>
      <dgm:t>
        <a:bodyPr/>
        <a:lstStyle/>
        <a:p>
          <a:r>
            <a:rPr lang="en-GB" sz="1800" smtClean="0"/>
            <a:t>За МСПя</a:t>
          </a:r>
          <a:endParaRPr lang="bg-BG" sz="1800"/>
        </a:p>
      </dgm:t>
    </dgm:pt>
    <dgm:pt modelId="{1CE7BD79-9884-4333-802A-822D4A594D5B}" type="sibTrans" cxnId="{B1EFFFBC-E1DD-43A1-BBDB-82242BE52730}">
      <dgm:prSet custT="1"/>
      <dgm:spPr/>
      <dgm:t>
        <a:bodyPr/>
        <a:lstStyle/>
        <a:p>
          <a:endParaRPr lang="en-GB" sz="1050"/>
        </a:p>
      </dgm:t>
    </dgm:pt>
    <dgm:pt modelId="{4696A1FE-BD48-4164-AB2E-B1375CFA6DD9}" type="sibTrans" cxnId="{223B2D8B-92FB-4081-98F2-1FDB95C5A351}">
      <dgm:prSet custT="1"/>
      <dgm:spPr/>
      <dgm:t>
        <a:bodyPr/>
        <a:lstStyle/>
        <a:p>
          <a:endParaRPr lang="en-GB" sz="1050"/>
        </a:p>
      </dgm:t>
    </dgm:pt>
    <dgm:pt modelId="{A5CC47C3-4E03-475B-AB86-71A075741CA1}" type="parTrans" cxnId="{18B4299C-DF89-4C84-80D1-24A86033FAEF}">
      <dgm:prSet custT="1"/>
      <dgm:spPr/>
      <dgm:t>
        <a:bodyPr/>
        <a:lstStyle/>
        <a:p>
          <a:endParaRPr lang="en-GB" sz="1050"/>
        </a:p>
      </dgm:t>
    </dgm:pt>
    <dgm:pt modelId="{D5ADD253-079D-4932-94FE-9E6F4EED8330}">
      <dgm:prSet phldrT="[Text]" custT="1"/>
      <dgm:spPr/>
      <dgm:t>
        <a:bodyPr/>
        <a:lstStyle/>
        <a:p>
          <a:r>
            <a:rPr lang="en-GB" sz="2400" smtClean="0"/>
            <a:t>IUCLID 6</a:t>
          </a:r>
          <a:endParaRPr lang="bg-BG" sz="2400"/>
        </a:p>
      </dgm:t>
    </dgm:pt>
    <dgm:pt modelId="{289EB9F9-2A49-4E2F-BDCF-A6E8846EA164}" type="parTrans" cxnId="{555B94B8-7460-489F-A282-124DFC48EABC}">
      <dgm:prSet custT="1"/>
      <dgm:spPr/>
      <dgm:t>
        <a:bodyPr/>
        <a:lstStyle/>
        <a:p>
          <a:endParaRPr lang="en-GB" sz="1050"/>
        </a:p>
      </dgm:t>
    </dgm:pt>
    <dgm:pt modelId="{2A1FC4C9-B4E7-4748-9C2F-AE615C139608}">
      <dgm:prSet phldrT="[Text]" custT="1"/>
      <dgm:spPr/>
      <dgm:t>
        <a:bodyPr/>
        <a:lstStyle/>
        <a:p>
          <a:r>
            <a:rPr lang="en-GB" sz="1800" smtClean="0"/>
            <a:t>Във всички останали случаи можете да инсталирате софтуера IUCLID 6.</a:t>
          </a:r>
          <a:endParaRPr lang="bg-BG" sz="1800"/>
        </a:p>
      </dgm:t>
    </dgm:pt>
    <dgm:pt modelId="{6226424B-547F-41A6-96DC-B8BFFD2EC574}" type="sibTrans" cxnId="{555B94B8-7460-489F-A282-124DFC48EABC}">
      <dgm:prSet custT="1"/>
      <dgm:spPr/>
      <dgm:t>
        <a:bodyPr/>
        <a:lstStyle/>
        <a:p>
          <a:endParaRPr lang="en-GB" sz="1050"/>
        </a:p>
      </dgm:t>
    </dgm:pt>
    <dgm:pt modelId="{B20A7CEA-EE67-41B4-94ED-DE85884DC615}" type="parTrans" cxnId="{105695C3-0A5A-4636-8EFC-FEEF7AB1BDE0}">
      <dgm:prSet/>
      <dgm:spPr/>
      <dgm:t>
        <a:bodyPr/>
        <a:lstStyle/>
        <a:p>
          <a:endParaRPr lang="en-GB"/>
        </a:p>
      </dgm:t>
    </dgm:pt>
    <dgm:pt modelId="{92D5572D-65FE-4591-A3CE-6EBF7B2A7916}">
      <dgm:prSet phldrT="[Text]" custT="1"/>
      <dgm:spPr/>
      <dgm:t>
        <a:bodyPr/>
        <a:lstStyle/>
        <a:p>
          <a:r>
            <a:rPr lang="en-GB" sz="1800" smtClean="0"/>
            <a:t>Наличен безплатно на уебсайта ІUCLID 6.</a:t>
          </a:r>
          <a:endParaRPr lang="bg-BG" sz="1800"/>
        </a:p>
      </dgm:t>
    </dgm:pt>
    <dgm:pt modelId="{D8F27FF1-969F-4A30-A806-F01BB2659EC4}" type="sibTrans" cxnId="{105695C3-0A5A-4636-8EFC-FEEF7AB1BDE0}">
      <dgm:prSet/>
      <dgm:spPr/>
      <dgm:t>
        <a:bodyPr/>
        <a:lstStyle/>
        <a:p>
          <a:endParaRPr lang="en-GB"/>
        </a:p>
      </dgm:t>
    </dgm:pt>
    <dgm:pt modelId="{AACDF145-9F08-49FF-BC54-AFE7084B4180}" type="parTrans" cxnId="{2D0C9977-D603-4DFB-99D2-2D0A50160A26}">
      <dgm:prSet/>
      <dgm:spPr/>
      <dgm:t>
        <a:bodyPr/>
        <a:lstStyle/>
        <a:p>
          <a:endParaRPr lang="en-GB"/>
        </a:p>
      </dgm:t>
    </dgm:pt>
    <dgm:pt modelId="{B8996DE1-901A-4632-AB86-E394349738B9}">
      <dgm:prSet phldrT="[Text]" custT="1"/>
      <dgm:spPr/>
      <dgm:t>
        <a:bodyPr/>
        <a:lstStyle/>
        <a:p>
          <a:r>
            <a:rPr lang="en-GB" sz="1800" err="1" smtClean="0"/>
            <a:t>Версии за десктоп или сървър</a:t>
          </a:r>
          <a:endParaRPr lang="bg-BG" sz="1800"/>
        </a:p>
      </dgm:t>
    </dgm:pt>
    <dgm:pt modelId="{4A56A0F9-23DD-4BBA-95BB-8D82B5B74E82}" type="sibTrans" cxnId="{2D0C9977-D603-4DFB-99D2-2D0A50160A26}">
      <dgm:prSet/>
      <dgm:spPr/>
      <dgm:t>
        <a:bodyPr/>
        <a:lstStyle/>
        <a:p>
          <a:endParaRPr lang="en-GB"/>
        </a:p>
      </dgm:t>
    </dgm:pt>
    <dgm:pt modelId="{7FA2083B-E5C8-4417-A8C3-B912D5274AC6}" type="sibTrans" cxnId="{18B4299C-DF89-4C84-80D1-24A86033FAEF}">
      <dgm:prSet custT="1"/>
      <dgm:spPr/>
      <dgm:t>
        <a:bodyPr/>
        <a:lstStyle/>
        <a:p>
          <a:endParaRPr lang="en-GB" sz="1050"/>
        </a:p>
      </dgm:t>
    </dgm:pt>
    <dgm:pt modelId="{5B6A25D1-9E82-4DD7-A6BF-E2F58F88581A}" type="pres">
      <dgm:prSet presAssocID="{BE111083-0061-4895-BE05-DC35F25D8317}" presName="Name0">
        <dgm:presLayoutVars>
          <dgm:dir/>
          <dgm:resizeHandles val="exact"/>
        </dgm:presLayoutVars>
      </dgm:prSet>
      <dgm:spPr/>
      <dgm:t>
        <a:bodyPr/>
        <a:lstStyle/>
        <a:p>
          <a:endParaRPr lang="en-GB"/>
        </a:p>
      </dgm:t>
    </dgm:pt>
    <dgm:pt modelId="{37B19238-C417-45B9-A70D-95BCB8C21B53}" type="pres">
      <dgm:prSet presAssocID="{54A1DC3F-D534-4791-9A0F-69238D12C375}" presName="node" presStyleLbl="node1" presStyleCnt="3" custLinFactNeighborY="-2043">
        <dgm:presLayoutVars>
          <dgm:bulletEnabled val="1"/>
        </dgm:presLayoutVars>
      </dgm:prSet>
      <dgm:spPr/>
      <dgm:t>
        <a:bodyPr/>
        <a:lstStyle/>
        <a:p>
          <a:endParaRPr lang="en-GB"/>
        </a:p>
      </dgm:t>
    </dgm:pt>
    <dgm:pt modelId="{BD8D339B-47F4-49C4-92E4-899B4E0D934B}" type="pres">
      <dgm:prSet presAssocID="{C714D6CE-3BC7-4FEB-8203-F058016A4B2E}" presName="sibTrans"/>
      <dgm:spPr/>
      <dgm:t>
        <a:bodyPr/>
        <a:lstStyle/>
        <a:p>
          <a:endParaRPr/>
        </a:p>
      </dgm:t>
    </dgm:pt>
    <dgm:pt modelId="{5E91BA16-063B-48E9-B2A3-30B7FA6EB7AE}" type="pres">
      <dgm:prSet presAssocID="{59F738A7-8704-4B20-B3D3-A7E5E7E023B1}" presName="node" presStyleLbl="node1" presStyleIdx="1" presStyleCnt="3">
        <dgm:presLayoutVars>
          <dgm:bulletEnabled val="1"/>
        </dgm:presLayoutVars>
      </dgm:prSet>
      <dgm:spPr/>
      <dgm:t>
        <a:bodyPr/>
        <a:lstStyle/>
        <a:p>
          <a:endParaRPr lang="en-GB"/>
        </a:p>
      </dgm:t>
    </dgm:pt>
    <dgm:pt modelId="{EFFC0090-85FD-4FA7-87D1-76A206E95D5C}" type="pres">
      <dgm:prSet presAssocID="{4696A1FE-BD48-4164-AB2E-B1375CFA6DD9}" presName="sibTrans"/>
      <dgm:spPr/>
      <dgm:t>
        <a:bodyPr/>
        <a:lstStyle/>
        <a:p>
          <a:endParaRPr/>
        </a:p>
      </dgm:t>
    </dgm:pt>
    <dgm:pt modelId="{D34D6753-DCB9-4D80-8DE4-4BEFEF041BF3}" type="pres">
      <dgm:prSet presAssocID="{D5ADD253-079D-4932-94FE-9E6F4EED8330}" presName="node" presStyleLbl="node1" presStyleIdx="2" presStyleCnt="3">
        <dgm:presLayoutVars>
          <dgm:bulletEnabled val="1"/>
        </dgm:presLayoutVars>
      </dgm:prSet>
      <dgm:spPr/>
      <dgm:t>
        <a:bodyPr/>
        <a:lstStyle/>
        <a:p>
          <a:endParaRPr lang="en-GB"/>
        </a:p>
      </dgm:t>
    </dgm:pt>
  </dgm:ptLst>
  <dgm:cxnLst>
    <dgm:cxn modelId="{DDE18225-054C-430A-9114-AABE1E4AD5FA}" srcId="{BE111083-0061-4895-BE05-DC35F25D8317}" destId="{54A1DC3F-D534-4791-9A0F-69238D12C375}" srcOrd="0" destOrd="0" parTransId="{01D466D4-D681-49E7-AD99-FE9820009F51}" sibTransId="{C714D6CE-3BC7-4FEB-8203-F058016A4B2E}"/>
    <dgm:cxn modelId="{B81CABFD-75CD-4A69-8DE4-31B826CF715D}" srcId="{54A1DC3F-D534-4791-9A0F-69238D12C375}" destId="{6C8CB2F5-52D1-4D5B-B431-3027640E6E2E}" srcOrd="0" destOrd="0" parTransId="{0C273603-277B-4808-B729-88464BD748E0}" sibTransId="{8BAD47B2-5F6A-486D-9A84-73A8ABC27495}"/>
    <dgm:cxn modelId="{C1B18F9B-8DF8-4D7B-A768-45BD25C109C7}" srcId="{54A1DC3F-D534-4791-9A0F-69238D12C375}" destId="{2D45BB3D-E39C-48D4-8AC9-562135822D2A}" srcOrd="1" destOrd="0" parTransId="{34CE74A2-CA54-4B76-820F-DD9B9AEBB9AC}" sibTransId="{BF752288-068A-46F2-A1B5-8BA763B6D621}"/>
    <dgm:cxn modelId="{EF217982-8344-4023-89FB-F6E9657DD5CE}" srcId="{54A1DC3F-D534-4791-9A0F-69238D12C375}" destId="{2EB4DD0F-4681-4328-8B29-40D1FBD1F6E0}" srcOrd="2" destOrd="0" parTransId="{F12E9022-C8BE-4E5C-87C8-453FCECC9211}" sibTransId="{4A32F2BD-7F63-4F81-ADD6-79A06F7EB51D}"/>
    <dgm:cxn modelId="{223B2D8B-92FB-4081-98F2-1FDB95C5A351}" srcId="{BE111083-0061-4895-BE05-DC35F25D8317}" destId="{59F738A7-8704-4B20-B3D3-A7E5E7E023B1}" srcOrd="1" destOrd="0" parTransId="{F2BD4EEF-F6D5-485B-9CCB-68503197F7BE}" sibTransId="{4696A1FE-BD48-4164-AB2E-B1375CFA6DD9}"/>
    <dgm:cxn modelId="{11EA1161-5D9B-4E7D-9AB3-859EF93451AC}" srcId="{59F738A7-8704-4B20-B3D3-A7E5E7E023B1}" destId="{D80685B1-FC91-4852-8308-B297D338BA05}" srcOrd="0" destOrd="0" parTransId="{FE1F6F94-D775-4F93-B9DB-40123DC1B0B0}" sibTransId="{D6B26198-4DF1-456E-B613-D9908D1BFC31}"/>
    <dgm:cxn modelId="{F502572C-4EA2-4D56-9017-EA27B29D19EE}" srcId="{59F738A7-8704-4B20-B3D3-A7E5E7E023B1}" destId="{99881D9C-179E-446A-ABD5-8715E69319E4}" srcOrd="1" destOrd="0" parTransId="{48918AFE-6B0B-4142-8FB8-266F0AC8D0B2}" sibTransId="{22B613CE-3229-4480-BB27-34D45C8E5FE8}"/>
    <dgm:cxn modelId="{B1EFFFBC-E1DD-43A1-BBDB-82242BE52730}" srcId="{59F738A7-8704-4B20-B3D3-A7E5E7E023B1}" destId="{5D7F1909-F809-499F-AE9A-D802BF84EC5C}" srcOrd="2" destOrd="0" parTransId="{899873D7-E84F-4308-A18F-481305E33C1F}" sibTransId="{1CE7BD79-9884-4333-802A-822D4A594D5B}"/>
    <dgm:cxn modelId="{18B4299C-DF89-4C84-80D1-24A86033FAEF}" srcId="{BE111083-0061-4895-BE05-DC35F25D8317}" destId="{D5ADD253-079D-4932-94FE-9E6F4EED8330}" srcOrd="2" destOrd="0" parTransId="{A5CC47C3-4E03-475B-AB86-71A075741CA1}" sibTransId="{7FA2083B-E5C8-4417-A8C3-B912D5274AC6}"/>
    <dgm:cxn modelId="{555B94B8-7460-489F-A282-124DFC48EABC}" srcId="{D5ADD253-079D-4932-94FE-9E6F4EED8330}" destId="{2A1FC4C9-B4E7-4748-9C2F-AE615C139608}" srcOrd="0" destOrd="0" parTransId="{289EB9F9-2A49-4E2F-BDCF-A6E8846EA164}" sibTransId="{6226424B-547F-41A6-96DC-B8BFFD2EC574}"/>
    <dgm:cxn modelId="{105695C3-0A5A-4636-8EFC-FEEF7AB1BDE0}" srcId="{D5ADD253-079D-4932-94FE-9E6F4EED8330}" destId="{92D5572D-65FE-4591-A3CE-6EBF7B2A7916}" srcOrd="1" destOrd="0" parTransId="{B20A7CEA-EE67-41B4-94ED-DE85884DC615}" sibTransId="{D8F27FF1-969F-4A30-A806-F01BB2659EC4}"/>
    <dgm:cxn modelId="{2D0C9977-D603-4DFB-99D2-2D0A50160A26}" srcId="{D5ADD253-079D-4932-94FE-9E6F4EED8330}" destId="{B8996DE1-901A-4632-AB86-E394349738B9}" srcOrd="2" destOrd="0" parTransId="{AACDF145-9F08-49FF-BC54-AFE7084B4180}" sibTransId="{4A56A0F9-23DD-4BBA-95BB-8D82B5B74E82}"/>
    <dgm:cxn modelId="{6898A928-CA1C-431E-A965-382EFA6CEE2A}" type="presOf" srcId="{BE111083-0061-4895-BE05-DC35F25D8317}" destId="{5B6A25D1-9E82-4DD7-A6BF-E2F58F88581A}" srcOrd="0" destOrd="0" presId="urn:microsoft.com/office/officeart/2005/8/layout/hList6"/>
    <dgm:cxn modelId="{E017A60F-EF8F-4B3D-ADB3-F99EE067B5AF}" type="presParOf" srcId="{5B6A25D1-9E82-4DD7-A6BF-E2F58F88581A}" destId="{37B19238-C417-45B9-A70D-95BCB8C21B53}" srcOrd="0" destOrd="0" presId="urn:microsoft.com/office/officeart/2005/8/layout/hList6"/>
    <dgm:cxn modelId="{E11660D9-C21D-47A2-ADA7-778D0A6ACA71}" type="presOf" srcId="{54A1DC3F-D534-4791-9A0F-69238D12C375}" destId="{37B19238-C417-45B9-A70D-95BCB8C21B53}" srcOrd="0" destOrd="0" presId="urn:microsoft.com/office/officeart/2005/8/layout/hList6"/>
    <dgm:cxn modelId="{C95F2351-2683-4D3B-9E76-8C6158FE11BF}" type="presOf" srcId="{6C8CB2F5-52D1-4D5B-B431-3027640E6E2E}" destId="{37B19238-C417-45B9-A70D-95BCB8C21B53}" srcOrd="0" destOrd="1" presId="urn:microsoft.com/office/officeart/2005/8/layout/hList6"/>
    <dgm:cxn modelId="{C94B2531-779F-41D8-881B-B3FA163C8C20}" type="presOf" srcId="{2D45BB3D-E39C-48D4-8AC9-562135822D2A}" destId="{37B19238-C417-45B9-A70D-95BCB8C21B53}" srcOrd="0" destOrd="2" presId="urn:microsoft.com/office/officeart/2005/8/layout/hList6"/>
    <dgm:cxn modelId="{BDB963F9-308B-4047-9F70-FA5BCD700527}" type="presOf" srcId="{2EB4DD0F-4681-4328-8B29-40D1FBD1F6E0}" destId="{37B19238-C417-45B9-A70D-95BCB8C21B53}" srcOrd="0" destOrd="3" presId="urn:microsoft.com/office/officeart/2005/8/layout/hList6"/>
    <dgm:cxn modelId="{544B463D-9AD5-4C9D-9EF7-DF05B5510660}" type="presParOf" srcId="{5B6A25D1-9E82-4DD7-A6BF-E2F58F88581A}" destId="{BD8D339B-47F4-49C4-92E4-899B4E0D934B}" srcOrd="1" destOrd="0" presId="urn:microsoft.com/office/officeart/2005/8/layout/hList6"/>
    <dgm:cxn modelId="{BEA15F22-2F7E-453C-A927-9B467B833833}" type="presParOf" srcId="{5B6A25D1-9E82-4DD7-A6BF-E2F58F88581A}" destId="{5E91BA16-063B-48E9-B2A3-30B7FA6EB7AE}" srcOrd="2" destOrd="0" presId="urn:microsoft.com/office/officeart/2005/8/layout/hList6"/>
    <dgm:cxn modelId="{4C7F8DA5-9A29-4985-810D-6C580D4ECD9A}" type="presOf" srcId="{59F738A7-8704-4B20-B3D3-A7E5E7E023B1}" destId="{5E91BA16-063B-48E9-B2A3-30B7FA6EB7AE}" srcOrd="0" destOrd="0" presId="urn:microsoft.com/office/officeart/2005/8/layout/hList6"/>
    <dgm:cxn modelId="{2905F80C-46CB-4B4E-9AAC-CA5706FF53E8}" type="presOf" srcId="{D80685B1-FC91-4852-8308-B297D338BA05}" destId="{5E91BA16-063B-48E9-B2A3-30B7FA6EB7AE}" srcOrd="0" destOrd="1" presId="urn:microsoft.com/office/officeart/2005/8/layout/hList6"/>
    <dgm:cxn modelId="{5165FC8F-EB7D-47A9-B1E0-4640C6CE87B9}" type="presOf" srcId="{99881D9C-179E-446A-ABD5-8715E69319E4}" destId="{5E91BA16-063B-48E9-B2A3-30B7FA6EB7AE}" srcOrd="0" destOrd="2" presId="urn:microsoft.com/office/officeart/2005/8/layout/hList6"/>
    <dgm:cxn modelId="{C50A3983-7E54-4F0B-8D6D-A3816BE5094A}" type="presOf" srcId="{5D7F1909-F809-499F-AE9A-D802BF84EC5C}" destId="{5E91BA16-063B-48E9-B2A3-30B7FA6EB7AE}" srcOrd="0" destOrd="3" presId="urn:microsoft.com/office/officeart/2005/8/layout/hList6"/>
    <dgm:cxn modelId="{C4015256-A6E1-4DCD-BF90-21B63316C258}" type="presParOf" srcId="{5B6A25D1-9E82-4DD7-A6BF-E2F58F88581A}" destId="{EFFC0090-85FD-4FA7-87D1-76A206E95D5C}" srcOrd="3" destOrd="0" presId="urn:microsoft.com/office/officeart/2005/8/layout/hList6"/>
    <dgm:cxn modelId="{49514870-3F64-45B8-B8F4-403852A49172}" type="presParOf" srcId="{5B6A25D1-9E82-4DD7-A6BF-E2F58F88581A}" destId="{D34D6753-DCB9-4D80-8DE4-4BEFEF041BF3}" srcOrd="4" destOrd="0" presId="urn:microsoft.com/office/officeart/2005/8/layout/hList6"/>
    <dgm:cxn modelId="{9600F3C4-8787-411B-B983-2F89145305E9}" type="presOf" srcId="{D5ADD253-079D-4932-94FE-9E6F4EED8330}" destId="{D34D6753-DCB9-4D80-8DE4-4BEFEF041BF3}" srcOrd="0" destOrd="0" presId="urn:microsoft.com/office/officeart/2005/8/layout/hList6"/>
    <dgm:cxn modelId="{D5CA00F3-BC96-46E2-A423-B961B032E5B5}" type="presOf" srcId="{2A1FC4C9-B4E7-4748-9C2F-AE615C139608}" destId="{D34D6753-DCB9-4D80-8DE4-4BEFEF041BF3}" srcOrd="0" destOrd="1" presId="urn:microsoft.com/office/officeart/2005/8/layout/hList6"/>
    <dgm:cxn modelId="{6E9D5645-83A1-4B14-A494-4193E408DD2C}" type="presOf" srcId="{92D5572D-65FE-4591-A3CE-6EBF7B2A7916}" destId="{D34D6753-DCB9-4D80-8DE4-4BEFEF041BF3}" srcOrd="0" destOrd="2" presId="urn:microsoft.com/office/officeart/2005/8/layout/hList6"/>
    <dgm:cxn modelId="{622202AB-9E11-4055-B1DD-FD11ADA98DD2}" type="presOf" srcId="{B8996DE1-901A-4632-AB86-E394349738B9}" destId="{D34D6753-DCB9-4D80-8DE4-4BEFEF041BF3}" srcOrd="0" destOrd="3" presId="urn:microsoft.com/office/officeart/2005/8/layout/hList6"/>
  </dgm:cxnLst>
  <dgm:bg/>
  <dgm:whole/>
  <dgm:extLst>
    <a:ext uri="http://schemas.microsoft.com/office/drawing/2008/diagram">
      <dsp:dataModelExt xmlns:dsp="http://schemas.microsoft.com/office/drawing/2008/diagram" relId="rId4" minVer="http://schemas.openxmlformats.org/drawingml/2006/main"/>
    </a:ext>
  </dgm:extLst>
</dgm:dataModel>
</file>

<file path=ppt/diagrams/drawing1.xml><?xml version="1.0" encoding="utf-8"?>
<dsp:drawing xmlns:a="http://schemas.openxmlformats.org/drawingml/2006/main" xmlns:r="http://schemas.openxmlformats.org/officeDocument/2006/relationships" xmlns:dsp="http://schemas.microsoft.com/office/drawing/2008/diagram">
  <dsp:spTree>
    <dsp:nvGrpSpPr>
      <dsp:cNvPr id="1027" name=""/>
      <dsp:cNvGrpSpPr/>
    </dsp:nvGrpSpPr>
    <dsp:grpSpPr/>
    <dsp:sp modelId="{37B19238-C417-45B9-A70D-95BCB8C21B53}">
      <dsp:nvSpPr>
        <dsp:cNvPr id="1028" name=""/>
        <dsp:cNvSpPr/>
      </dsp:nvSpPr>
      <dsp:spPr>
        <a:xfrm rot="16200000">
          <a:off x="-743598" y="744573"/>
          <a:ext cx="4025953" cy="2536805"/>
        </a:xfrm>
        <a:prstGeom prst="flowChartManualOperation">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en-GB" sz="2400" kern="1200" smtClean="0"/>
            <a:t>Онлайн досиета</a:t>
          </a:r>
          <a:endParaRPr lang="bg-BG" sz="2400" kern="1200"/>
        </a:p>
        <a:p>
          <a:pPr marL="171450" lvl="1" indent="-171450" algn="l" defTabSz="800100">
            <a:lnSpc>
              <a:spcPct val="90000"/>
            </a:lnSpc>
            <a:spcBef>
              <a:spcPct val="0"/>
            </a:spcBef>
            <a:spcAft>
              <a:spcPct val="15000"/>
            </a:spcAft>
            <a:buChar char="•"/>
          </a:pPr>
          <a:r>
            <a:rPr lang="en-GB" sz="1800" kern="1200" smtClean="0"/>
            <a:t>Директно в REACH-IT</a:t>
          </a:r>
          <a:endParaRPr lang="bg-BG" sz="1800" kern="1200"/>
        </a:p>
        <a:p>
          <a:pPr marL="171450" lvl="1" indent="-171450" algn="l" defTabSz="800100">
            <a:lnSpc>
              <a:spcPct val="90000"/>
            </a:lnSpc>
            <a:spcBef>
              <a:spcPct val="0"/>
            </a:spcBef>
            <a:spcAft>
              <a:spcPct val="15000"/>
            </a:spcAft>
            <a:buChar char="•"/>
          </a:pPr>
          <a:r>
            <a:rPr lang="en-GB" sz="1800" kern="1200" smtClean="0"/>
            <a:t>Не е необходима инсталация</a:t>
          </a:r>
          <a:endParaRPr lang="bg-BG" sz="1800" kern="1200"/>
        </a:p>
        <a:p>
          <a:pPr marL="171450" lvl="1" indent="-171450" algn="l" defTabSz="800100">
            <a:lnSpc>
              <a:spcPct val="90000"/>
            </a:lnSpc>
            <a:spcBef>
              <a:spcPct val="0"/>
            </a:spcBef>
            <a:spcAft>
              <a:spcPct val="15000"/>
            </a:spcAft>
            <a:buChar char="•"/>
          </a:pPr>
          <a:r>
            <a:rPr lang="en-GB" sz="1800" kern="1200" smtClean="0"/>
            <a:t>Ако вашите вещества са регистрирани като член на съвместно подаване</a:t>
          </a:r>
          <a:endParaRPr lang="bg-BG" sz="1800" kern="1200"/>
        </a:p>
      </dsp:txBody>
      <dsp:txXfrm rot="5400000">
        <a:off x="976" y="805190"/>
        <a:ext cx="2536805" cy="2415571"/>
      </dsp:txXfrm>
    </dsp:sp>
    <dsp:sp modelId="{5E91BA16-063B-48E9-B2A3-30B7FA6EB7AE}">
      <dsp:nvSpPr>
        <dsp:cNvPr id="1029" name=""/>
        <dsp:cNvSpPr/>
      </dsp:nvSpPr>
      <dsp:spPr>
        <a:xfrm rot="16200000">
          <a:off x="1983467" y="744573"/>
          <a:ext cx="4025953" cy="2536805"/>
        </a:xfrm>
        <a:prstGeom prst="flowChartManualOperation">
          <a:avLst/>
        </a:prstGeom>
        <a:solidFill>
          <a:schemeClr val="accent1">
            <a:shade val="50000"/>
            <a:hueOff val="240958"/>
            <a:satOff val="-5040"/>
            <a:lumOff val="280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en-GB" sz="2400" kern="1200" smtClean="0"/>
            <a:t>Облак на IUCLID</a:t>
          </a:r>
          <a:endParaRPr lang="bg-BG" sz="2400" kern="1200"/>
        </a:p>
        <a:p>
          <a:pPr marL="171450" lvl="1" indent="-171450" algn="l" defTabSz="800100">
            <a:lnSpc>
              <a:spcPct val="90000"/>
            </a:lnSpc>
            <a:spcBef>
              <a:spcPct val="0"/>
            </a:spcBef>
            <a:spcAft>
              <a:spcPct val="15000"/>
            </a:spcAft>
            <a:buChar char="•"/>
          </a:pPr>
          <a:r>
            <a:rPr lang="en-GB" sz="1800" kern="1200" err="1" smtClean="0"/>
            <a:t>Наличен онлайн в услугите в облак на ECHA</a:t>
          </a:r>
          <a:endParaRPr lang="bg-BG" sz="1800" kern="1200"/>
        </a:p>
        <a:p>
          <a:pPr marL="171450" lvl="1" indent="-171450" algn="l" defTabSz="800100">
            <a:lnSpc>
              <a:spcPct val="90000"/>
            </a:lnSpc>
            <a:spcBef>
              <a:spcPct val="0"/>
            </a:spcBef>
            <a:spcAft>
              <a:spcPct val="15000"/>
            </a:spcAft>
            <a:buChar char="•"/>
          </a:pPr>
          <a:r>
            <a:rPr lang="en-GB" sz="1800" kern="1200" smtClean="0"/>
            <a:t>Не е необходима инсталация</a:t>
          </a:r>
          <a:endParaRPr lang="bg-BG" sz="1800" kern="1200"/>
        </a:p>
        <a:p>
          <a:pPr marL="171450" lvl="1" indent="-171450" algn="l" defTabSz="800100">
            <a:lnSpc>
              <a:spcPct val="90000"/>
            </a:lnSpc>
            <a:spcBef>
              <a:spcPct val="0"/>
            </a:spcBef>
            <a:spcAft>
              <a:spcPct val="15000"/>
            </a:spcAft>
            <a:buChar char="•"/>
          </a:pPr>
          <a:r>
            <a:rPr lang="en-GB" sz="1800" kern="1200" smtClean="0"/>
            <a:t>За МСПя</a:t>
          </a:r>
          <a:endParaRPr lang="bg-BG" sz="1800" kern="1200"/>
        </a:p>
      </dsp:txBody>
      <dsp:txXfrm rot="5400000">
        <a:off x="2728041" y="805190"/>
        <a:ext cx="2536805" cy="2415571"/>
      </dsp:txXfrm>
    </dsp:sp>
    <dsp:sp modelId="{D34D6753-DCB9-4D80-8DE4-4BEFEF041BF3}">
      <dsp:nvSpPr>
        <dsp:cNvPr id="1030" name=""/>
        <dsp:cNvSpPr/>
      </dsp:nvSpPr>
      <dsp:spPr>
        <a:xfrm rot="16200000">
          <a:off x="4710533" y="744573"/>
          <a:ext cx="4025953" cy="2536805"/>
        </a:xfrm>
        <a:prstGeom prst="flowChartManualOperation">
          <a:avLst/>
        </a:prstGeom>
        <a:solidFill>
          <a:schemeClr val="accent1">
            <a:shade val="50000"/>
            <a:hueOff val="240958"/>
            <a:satOff val="-5040"/>
            <a:lumOff val="280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en-GB" sz="2400" kern="1200" smtClean="0"/>
            <a:t>IUCLID 6</a:t>
          </a:r>
          <a:endParaRPr lang="bg-BG" sz="2400" kern="1200"/>
        </a:p>
        <a:p>
          <a:pPr marL="171450" lvl="1" indent="-171450" algn="l" defTabSz="800100">
            <a:lnSpc>
              <a:spcPct val="90000"/>
            </a:lnSpc>
            <a:spcBef>
              <a:spcPct val="0"/>
            </a:spcBef>
            <a:spcAft>
              <a:spcPct val="15000"/>
            </a:spcAft>
            <a:buChar char="•"/>
          </a:pPr>
          <a:r>
            <a:rPr lang="en-GB" sz="1800" kern="1200" smtClean="0"/>
            <a:t>Във всички останали случаи можете да инсталирате софтуера IUCLID 6.</a:t>
          </a:r>
          <a:endParaRPr lang="bg-BG" sz="1800" kern="1200"/>
        </a:p>
        <a:p>
          <a:pPr marL="171450" lvl="1" indent="-171450" algn="l" defTabSz="800100">
            <a:lnSpc>
              <a:spcPct val="90000"/>
            </a:lnSpc>
            <a:spcBef>
              <a:spcPct val="0"/>
            </a:spcBef>
            <a:spcAft>
              <a:spcPct val="15000"/>
            </a:spcAft>
            <a:buChar char="•"/>
          </a:pPr>
          <a:r>
            <a:rPr lang="en-GB" sz="1800" kern="1200" smtClean="0"/>
            <a:t>Наличен безплатно на уебсайта ІUCLID 6.</a:t>
          </a:r>
          <a:endParaRPr lang="bg-BG" sz="1800" kern="1200"/>
        </a:p>
        <a:p>
          <a:pPr marL="171450" lvl="1" indent="-171450" algn="l" defTabSz="800100">
            <a:lnSpc>
              <a:spcPct val="90000"/>
            </a:lnSpc>
            <a:spcBef>
              <a:spcPct val="0"/>
            </a:spcBef>
            <a:spcAft>
              <a:spcPct val="15000"/>
            </a:spcAft>
            <a:buChar char="•"/>
          </a:pPr>
          <a:r>
            <a:rPr lang="en-GB" sz="1800" kern="1200" err="1" smtClean="0"/>
            <a:t>Версии за десктоп или сървър</a:t>
          </a:r>
          <a:endParaRPr lang="bg-BG" sz="1800" kern="1200"/>
        </a:p>
      </dsp:txBody>
      <dsp:txXfrm rot="5400000">
        <a:off x="5455107" y="805190"/>
        <a:ext cx="2536805" cy="2415571"/>
      </dsp:txXfrm>
    </dsp:sp>
  </dsp:spTree>
</dsp:drawing>
</file>

<file path=ppt/diagrams/layout1.xml><?xml version="1.0" encoding="utf-8"?>
<dgm:layoutDef xmlns:a="http://schemas.openxmlformats.org/drawingml/2006/main" xmlns:r="http://schemas.openxmlformats.org/officeDocument/2006/relationships" xmlns:dgm="http://schemas.openxmlformats.org/drawingml/2006/diagram"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rot="-90" type="flowChartManualOperation" r:blip="">
              <dgm:adjLst/>
            </dgm:shape>
          </dgm:if>
          <dgm:else name="Name6">
            <dgm:shape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dgm:ruleLst>
      </dgm:layoutNode>
      <dgm:forEach name="sibTransForEach" axis="followSib" ptType="sibTrans" cnt="1">
        <dgm:layoutNode name="sibTrans">
          <dgm:alg type="sp"/>
          <dgm:shape r:blip="">
            <dgm:adjLst/>
          </dgm:shape>
          <dgm:presOf/>
          <dgm:constrLst/>
          <dgm:ruleLst/>
        </dgm:layoutNode>
      </dgm:forEach>
    </dgm:forEach>
  </dgm:layoutNode>
</dgm:layoutDef>
</file>

<file path=ppt/diagrams/quickStyle1.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8E478A7-AFE6-4A1C-B985-B1032FA8D500}" type="datetimeFigureOut">
              <a:rPr lang="en-GB" smtClean="0"/>
              <a:t>29/05/2017</a:t>
            </a:fld>
            <a:endParaRPr lang="bg-BG"/>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8DD4212-E431-464C-A3C7-FAC7436F6DC4}" type="slidenum">
              <a:rPr lang="en-GB" smtClean="0"/>
              <a:t>‹#›</a:t>
            </a:fld>
            <a:endParaRPr lang="bg-BG"/>
          </a:p>
        </p:txBody>
      </p:sp>
    </p:spTree>
    <p:extLst>
      <p:ext uri="{BB962C8B-B14F-4D97-AF65-F5344CB8AC3E}">
        <p14:creationId xmlns:p14="http://schemas.microsoft.com/office/powerpoint/2010/main" val="130648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a:t>
            </a:fld>
            <a:endParaRPr lang="bg-BG"/>
          </a:p>
        </p:txBody>
      </p:sp>
    </p:spTree>
    <p:extLst>
      <p:ext uri="{BB962C8B-B14F-4D97-AF65-F5344CB8AC3E}">
        <p14:creationId xmlns:p14="http://schemas.microsoft.com/office/powerpoint/2010/main" val="666237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10</a:t>
            </a:fld>
            <a:endParaRPr lang="bg-BG"/>
          </a:p>
        </p:txBody>
      </p:sp>
    </p:spTree>
    <p:extLst>
      <p:ext uri="{BB962C8B-B14F-4D97-AF65-F5344CB8AC3E}">
        <p14:creationId xmlns:p14="http://schemas.microsoft.com/office/powerpoint/2010/main" val="41833553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11</a:t>
            </a:fld>
            <a:endParaRPr lang="bg-BG"/>
          </a:p>
        </p:txBody>
      </p:sp>
    </p:spTree>
    <p:extLst>
      <p:ext uri="{BB962C8B-B14F-4D97-AF65-F5344CB8AC3E}">
        <p14:creationId xmlns:p14="http://schemas.microsoft.com/office/powerpoint/2010/main" val="3756291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mtClean="0"/>
              <a:t>След като сте създали набора от данни за веществото, можете да попълните данните, които сте събрали. </a:t>
            </a:r>
            <a:r>
              <a:rPr lang="bg-BG" b="0" smtClean="0"/>
              <a:t>Всеки съвместен регистрант трябва да подаде своя собствена регистрация като част от съвместната регистрация, а регистрационното досие трябва да съдържа: </a:t>
            </a:r>
          </a:p>
          <a:p>
            <a:endParaRPr lang="bg-BG" b="0" smtClean="0"/>
          </a:p>
          <a:p>
            <a:pPr marL="171450" indent="-171450">
              <a:buFont typeface="Arial" panose="020b0604020202020204" pitchFamily="34" charset="0"/>
              <a:buChar char="•"/>
            </a:pPr>
            <a:r>
              <a:rPr lang="bg-BG" b="0" smtClean="0"/>
              <a:t>идентичност на вашето вещество, </a:t>
            </a:r>
            <a:r>
              <a:rPr lang="bg-BG" sz="1200" b="0" kern="1200" smtClean="0">
                <a:solidFill>
                  <a:schemeClr val="tx1"/>
                </a:solidFill>
                <a:effectLst/>
                <a:latin typeface="+mn-lt"/>
              </a:rPr>
              <a:t>както е произведено/внесено,</a:t>
            </a:r>
            <a:r>
              <a:rPr lang="bg-BG" b="0" smtClean="0"/>
              <a:t> включително концентрационни диапазони и примеси; </a:t>
            </a:r>
          </a:p>
          <a:p>
            <a:pPr marL="171450" indent="-171450">
              <a:buFont typeface="Arial" panose="020b0604020202020204" pitchFamily="34" charset="0"/>
              <a:buChar char="•"/>
            </a:pPr>
            <a:r>
              <a:rPr lang="bg-BG" b="0" smtClean="0"/>
              <a:t>тонажите, които сте произвели или внесли в рамките на най-малко последните три години; </a:t>
            </a:r>
          </a:p>
          <a:p>
            <a:pPr marL="171450" indent="-171450">
              <a:buFont typeface="Arial" panose="020b0604020202020204" pitchFamily="34" charset="0"/>
              <a:buChar char="•"/>
            </a:pPr>
            <a:r>
              <a:rPr lang="bg-BG" b="0" smtClean="0"/>
              <a:t>употребите и условията на употреба във вашата верига на доставка през жизнения цикъл на веществото. </a:t>
            </a:r>
          </a:p>
          <a:p>
            <a:pPr marL="0" indent="0">
              <a:buFont typeface="Arial" panose="020b0604020202020204" pitchFamily="34" charset="0"/>
              <a:buNone/>
            </a:pPr>
            <a:endParaRPr lang="bg-BG" b="0" smtClean="0"/>
          </a:p>
          <a:p>
            <a:pPr marL="0" indent="0">
              <a:buFont typeface="Arial" panose="020b0604020202020204" pitchFamily="34" charset="0"/>
              <a:buNone/>
            </a:pPr>
            <a:r>
              <a:rPr lang="bg-BG" b="0" smtClean="0"/>
              <a:t>Като водещо в съвместна регистрация, вашето досие в IUCLID ще трябва да съдържа:</a:t>
            </a:r>
          </a:p>
          <a:p>
            <a:pPr marL="0" indent="0">
              <a:buFont typeface="Arial" panose="020b0604020202020204" pitchFamily="34" charset="0"/>
              <a:buNone/>
            </a:pPr>
            <a:endParaRPr lang="bg-BG" smtClean="0"/>
          </a:p>
          <a:p>
            <a:pPr marL="171450" indent="-171450">
              <a:buFont typeface="Arial" panose="020b0604020202020204" pitchFamily="34" charset="0"/>
              <a:buChar char="•"/>
            </a:pPr>
            <a:r>
              <a:rPr lang="bg-BG" smtClean="0"/>
              <a:t>профила на идентичност на веществото. Очаква се той да </a:t>
            </a:r>
            <a:r>
              <a:rPr lang="bg-BG" sz="1200" b="0" i="0" u="none" strike="noStrike" kern="1200" baseline="0" smtClean="0">
                <a:solidFill>
                  <a:schemeClr val="tx1"/>
                </a:solidFill>
                <a:latin typeface="+mn-lt"/>
              </a:rPr>
              <a:t>уточнява граничните стойности на веществото, които регистрантите са се съгласили да обхванат със съвместно подадените данни. </a:t>
            </a:r>
            <a:endParaRPr lang="bg-BG" smtClean="0"/>
          </a:p>
          <a:p>
            <a:pPr marL="171450" indent="-171450">
              <a:buFont typeface="Arial" panose="020b0604020202020204" pitchFamily="34" charset="0"/>
              <a:buChar char="•"/>
            </a:pPr>
            <a:r>
              <a:rPr lang="bg-BG" smtClean="0"/>
              <a:t>данните за опасност, събрани от SIEF: физикохимични свойства, както и токсикологични и екотоксикологични данни</a:t>
            </a:r>
          </a:p>
          <a:p>
            <a:pPr marL="628650" lvl="1" indent="-171450">
              <a:buFont typeface="Arial" panose="020b0604020202020204" pitchFamily="34" charset="0"/>
              <a:buChar char="•"/>
            </a:pPr>
            <a:r>
              <a:rPr lang="bg-BG" smtClean="0"/>
              <a:t>Ако някои данни не са предоставени е необходимо да бъде включена обосновка </a:t>
            </a:r>
          </a:p>
          <a:p>
            <a:pPr marL="171450" indent="-171450">
              <a:buFont typeface="Arial" panose="020b0604020202020204" pitchFamily="34" charset="0"/>
              <a:buChar char="•"/>
            </a:pPr>
            <a:r>
              <a:rPr lang="bg-BG" smtClean="0"/>
              <a:t>класификация и етикетиране на веществото, получени от събраните данни за опасност</a:t>
            </a:r>
            <a:endParaRPr lang="bg-BG"/>
          </a:p>
        </p:txBody>
      </p:sp>
      <p:sp>
        <p:nvSpPr>
          <p:cNvPr id="4" name="Slide Number Placeholder 3"/>
          <p:cNvSpPr>
            <a:spLocks noGrp="1"/>
          </p:cNvSpPr>
          <p:nvPr>
            <p:ph type="sldNum" sz="quarter" idx="10"/>
          </p:nvPr>
        </p:nvSpPr>
        <p:spPr/>
        <p:txBody>
          <a:bodyPr/>
          <a:lstStyle/>
          <a:p>
            <a:fld id="{68DD4212-E431-464C-A3C7-FAC7436F6DC4}" type="slidenum">
              <a:rPr lang="en-GB" smtClean="0"/>
              <a:t>12</a:t>
            </a:fld>
            <a:endParaRPr lang="bg-BG"/>
          </a:p>
        </p:txBody>
      </p:sp>
    </p:spTree>
    <p:extLst>
      <p:ext uri="{BB962C8B-B14F-4D97-AF65-F5344CB8AC3E}">
        <p14:creationId xmlns:p14="http://schemas.microsoft.com/office/powerpoint/2010/main" val="320947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mtClean="0"/>
              <a:t>Някои данни могат да бъдат подадени или съвместно, или индивидуално, както е съгласувано в SIEF.</a:t>
            </a:r>
          </a:p>
          <a:p>
            <a:pPr marL="171450" indent="-171450">
              <a:buFont typeface="Arial" panose="020b0604020202020204" pitchFamily="34" charset="0"/>
              <a:buChar char="•"/>
            </a:pPr>
            <a:endParaRPr lang="bg-BG" smtClean="0"/>
          </a:p>
          <a:p>
            <a:pPr marL="0" indent="0">
              <a:buFont typeface="Arial" panose="020b0604020202020204" pitchFamily="34" charset="0"/>
              <a:buNone/>
            </a:pPr>
            <a:r>
              <a:rPr lang="bg-BG" smtClean="0"/>
              <a:t>Като член, при определени условия, можете да подавате данни в свое собствено регистрационно досие вместо в досието на водещия регистрант:</a:t>
            </a:r>
          </a:p>
          <a:p>
            <a:pPr marL="171450" indent="-171450">
              <a:buFont typeface="Arial" panose="020b0604020202020204" pitchFamily="34" charset="0"/>
              <a:buChar char="•"/>
            </a:pPr>
            <a:r>
              <a:rPr lang="bg-BG" smtClean="0"/>
              <a:t>Необходимо е да предоставите обосновка на причината за изключването на данни от съвместното подаване. </a:t>
            </a:r>
          </a:p>
          <a:p>
            <a:pPr marL="171450" indent="-171450">
              <a:buFont typeface="Arial" panose="020b0604020202020204" pitchFamily="34" charset="0"/>
              <a:buChar char="•"/>
            </a:pPr>
            <a:r>
              <a:rPr lang="bg-BG" smtClean="0"/>
              <a:t>Уверете се, че досието не е непълно или несъответстващо.</a:t>
            </a:r>
          </a:p>
          <a:p>
            <a:pPr marL="0" indent="0">
              <a:buFont typeface="Arial" panose="020b0604020202020204" pitchFamily="34" charset="0"/>
              <a:buNone/>
            </a:pPr>
            <a:endParaRPr lang="bg-BG" baseline="0" smtClean="0"/>
          </a:p>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bg-BG" sz="1200" kern="1200" smtClean="0">
                <a:solidFill>
                  <a:schemeClr val="tx1"/>
                </a:solidFill>
                <a:effectLst/>
                <a:latin typeface="+mn-lt"/>
              </a:rPr>
              <a:t>Ако се присъединявате към SIEF и купувате писмо за достъп за дадено вещество, което вече е регистрирано, е важно да проверите дали:</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bg-BG" sz="1200" kern="1200" smtClean="0">
                <a:solidFill>
                  <a:schemeClr val="tx1"/>
                </a:solidFill>
                <a:effectLst/>
                <a:latin typeface="+mn-lt"/>
              </a:rPr>
              <a:t>вашето вещество отговаря на профила на идентичност на веществото от регистрацията, което означава, че вашето вещество е в рамките на граничния състав, и че наборът от данни отговаря на вашето вещество</a:t>
            </a:r>
            <a:endParaRPr lang="bg-BG" sz="1200" kern="120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bg-BG" sz="1200" kern="1200" smtClean="0">
                <a:solidFill>
                  <a:schemeClr val="tx1"/>
                </a:solidFill>
                <a:effectLst/>
                <a:latin typeface="+mn-lt"/>
              </a:rPr>
              <a:t>има съвместен CSR, в който са обхванати вашите употреби и условия на употреба</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bg-BG" sz="1200" kern="1200" smtClean="0">
                <a:solidFill>
                  <a:schemeClr val="tx1"/>
                </a:solidFill>
                <a:effectLst/>
                <a:latin typeface="+mn-lt"/>
              </a:rPr>
              <a:t>Получавате достатъчно информация от водещия регистрант, за да можете да препоръчате подходящи мерки за безопасност и да подготвите своите информационни листове за безопасност</a:t>
            </a:r>
            <a:endParaRPr lang="bg-BG" sz="1200" kern="1200" smtClean="0">
              <a:solidFill>
                <a:schemeClr val="tx1"/>
              </a:solidFill>
              <a:effectLst/>
              <a:latin typeface="+mn-lt"/>
              <a:ea typeface="+mn-ea"/>
              <a:cs typeface="+mn-cs"/>
            </a:endParaRPr>
          </a:p>
          <a:p>
            <a:pPr marL="0" indent="0">
              <a:buFont typeface="Arial" panose="020b0604020202020204" pitchFamily="34" charset="0"/>
              <a:buNone/>
            </a:pPr>
            <a:endParaRPr lang="bg-BG"/>
          </a:p>
        </p:txBody>
      </p:sp>
      <p:sp>
        <p:nvSpPr>
          <p:cNvPr id="4" name="Slide Number Placeholder 3"/>
          <p:cNvSpPr>
            <a:spLocks noGrp="1"/>
          </p:cNvSpPr>
          <p:nvPr>
            <p:ph type="sldNum" sz="quarter" idx="10"/>
          </p:nvPr>
        </p:nvSpPr>
        <p:spPr/>
        <p:txBody>
          <a:bodyPr/>
          <a:lstStyle/>
          <a:p>
            <a:fld id="{68DD4212-E431-464C-A3C7-FAC7436F6DC4}" type="slidenum">
              <a:rPr lang="en-GB" smtClean="0"/>
              <a:t>13</a:t>
            </a:fld>
            <a:endParaRPr lang="bg-BG"/>
          </a:p>
        </p:txBody>
      </p:sp>
    </p:spTree>
    <p:extLst>
      <p:ext uri="{BB962C8B-B14F-4D97-AF65-F5344CB8AC3E}">
        <p14:creationId xmlns:p14="http://schemas.microsoft.com/office/powerpoint/2010/main" val="29363166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b="0" smtClean="0"/>
              <a:t>По-голямата част от информацията във вашето регистрационно досие ще бъде публикувана на уебсайта на ECHA. Някои части като името на вашата фирма и употребите на веществото ще бъдат публикувани, освен ако не сте ги завили като поверителни. </a:t>
            </a:r>
          </a:p>
          <a:p>
            <a:endParaRPr lang="bg-BG" b="0" smtClean="0"/>
          </a:p>
          <a:p>
            <a:r>
              <a:rPr lang="bg-BG" b="0" smtClean="0"/>
              <a:t>Ще трябва да посочите в IUCLID, че не желаете тази информация да бъде публикувана. След това ще трябва да въведете изчерпателна обосновка в IUCLID и да заплатите такса в допълнение към таксата за регистрация. След регистрация, ECHA ще оцени всички ваши претенции за поверителност. </a:t>
            </a:r>
          </a:p>
          <a:p>
            <a:endParaRPr lang="bg-BG" b="0" smtClean="0"/>
          </a:p>
          <a:p>
            <a:r>
              <a:rPr lang="bg-BG" b="1" smtClean="0"/>
              <a:t>Полезни връзки:</a:t>
            </a:r>
          </a:p>
          <a:p>
            <a:r>
              <a:rPr lang="bg-BG" b="0" smtClean="0"/>
              <a:t>https://echa.europa.eu/regulations/reach/registration/publishing-information-from-dossiers</a:t>
            </a:r>
          </a:p>
          <a:p>
            <a:endParaRPr lang="bg-BG" b="0" smtClean="0"/>
          </a:p>
          <a:p>
            <a:endParaRPr lang="bg-BG" b="0" smtClean="0"/>
          </a:p>
          <a:p>
            <a:endParaRPr lang="bg-BG" b="0"/>
          </a:p>
        </p:txBody>
      </p:sp>
      <p:sp>
        <p:nvSpPr>
          <p:cNvPr id="4" name="Slide Number Placeholder 3"/>
          <p:cNvSpPr>
            <a:spLocks noGrp="1"/>
          </p:cNvSpPr>
          <p:nvPr>
            <p:ph type="sldNum" sz="quarter" idx="10"/>
          </p:nvPr>
        </p:nvSpPr>
        <p:spPr/>
        <p:txBody>
          <a:bodyPr/>
          <a:lstStyle/>
          <a:p>
            <a:fld id="{68DD4212-E431-464C-A3C7-FAC7436F6DC4}" type="slidenum">
              <a:rPr lang="en-GB" smtClean="0"/>
              <a:t>14</a:t>
            </a:fld>
            <a:endParaRPr lang="bg-BG"/>
          </a:p>
        </p:txBody>
      </p:sp>
    </p:spTree>
    <p:extLst>
      <p:ext uri="{BB962C8B-B14F-4D97-AF65-F5344CB8AC3E}">
        <p14:creationId xmlns:p14="http://schemas.microsoft.com/office/powerpoint/2010/main" val="3346997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b="0" smtClean="0"/>
              <a:t>Когато попълните всичките си данни, можете да създадете досие. </a:t>
            </a:r>
          </a:p>
        </p:txBody>
      </p:sp>
      <p:sp>
        <p:nvSpPr>
          <p:cNvPr id="4" name="Slide Number Placeholder 3"/>
          <p:cNvSpPr>
            <a:spLocks noGrp="1"/>
          </p:cNvSpPr>
          <p:nvPr>
            <p:ph type="sldNum" sz="quarter" idx="10"/>
          </p:nvPr>
        </p:nvSpPr>
        <p:spPr/>
        <p:txBody>
          <a:bodyPr/>
          <a:lstStyle/>
          <a:p>
            <a:fld id="{68DD4212-E431-464C-A3C7-FAC7436F6DC4}" type="slidenum">
              <a:rPr lang="en-GB" smtClean="0"/>
              <a:t>15</a:t>
            </a:fld>
            <a:endParaRPr lang="bg-BG"/>
          </a:p>
        </p:txBody>
      </p:sp>
    </p:spTree>
    <p:extLst>
      <p:ext uri="{BB962C8B-B14F-4D97-AF65-F5344CB8AC3E}">
        <p14:creationId xmlns:p14="http://schemas.microsoft.com/office/powerpoint/2010/main" val="5204596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b="0" smtClean="0"/>
              <a:t>Последната стъпка преди да подадете вашето досие е да проверите досието, което сте създали. IUCLID има две специфични функционалности за помощ. </a:t>
            </a:r>
          </a:p>
          <a:p>
            <a:endParaRPr lang="bg-BG" b="0" smtClean="0"/>
          </a:p>
          <a:p>
            <a:pPr marL="171450" indent="-171450">
              <a:buFont typeface="Arial" panose="020b0604020202020204" pitchFamily="34" charset="0"/>
              <a:buChar char="•"/>
            </a:pPr>
            <a:r>
              <a:rPr lang="bg-BG" b="0" smtClean="0"/>
              <a:t>Най-важната функционалност е помощникът при проверка. Той помага да проверите дали досието може да бъде прието като пълно, когато го подавате. Освен това можете да използвате помощника при проверка за вашия набор от данни преди създаване на досието. Имайте предвид, че помощникът при проверка не включва ръчната проверка, която ще извърши ECHA.</a:t>
            </a:r>
          </a:p>
          <a:p>
            <a:pPr marL="171450" indent="-171450">
              <a:buFont typeface="Arial" panose="020b0604020202020204" pitchFamily="34" charset="0"/>
              <a:buChar char="•"/>
            </a:pPr>
            <a:r>
              <a:rPr lang="bg-BG" b="0" smtClean="0"/>
              <a:t>Предварителният</a:t>
            </a:r>
            <a:r>
              <a:rPr lang="bg-BG" smtClean="0"/>
              <a:t> </a:t>
            </a:r>
            <a:r>
              <a:rPr lang="bg-BG" b="0" smtClean="0"/>
              <a:t>преглед на разпространението показва коя информация от вашето досие ще бъде обществено достъпна на уебсайта на ECHA. </a:t>
            </a:r>
          </a:p>
          <a:p>
            <a:pPr marL="171450" indent="-171450">
              <a:buFont typeface="Arial" panose="020b0604020202020204" pitchFamily="34" charset="0"/>
              <a:buChar char="•"/>
            </a:pPr>
            <a:endParaRPr lang="bg-BG" b="0" smtClean="0"/>
          </a:p>
          <a:p>
            <a:pPr marL="0" indent="0">
              <a:buFont typeface="Arial" panose="020b0604020202020204" pitchFamily="34" charset="0"/>
              <a:buNone/>
            </a:pPr>
            <a:r>
              <a:rPr lang="bg-BG" b="0" smtClean="0"/>
              <a:t>Използвайте тези функционалности и определете дали е необходимо да направите промени във вашия набор от данни и създайте ново досие. </a:t>
            </a:r>
          </a:p>
          <a:p>
            <a:pPr marL="0" indent="0">
              <a:buFont typeface="Arial" panose="020b0604020202020204" pitchFamily="34" charset="0"/>
              <a:buNone/>
            </a:pPr>
            <a:endParaRPr lang="bg-BG" b="0" smtClean="0"/>
          </a:p>
          <a:p>
            <a:pPr marL="0" indent="0">
              <a:buFont typeface="Arial" panose="020b0604020202020204" pitchFamily="34" charset="0"/>
              <a:buNone/>
            </a:pPr>
            <a:r>
              <a:rPr lang="bg-BG" b="1" smtClean="0"/>
              <a:t>Полезни връзки:</a:t>
            </a:r>
          </a:p>
          <a:p>
            <a:pPr marL="0" indent="0">
              <a:buFont typeface="Arial" panose="020b0604020202020204" pitchFamily="34" charset="0"/>
              <a:buNone/>
            </a:pPr>
            <a:r>
              <a:rPr lang="bg-BG" b="0" smtClean="0"/>
              <a:t>Информация относно ръчната проверка</a:t>
            </a:r>
            <a:r>
              <a:rPr lang="bg-BG" smtClean="0"/>
              <a:t> </a:t>
            </a:r>
            <a:r>
              <a:rPr lang="bg-BG" b="0" smtClean="0"/>
              <a:t>при проверката за пълнота: https://echa.europa.eu/manuals</a:t>
            </a:r>
          </a:p>
          <a:p>
            <a:pPr marL="0" indent="0">
              <a:buFont typeface="Arial" panose="020b0604020202020204" pitchFamily="34" charset="0"/>
              <a:buNone/>
            </a:pPr>
            <a:endParaRPr lang="bg-BG" b="0"/>
          </a:p>
        </p:txBody>
      </p:sp>
      <p:sp>
        <p:nvSpPr>
          <p:cNvPr id="4" name="Slide Number Placeholder 3"/>
          <p:cNvSpPr>
            <a:spLocks noGrp="1"/>
          </p:cNvSpPr>
          <p:nvPr>
            <p:ph type="sldNum" sz="quarter" idx="10"/>
          </p:nvPr>
        </p:nvSpPr>
        <p:spPr/>
        <p:txBody>
          <a:bodyPr/>
          <a:lstStyle/>
          <a:p>
            <a:fld id="{68DD4212-E431-464C-A3C7-FAC7436F6DC4}" type="slidenum">
              <a:rPr lang="en-GB" smtClean="0"/>
              <a:t>16</a:t>
            </a:fld>
            <a:endParaRPr lang="bg-BG"/>
          </a:p>
        </p:txBody>
      </p:sp>
    </p:spTree>
    <p:extLst>
      <p:ext uri="{BB962C8B-B14F-4D97-AF65-F5344CB8AC3E}">
        <p14:creationId xmlns:p14="http://schemas.microsoft.com/office/powerpoint/2010/main" val="21646680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17</a:t>
            </a:fld>
            <a:endParaRPr lang="bg-BG"/>
          </a:p>
        </p:txBody>
      </p:sp>
    </p:spTree>
    <p:extLst>
      <p:ext uri="{BB962C8B-B14F-4D97-AF65-F5344CB8AC3E}">
        <p14:creationId xmlns:p14="http://schemas.microsoft.com/office/powerpoint/2010/main" val="1572568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18</a:t>
            </a:fld>
            <a:endParaRPr lang="bg-BG"/>
          </a:p>
        </p:txBody>
      </p:sp>
    </p:spTree>
    <p:extLst>
      <p:ext uri="{BB962C8B-B14F-4D97-AF65-F5344CB8AC3E}">
        <p14:creationId xmlns:p14="http://schemas.microsoft.com/office/powerpoint/2010/main" val="1840871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mtClean="0"/>
              <a:t>След създаване на потребителски акаунт, можете да се абонирате за известията за новини. </a:t>
            </a:r>
          </a:p>
          <a:p>
            <a:endParaRPr lang="bg-BG" baseline="0" smtClean="0"/>
          </a:p>
          <a:p>
            <a:r>
              <a:rPr lang="bg-BG" smtClean="0"/>
              <a:t>В повечето случаи ще искате да изтеглите и инсталирате версията за десктоп на IUCLID. Версията е за отделни потребители, които имат достъп до IUCLID на собствения си компютър.</a:t>
            </a:r>
          </a:p>
          <a:p>
            <a:endParaRPr lang="bg-BG" baseline="0" smtClean="0"/>
          </a:p>
          <a:p>
            <a:r>
              <a:rPr lang="bg-BG" b="1" baseline="0" smtClean="0"/>
              <a:t>Полезни връзки:</a:t>
            </a:r>
          </a:p>
          <a:p>
            <a:r>
              <a:rPr lang="bg-BG" smtClean="0"/>
              <a:t>https://iuclid6.echa.europa.eu/</a:t>
            </a:r>
            <a:endParaRPr lang="bg-BG"/>
          </a:p>
        </p:txBody>
      </p:sp>
      <p:sp>
        <p:nvSpPr>
          <p:cNvPr id="4" name="Slide Number Placeholder 3"/>
          <p:cNvSpPr>
            <a:spLocks noGrp="1"/>
          </p:cNvSpPr>
          <p:nvPr>
            <p:ph type="sldNum" sz="quarter" idx="10"/>
          </p:nvPr>
        </p:nvSpPr>
        <p:spPr/>
        <p:txBody>
          <a:bodyPr/>
          <a:lstStyle/>
          <a:p>
            <a:fld id="{68DD4212-E431-464C-A3C7-FAC7436F6DC4}" type="slidenum">
              <a:rPr lang="en-GB" smtClean="0"/>
              <a:t>19</a:t>
            </a:fld>
            <a:endParaRPr lang="bg-BG"/>
          </a:p>
        </p:txBody>
      </p:sp>
    </p:spTree>
    <p:extLst>
      <p:ext uri="{BB962C8B-B14F-4D97-AF65-F5344CB8AC3E}">
        <p14:creationId xmlns:p14="http://schemas.microsoft.com/office/powerpoint/2010/main" val="2552649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a:t>
            </a:fld>
            <a:endParaRPr lang="bg-BG"/>
          </a:p>
        </p:txBody>
      </p:sp>
    </p:spTree>
    <p:extLst>
      <p:ext uri="{BB962C8B-B14F-4D97-AF65-F5344CB8AC3E}">
        <p14:creationId xmlns:p14="http://schemas.microsoft.com/office/powerpoint/2010/main" val="26898991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mtClean="0"/>
              <a:t>Ако сте МСП, подготвящо регистрации за крайния срок на REACH 2018, обмислете използването на услуги в облак на ECHA, за да намалите нуждата от техническа поддръжка</a:t>
            </a:r>
          </a:p>
          <a:p>
            <a:endParaRPr lang="bg-BG" baseline="0" smtClean="0"/>
          </a:p>
          <a:p>
            <a:r>
              <a:rPr lang="bg-BG" b="1" baseline="0" smtClean="0"/>
              <a:t>Полезни връзки:</a:t>
            </a:r>
          </a:p>
          <a:p>
            <a:r>
              <a:rPr lang="bg-BG" smtClean="0"/>
              <a:t>https://echa.europa.eu/support/dossier-submission-tools/echa-cloud-services</a:t>
            </a:r>
          </a:p>
          <a:p>
            <a:endParaRPr lang="bg-BG" smtClean="0"/>
          </a:p>
          <a:p>
            <a:endParaRPr lang="bg-BG" smtClean="0"/>
          </a:p>
        </p:txBody>
      </p:sp>
      <p:sp>
        <p:nvSpPr>
          <p:cNvPr id="4" name="Slide Number Placeholder 3"/>
          <p:cNvSpPr>
            <a:spLocks noGrp="1"/>
          </p:cNvSpPr>
          <p:nvPr>
            <p:ph type="sldNum" sz="quarter" idx="10"/>
          </p:nvPr>
        </p:nvSpPr>
        <p:spPr/>
        <p:txBody>
          <a:bodyPr/>
          <a:lstStyle/>
          <a:p>
            <a:fld id="{68DD4212-E431-464C-A3C7-FAC7436F6DC4}" type="slidenum">
              <a:rPr lang="en-GB" smtClean="0"/>
              <a:t>20</a:t>
            </a:fld>
            <a:endParaRPr lang="bg-BG"/>
          </a:p>
        </p:txBody>
      </p:sp>
    </p:spTree>
    <p:extLst>
      <p:ext uri="{BB962C8B-B14F-4D97-AF65-F5344CB8AC3E}">
        <p14:creationId xmlns:p14="http://schemas.microsoft.com/office/powerpoint/2010/main" val="26751502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21</a:t>
            </a:fld>
            <a:endParaRPr lang="bg-BG"/>
          </a:p>
        </p:txBody>
      </p:sp>
    </p:spTree>
    <p:extLst>
      <p:ext uri="{BB962C8B-B14F-4D97-AF65-F5344CB8AC3E}">
        <p14:creationId xmlns:p14="http://schemas.microsoft.com/office/powerpoint/2010/main" val="3044178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mtClean="0"/>
              <a:t>Има пет ключови действия в тази фаза на подготовка за регистрация.  </a:t>
            </a:r>
            <a:endParaRPr lang="bg-BG"/>
          </a:p>
        </p:txBody>
      </p:sp>
      <p:sp>
        <p:nvSpPr>
          <p:cNvPr id="4" name="Slide Number Placeholder 3"/>
          <p:cNvSpPr>
            <a:spLocks noGrp="1"/>
          </p:cNvSpPr>
          <p:nvPr>
            <p:ph type="sldNum" sz="quarter" idx="10"/>
          </p:nvPr>
        </p:nvSpPr>
        <p:spPr/>
        <p:txBody>
          <a:bodyPr/>
          <a:lstStyle/>
          <a:p>
            <a:fld id="{68DD4212-E431-464C-A3C7-FAC7436F6DC4}" type="slidenum">
              <a:rPr lang="en-GB" smtClean="0"/>
              <a:t>3</a:t>
            </a:fld>
            <a:endParaRPr lang="bg-BG"/>
          </a:p>
        </p:txBody>
      </p:sp>
    </p:spTree>
    <p:extLst>
      <p:ext uri="{BB962C8B-B14F-4D97-AF65-F5344CB8AC3E}">
        <p14:creationId xmlns:p14="http://schemas.microsoft.com/office/powerpoint/2010/main" val="964149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bg-BG" sz="1200" smtClean="0"/>
              <a:t>IUCLID е IT приложение за управление на информация относно химикали. Той може да се използва по три различни начина, като всички те са базирани на технологията IUCLID 6.</a:t>
            </a:r>
          </a:p>
          <a:p>
            <a:endParaRPr lang="bg-BG" smtClean="0"/>
          </a:p>
          <a:p>
            <a:pPr marL="228600" indent="-228600">
              <a:buAutoNum type="arabicParenR"/>
            </a:pPr>
            <a:r>
              <a:rPr lang="bg-BG" smtClean="0"/>
              <a:t>При определени условия можете да подадете вашето досие директно през REACH-IT, „онлайн“. Това важи, ако сте член регистрант, съгласен с информацията, подадена в съвместната част от регистрацията.</a:t>
            </a:r>
          </a:p>
          <a:p>
            <a:pPr marL="228600" indent="-228600">
              <a:buAutoNum type="arabicParenR"/>
            </a:pPr>
            <a:r>
              <a:rPr lang="bg-BG" smtClean="0"/>
              <a:t>За МСПя IUCLID е достъпен през услугите в облак на ECHA. Това премахва тежестта на управление на IT аспектите, свързани със софтуера, като инсталация и софтуерни актуализации.</a:t>
            </a:r>
          </a:p>
          <a:p>
            <a:pPr marL="228600" indent="-228600">
              <a:buAutoNum type="arabicParenR"/>
            </a:pPr>
            <a:r>
              <a:rPr lang="bg-BG" b="0" baseline="0" smtClean="0"/>
              <a:t>Освен това можете да изберете да </a:t>
            </a:r>
            <a:r>
              <a:rPr lang="bg-BG" b="0" smtClean="0"/>
              <a:t>инсталирате IUCLID </a:t>
            </a:r>
            <a:r>
              <a:rPr lang="bg-BG" smtClean="0"/>
              <a:t>на своя компютър. Можете да изтеглите </a:t>
            </a:r>
            <a:r>
              <a:rPr lang="bg-BG" b="0" smtClean="0"/>
              <a:t>IUCLID безплатно от уебсайта на ECHA, а инсталирането му е много лесно. Свалете най-новата версия, която е версия 6. </a:t>
            </a:r>
          </a:p>
          <a:p>
            <a:pPr marL="0" marR="0" lvl="0" indent="0" algn="l" defTabSz="914400" rtl="0" eaLnBrk="1" fontAlgn="auto" latinLnBrk="0" hangingPunct="1">
              <a:lnSpc>
                <a:spcPct val="100000"/>
              </a:lnSpc>
              <a:spcBef>
                <a:spcPct val="0"/>
              </a:spcBef>
              <a:spcAft>
                <a:spcPct val="0"/>
              </a:spcAft>
              <a:buClrTx/>
              <a:buSzTx/>
              <a:buFontTx/>
              <a:buNone/>
              <a:defRPr/>
            </a:pPr>
            <a:endParaRPr lang="bg-BG" smtClean="0"/>
          </a:p>
          <a:p>
            <a:pPr marL="0" marR="0" lvl="0" indent="0" algn="l" defTabSz="914400" rtl="0" eaLnBrk="1" fontAlgn="auto" latinLnBrk="0" hangingPunct="1">
              <a:lnSpc>
                <a:spcPct val="100000"/>
              </a:lnSpc>
              <a:spcBef>
                <a:spcPct val="0"/>
              </a:spcBef>
              <a:spcAft>
                <a:spcPct val="0"/>
              </a:spcAft>
              <a:buClrTx/>
              <a:buSzTx/>
              <a:buFontTx/>
              <a:buNone/>
              <a:defRPr/>
            </a:pPr>
            <a:r>
              <a:rPr lang="bg-BG" smtClean="0"/>
              <a:t>Ако обменяте файлове с регистранти, които са се регистрирали за предишните крайни срокове, имайте предвид, че сега регистрациите трябва да бъдат подготвени в IUCLID 6. </a:t>
            </a:r>
          </a:p>
          <a:p>
            <a:pPr marL="0" indent="0">
              <a:buNone/>
            </a:pPr>
            <a:endParaRPr lang="bg-BG" smtClean="0"/>
          </a:p>
        </p:txBody>
      </p:sp>
      <p:sp>
        <p:nvSpPr>
          <p:cNvPr id="4" name="Slide Number Placeholder 3"/>
          <p:cNvSpPr>
            <a:spLocks noGrp="1"/>
          </p:cNvSpPr>
          <p:nvPr>
            <p:ph type="sldNum" sz="quarter" idx="10"/>
          </p:nvPr>
        </p:nvSpPr>
        <p:spPr/>
        <p:txBody>
          <a:bodyPr/>
          <a:lstStyle/>
          <a:p>
            <a:fld id="{68DD4212-E431-464C-A3C7-FAC7436F6DC4}" type="slidenum">
              <a:rPr lang="en-GB" smtClean="0"/>
              <a:t>4</a:t>
            </a:fld>
            <a:endParaRPr lang="bg-BG"/>
          </a:p>
        </p:txBody>
      </p:sp>
    </p:spTree>
    <p:extLst>
      <p:ext uri="{BB962C8B-B14F-4D97-AF65-F5344CB8AC3E}">
        <p14:creationId xmlns:p14="http://schemas.microsoft.com/office/powerpoint/2010/main" val="1173758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mtClean="0"/>
              <a:t>При използване на IUCLID ще попаднете на някои термини, като например:</a:t>
            </a:r>
          </a:p>
          <a:p>
            <a:endParaRPr lang="bg-BG" smtClean="0"/>
          </a:p>
          <a:p>
            <a:pPr marL="171450" indent="-171450">
              <a:buFont typeface="Arial" panose="020b0604020202020204" pitchFamily="34" charset="0"/>
              <a:buChar char="•"/>
            </a:pPr>
            <a:r>
              <a:rPr lang="bg-BG" b="1" smtClean="0"/>
              <a:t>Legal entity. </a:t>
            </a:r>
            <a:r>
              <a:rPr lang="bg-BG" b="0" smtClean="0"/>
              <a:t>Това</a:t>
            </a:r>
            <a:r>
              <a:rPr lang="bg-BG" smtClean="0"/>
              <a:t> е документ, съдържащ подробни данни относно организацията, използваща IUCLID. Съгласно REACH, той ще представлява физическо или юридическо лице, което трябва да регистрира дадено вещество. Информацията, дадена в IUCLID е за ваше собствено водене на документация, тъй като ECHA вместо това ще използва информацията, дадена в акаунтите в ECHA или REACH-IT. По подразбиране правният субект не е включен във вашето досие. </a:t>
            </a:r>
          </a:p>
          <a:p>
            <a:pPr marL="171450" indent="-171450">
              <a:buFont typeface="Arial" panose="020b0604020202020204" pitchFamily="34" charset="0"/>
              <a:buChar char="•"/>
            </a:pPr>
            <a:r>
              <a:rPr lang="bg-BG" b="1" smtClean="0"/>
              <a:t>The Reference Substance</a:t>
            </a:r>
            <a:r>
              <a:rPr lang="bg-BG" smtClean="0"/>
              <a:t>: Това е документ, съдържащ ключовите идентификатори за вашето вещество или неговите съставки, като </a:t>
            </a:r>
            <a:r>
              <a:rPr lang="bg-BG" b="0" smtClean="0"/>
              <a:t>наименованието по IUPAC, номерата в CAS и ЕО. </a:t>
            </a:r>
          </a:p>
          <a:p>
            <a:pPr marL="171450" indent="-171450">
              <a:buFont typeface="Arial" panose="020b0604020202020204" pitchFamily="34" charset="0"/>
              <a:buChar char="•"/>
            </a:pPr>
            <a:r>
              <a:rPr lang="bg-BG" b="1" smtClean="0"/>
              <a:t>Endpoints</a:t>
            </a:r>
            <a:r>
              <a:rPr lang="bg-BG" smtClean="0"/>
              <a:t>, които представляват свойствата на химикалите, които трябва да бъдат регистрирани и за които се изисква да бъде съобщена информация на ECHA. Информацията за крайните точки се събира в набор от данни за веществото в IUCLID.</a:t>
            </a:r>
          </a:p>
          <a:p>
            <a:pPr marL="171450" indent="-171450">
              <a:buFont typeface="Arial" panose="020b0604020202020204" pitchFamily="34" charset="0"/>
              <a:buChar char="•"/>
            </a:pPr>
            <a:r>
              <a:rPr lang="bg-BG" smtClean="0"/>
              <a:t>Всеки документ в IUCLID се маркира с </a:t>
            </a:r>
            <a:r>
              <a:rPr lang="bg-BG" b="1" smtClean="0"/>
              <a:t>universal unique identifier (UUID), </a:t>
            </a:r>
            <a:r>
              <a:rPr lang="bg-BG" smtClean="0"/>
              <a:t>който ви дава възможност недвусмислено да идентифицирате точна част от информацията.</a:t>
            </a:r>
          </a:p>
          <a:p>
            <a:pPr marL="0" indent="0">
              <a:buFont typeface="Arial" panose="020b0604020202020204" pitchFamily="34" charset="0"/>
              <a:buNone/>
            </a:pPr>
            <a:endParaRPr lang="bg-BG" smtClean="0"/>
          </a:p>
          <a:p>
            <a:pPr marL="0" indent="0">
              <a:buFont typeface="Arial" panose="020b0604020202020204" pitchFamily="34" charset="0"/>
              <a:buNone/>
            </a:pPr>
            <a:r>
              <a:rPr lang="bg-BG" smtClean="0"/>
              <a:t>[Забележка: Термините с удебелен шрифт в този слайд, както и в бележките, не трябва да бъдат превеждани]</a:t>
            </a:r>
            <a:endParaRPr lang="bg-BG"/>
          </a:p>
        </p:txBody>
      </p:sp>
      <p:sp>
        <p:nvSpPr>
          <p:cNvPr id="4" name="Slide Number Placeholder 3"/>
          <p:cNvSpPr>
            <a:spLocks noGrp="1"/>
          </p:cNvSpPr>
          <p:nvPr>
            <p:ph type="sldNum" sz="quarter" idx="10"/>
          </p:nvPr>
        </p:nvSpPr>
        <p:spPr/>
        <p:txBody>
          <a:bodyPr/>
          <a:lstStyle/>
          <a:p>
            <a:fld id="{68DD4212-E431-464C-A3C7-FAC7436F6DC4}" type="slidenum">
              <a:rPr lang="en-GB" smtClean="0"/>
              <a:t>5</a:t>
            </a:fld>
            <a:endParaRPr lang="bg-BG"/>
          </a:p>
        </p:txBody>
      </p:sp>
    </p:spTree>
    <p:extLst>
      <p:ext uri="{BB962C8B-B14F-4D97-AF65-F5344CB8AC3E}">
        <p14:creationId xmlns:p14="http://schemas.microsoft.com/office/powerpoint/2010/main" val="3032980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mtClean="0"/>
              <a:t>Наборът от данни за веществото уточнява за кое вещество ще бъде регистрационното досие. Можете да редактирате набора от данни за веществото по всяко време. Досиетата се създават от набора от данни и не могат да бъдат редактирани, след като бъдат създадени.</a:t>
            </a:r>
          </a:p>
          <a:p>
            <a:endParaRPr lang="bg-BG" smtClean="0"/>
          </a:p>
          <a:p>
            <a:r>
              <a:rPr lang="bg-BG" smtClean="0"/>
              <a:t>Можете да поискате набор от данни за веществото от водещия регистрант, но можете да създадете и ваши собствени. </a:t>
            </a:r>
          </a:p>
          <a:p>
            <a:endParaRPr lang="bg-BG"/>
          </a:p>
        </p:txBody>
      </p:sp>
      <p:sp>
        <p:nvSpPr>
          <p:cNvPr id="4" name="Slide Number Placeholder 3"/>
          <p:cNvSpPr>
            <a:spLocks noGrp="1"/>
          </p:cNvSpPr>
          <p:nvPr>
            <p:ph type="sldNum" sz="quarter" idx="10"/>
          </p:nvPr>
        </p:nvSpPr>
        <p:spPr/>
        <p:txBody>
          <a:bodyPr/>
          <a:lstStyle/>
          <a:p>
            <a:fld id="{68DD4212-E431-464C-A3C7-FAC7436F6DC4}" type="slidenum">
              <a:rPr lang="en-GB" smtClean="0"/>
              <a:t>6</a:t>
            </a:fld>
            <a:endParaRPr lang="bg-BG"/>
          </a:p>
        </p:txBody>
      </p:sp>
    </p:spTree>
    <p:extLst>
      <p:ext uri="{BB962C8B-B14F-4D97-AF65-F5344CB8AC3E}">
        <p14:creationId xmlns:p14="http://schemas.microsoft.com/office/powerpoint/2010/main" val="1763936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mtClean="0"/>
              <a:t>[Забележка: В този и в следващите четири слайда трябва да бъде преведено само съдържанието в сини кутии]</a:t>
            </a:r>
            <a:endParaRPr lang="bg-BG"/>
          </a:p>
        </p:txBody>
      </p:sp>
      <p:sp>
        <p:nvSpPr>
          <p:cNvPr id="4" name="Slide Number Placeholder 3"/>
          <p:cNvSpPr>
            <a:spLocks noGrp="1"/>
          </p:cNvSpPr>
          <p:nvPr>
            <p:ph type="sldNum" sz="quarter" idx="10"/>
          </p:nvPr>
        </p:nvSpPr>
        <p:spPr/>
        <p:txBody>
          <a:bodyPr/>
          <a:lstStyle/>
          <a:p>
            <a:fld id="{68DD4212-E431-464C-A3C7-FAC7436F6DC4}" type="slidenum">
              <a:rPr lang="en-GB" smtClean="0"/>
              <a:t>7</a:t>
            </a:fld>
            <a:endParaRPr lang="bg-BG"/>
          </a:p>
        </p:txBody>
      </p:sp>
    </p:spTree>
    <p:extLst>
      <p:ext uri="{BB962C8B-B14F-4D97-AF65-F5344CB8AC3E}">
        <p14:creationId xmlns:p14="http://schemas.microsoft.com/office/powerpoint/2010/main" val="4181420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8</a:t>
            </a:fld>
            <a:endParaRPr lang="bg-BG"/>
          </a:p>
        </p:txBody>
      </p:sp>
    </p:spTree>
    <p:extLst>
      <p:ext uri="{BB962C8B-B14F-4D97-AF65-F5344CB8AC3E}">
        <p14:creationId xmlns:p14="http://schemas.microsoft.com/office/powerpoint/2010/main" val="15013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9</a:t>
            </a:fld>
            <a:endParaRPr lang="bg-BG"/>
          </a:p>
        </p:txBody>
      </p:sp>
    </p:spTree>
    <p:extLst>
      <p:ext uri="{BB962C8B-B14F-4D97-AF65-F5344CB8AC3E}">
        <p14:creationId xmlns:p14="http://schemas.microsoft.com/office/powerpoint/2010/main" val="951791574"/>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3.png" /><Relationship Id="rId3"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a:t>
            </a:fld>
            <a:endParaRPr lang="en-GB"/>
          </a:p>
        </p:txBody>
      </p:sp>
    </p:spTree>
    <p:extLst>
      <p:ext uri="{BB962C8B-B14F-4D97-AF65-F5344CB8AC3E}">
        <p14:creationId xmlns:p14="http://schemas.microsoft.com/office/powerpoint/2010/main" val="46322130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and Content">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marL="0" indent="0" algn="ctr">
              <a:buFont typeface="Arial" panose="020b0604020202020204" pitchFamily="34" charset="0"/>
              <a:buNone/>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5" name="Picture 4"/>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1026"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idx="1"/>
          </p:nvPr>
        </p:nvSpPr>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4695912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wo Content">
    <p:spTree>
      <p:nvGrpSpPr>
        <p:cNvPr id="1" name=""/>
        <p:cNvGrpSpPr/>
        <p:nvPr/>
      </p:nvGrpSpPr>
      <p:grpSpPr>
        <a:xfrm>
          <a:off x="0" y="0"/>
          <a:ext cx="0" cy="0"/>
        </a:xfrm>
      </p:grpSpPr>
      <p:sp>
        <p:nvSpPr>
          <p:cNvPr id="4" name="Content Placeholder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050"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59178356"/>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Only">
    <p:spTree>
      <p:nvGrpSpPr>
        <p:cNvPr id="1" name=""/>
        <p:cNvGrpSpPr/>
        <p:nvPr/>
      </p:nvGrpSpPr>
      <p:grpSpPr>
        <a:xfrm>
          <a:off x="0" y="0"/>
          <a:ext cx="0" cy="0"/>
        </a:xfrm>
      </p:grpSpPr>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 y="0"/>
            <a:ext cx="9143245" cy="6857434"/>
          </a:xfrm>
          <a:prstGeom prst="rect">
            <a:avLst/>
          </a:prstGeom>
        </p:spPr>
      </p:pic>
      <p:sp>
        <p:nvSpPr>
          <p:cNvPr id="8"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5" name="Slide Number Placeholder 4"/>
          <p:cNvSpPr>
            <a:spLocks noGrp="1"/>
          </p:cNvSpPr>
          <p:nvPr>
            <p:ph type="sldNum" sz="quarter" idx="12"/>
          </p:nvPr>
        </p:nvSpPr>
        <p:spPr/>
        <p:txBody>
          <a:bodyPr/>
          <a:lstStyle/>
          <a:p>
            <a:fld id="{53FE240C-791C-4FA0-BA72-1FE57C9E7D13}" type="slidenum">
              <a:rPr lang="en-GB" smtClean="0"/>
              <a:t>‹#›</a:t>
            </a:fld>
            <a:endParaRPr lang="en-GB"/>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p>
        </p:txBody>
      </p:sp>
      <p:sp>
        <p:nvSpPr>
          <p:cNvPr id="7" name="Content Placeholder 2"/>
          <p:cNvSpPr>
            <a:spLocks noGrp="1"/>
          </p:cNvSpPr>
          <p:nvPr>
            <p:ph idx="1"/>
          </p:nvPr>
        </p:nvSpPr>
        <p:spPr>
          <a:xfrm>
            <a:off x="457200" y="1711349"/>
            <a:ext cx="8229600" cy="4525963"/>
          </a:xfrm>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0329240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1_Title Only">
    <p:spTree>
      <p:nvGrpSpPr>
        <p:cNvPr id="1" name=""/>
        <p:cNvGrpSpPr/>
        <p:nvPr/>
      </p:nvGrpSpPr>
      <p:grpSpPr>
        <a:xfrm>
          <a:off x="0" y="0"/>
          <a:ext cx="0" cy="0"/>
        </a:xfrm>
      </p:grpSpPr>
      <p:pic>
        <p:nvPicPr>
          <p:cNvPr id="4" name="Picture 3"/>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55" y="0"/>
            <a:ext cx="9143245" cy="6869942"/>
          </a:xfrm>
          <a:prstGeom prst="rect">
            <a:avLst/>
          </a:prstGeom>
        </p:spPr>
      </p:pic>
      <p:sp>
        <p:nvSpPr>
          <p:cNvPr id="2" name="Title 1"/>
          <p:cNvSpPr>
            <a:spLocks noGrp="1"/>
          </p:cNvSpPr>
          <p:nvPr>
            <p:ph type="title" hasCustomPrompt="1"/>
          </p:nvPr>
        </p:nvSpPr>
        <p:spPr>
          <a:xfrm>
            <a:off x="457200" y="764704"/>
            <a:ext cx="8229600" cy="1143000"/>
          </a:xfrm>
        </p:spPr>
        <p:txBody>
          <a:bodyPr/>
          <a:lstStyle>
            <a:lvl1pPr>
              <a:defRPr>
                <a:solidFill>
                  <a:srgbClr val="008BC8"/>
                </a:solidFill>
              </a:defRPr>
            </a:lvl1pPr>
          </a:lstStyle>
          <a:p>
            <a:r>
              <a:rPr lang="en-US" smtClean="0"/>
              <a:t>Transition slide/new section</a:t>
            </a:r>
            <a:endParaRPr lang="en-GB"/>
          </a:p>
        </p:txBody>
      </p:sp>
    </p:spTree>
    <p:extLst>
      <p:ext uri="{BB962C8B-B14F-4D97-AF65-F5344CB8AC3E}">
        <p14:creationId xmlns:p14="http://schemas.microsoft.com/office/powerpoint/2010/main" val="2821463597"/>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image" Target="../media/image5.png" /><Relationship Id="rId7"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pic>
        <p:nvPicPr>
          <p:cNvPr id="7" name="Picture 6"/>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1"/>
            <a:ext cx="9143622" cy="6857717"/>
          </a:xfrm>
          <a:prstGeom prst="rect">
            <a:avLst/>
          </a:prstGeom>
        </p:spPr>
      </p:pic>
    </p:spTree>
    <p:extLst>
      <p:ext uri="{BB962C8B-B14F-4D97-AF65-F5344CB8AC3E}">
        <p14:creationId xmlns:p14="http://schemas.microsoft.com/office/powerpoint/2010/main" val="3568025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ransition/>
  <p:timing/>
  <p:hf hdr="0" dt="0"/>
  <p:txStyles>
    <p:titleStyle>
      <a:lvl1pPr algn="l" defTabSz="914400" rtl="0" eaLnBrk="1" latinLnBrk="0" hangingPunct="1">
        <a:spcBef>
          <a:spcPct val="0"/>
        </a:spcBef>
        <a:buNone/>
        <a:defRPr sz="30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image" Target="../media/image18.png" /><Relationship Id="rId4" Type="http://schemas.openxmlformats.org/officeDocument/2006/relationships/image" Target="../media/image19.png" /><Relationship Id="rId5" Type="http://schemas.openxmlformats.org/officeDocument/2006/relationships/image" Target="../media/image20.png" /><Relationship Id="rId6" Type="http://schemas.openxmlformats.org/officeDocument/2006/relationships/image" Target="../media/image21.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image" Target="../media/image22.png" /><Relationship Id="rId4" Type="http://schemas.openxmlformats.org/officeDocument/2006/relationships/image" Target="../media/image23.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 Id="rId3" Type="http://schemas.openxmlformats.org/officeDocument/2006/relationships/image" Target="../media/image24.png" /><Relationship Id="rId4" Type="http://schemas.openxmlformats.org/officeDocument/2006/relationships/image" Target="../media/image25.pn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8.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notesSlide" Target="../notesSlides/notesSlide19.xml" /><Relationship Id="rId3" Type="http://schemas.openxmlformats.org/officeDocument/2006/relationships/image" Target="../media/image26.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0.xml" /><Relationship Id="rId3" Type="http://schemas.openxmlformats.org/officeDocument/2006/relationships/image" Target="../media/image27.png"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1.xml" /><Relationship Id="rId3" Type="http://schemas.openxmlformats.org/officeDocument/2006/relationships/hyperlink" Target="https://echa.europa.eu/reach-2018" TargetMode="External" /><Relationship Id="rId4" Type="http://schemas.openxmlformats.org/officeDocument/2006/relationships/hyperlink" Target="https://echa.europa.eu/bg/contact"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image" Target="../media/image8.png" /><Relationship Id="rId11" Type="http://schemas.openxmlformats.org/officeDocument/2006/relationships/image" Target="../media/image9.jpeg" /><Relationship Id="rId12" Type="http://schemas.openxmlformats.org/officeDocument/2006/relationships/image" Target="../media/image10.png" /><Relationship Id="rId2" Type="http://schemas.openxmlformats.org/officeDocument/2006/relationships/notesSlide" Target="../notesSlides/notesSlide4.xml" /><Relationship Id="rId3" Type="http://schemas.openxmlformats.org/officeDocument/2006/relationships/image" Target="../media/image6.png" /><Relationship Id="rId4" Type="http://schemas.microsoft.com/office/2007/relationships/diagramDrawing" Target="../diagrams/drawing1.xml" /><Relationship Id="rId5" Type="http://schemas.openxmlformats.org/officeDocument/2006/relationships/diagramData" Target="../diagrams/data1.xml" /><Relationship Id="rId6" Type="http://schemas.openxmlformats.org/officeDocument/2006/relationships/diagramLayout" Target="../diagrams/layout1.xml" /><Relationship Id="rId7" Type="http://schemas.openxmlformats.org/officeDocument/2006/relationships/diagramQuickStyle" Target="../diagrams/quickStyle1.xml" /><Relationship Id="rId8" Type="http://schemas.openxmlformats.org/officeDocument/2006/relationships/diagramColors" Target="../diagrams/colors1.xml" /><Relationship Id="rId9" Type="http://schemas.openxmlformats.org/officeDocument/2006/relationships/image" Target="../media/image7.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image" Target="../media/image11.png" /><Relationship Id="rId4" Type="http://schemas.openxmlformats.org/officeDocument/2006/relationships/image" Target="../media/image12.png" /><Relationship Id="rId5" Type="http://schemas.openxmlformats.org/officeDocument/2006/relationships/image" Target="../media/image13.png" /><Relationship Id="rId6" Type="http://schemas.openxmlformats.org/officeDocument/2006/relationships/image" Target="../media/image14.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15.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16.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17.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extBox 1"/>
          <p:cNvSpPr txBox="1"/>
          <p:nvPr/>
        </p:nvSpPr>
        <p:spPr>
          <a:xfrm>
            <a:off x="755576" y="836712"/>
            <a:ext cx="6336704" cy="2523768"/>
          </a:xfrm>
          <a:prstGeom prst="rect">
            <a:avLst/>
          </a:prstGeom>
          <a:noFill/>
        </p:spPr>
        <p:txBody>
          <a:bodyPr wrap="square" rtlCol="0">
            <a:spAutoFit/>
          </a:bodyPr>
          <a:lstStyle/>
          <a:p>
            <a:r>
              <a:rPr lang="bg-BG" sz="5000" b="1" smtClean="0">
                <a:solidFill>
                  <a:schemeClr val="bg1"/>
                </a:solidFill>
                <a:latin typeface="Verdana" panose="020b0604030504040204" pitchFamily="34" charset="0"/>
              </a:rPr>
              <a:t>REACH 2018</a:t>
            </a:r>
          </a:p>
          <a:p>
            <a:endParaRPr lang="bg-BG" sz="360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bg-BG" sz="3600" smtClean="0">
                <a:solidFill>
                  <a:schemeClr val="bg1"/>
                </a:solidFill>
                <a:latin typeface="Verdana" panose="020b0604030504040204" pitchFamily="34" charset="0"/>
              </a:rPr>
              <a:t>Подготовка на вашата регистрация като досие в IUCLID</a:t>
            </a:r>
            <a:endParaRPr lang="bg-BG" sz="36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3572686"/>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bg-BG" noProof="0" smtClean="0"/>
              <a:t>Съдържание на набор от данни за вещество</a:t>
            </a:r>
            <a:endParaRPr lang="bg-BG" noProof="0"/>
          </a:p>
        </p:txBody>
      </p:sp>
      <p:sp>
        <p:nvSpPr>
          <p:cNvPr id="7" name="Rounded Rectangle 6"/>
          <p:cNvSpPr/>
          <p:nvPr/>
        </p:nvSpPr>
        <p:spPr>
          <a:xfrm>
            <a:off x="567354" y="1623800"/>
            <a:ext cx="3960440" cy="1445160"/>
          </a:xfrm>
          <a:prstGeom prst="roundRect">
            <a:avLst/>
          </a:prstGeom>
          <a:solidFill>
            <a:srgbClr val="008BC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g-BG" sz="2000">
                <a:solidFill>
                  <a:prstClr val="white"/>
                </a:solidFill>
                <a:latin typeface="Verdana" panose="020b0604030504040204" pitchFamily="34" charset="0"/>
              </a:rPr>
              <a:t>Раздел 4 – 7: Обобщения от проучвания в записи за крайна точка (свойства на веществото)</a:t>
            </a:r>
            <a:endParaRPr lang="bg-BG" sz="200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3"/>
          <a:stretch>
            <a:fillRect/>
          </a:stretch>
        </p:blipFill>
        <p:spPr>
          <a:xfrm>
            <a:off x="4691228" y="1619672"/>
            <a:ext cx="4057236" cy="4784338"/>
          </a:xfrm>
          <a:prstGeom prst="rect">
            <a:avLst/>
          </a:prstGeom>
        </p:spPr>
      </p:pic>
      <p:pic>
        <p:nvPicPr>
          <p:cNvPr id="6" name="Picture 5"/>
          <p:cNvPicPr>
            <a:picLocks noChangeAspect="1"/>
          </p:cNvPicPr>
          <p:nvPr/>
        </p:nvPicPr>
        <p:blipFill>
          <a:blip r:embed="rId4"/>
          <a:srcRect l="2189" t="8944"/>
          <a:stretch>
            <a:fillRect/>
          </a:stretch>
        </p:blipFill>
        <p:spPr>
          <a:xfrm>
            <a:off x="4716016" y="3212976"/>
            <a:ext cx="3218331" cy="360040"/>
          </a:xfrm>
          <a:prstGeom prst="rect">
            <a:avLst/>
          </a:prstGeom>
        </p:spPr>
      </p:pic>
      <p:pic>
        <p:nvPicPr>
          <p:cNvPr id="8" name="Picture 7"/>
          <p:cNvPicPr>
            <a:picLocks noChangeAspect="1"/>
          </p:cNvPicPr>
          <p:nvPr/>
        </p:nvPicPr>
        <p:blipFill>
          <a:blip r:embed="rId5"/>
          <a:stretch>
            <a:fillRect/>
          </a:stretch>
        </p:blipFill>
        <p:spPr>
          <a:xfrm>
            <a:off x="4692244" y="3573016"/>
            <a:ext cx="2760076" cy="325548"/>
          </a:xfrm>
          <a:prstGeom prst="rect">
            <a:avLst/>
          </a:prstGeom>
        </p:spPr>
      </p:pic>
      <p:pic>
        <p:nvPicPr>
          <p:cNvPr id="9" name="Picture 8"/>
          <p:cNvPicPr>
            <a:picLocks noChangeAspect="1"/>
          </p:cNvPicPr>
          <p:nvPr/>
        </p:nvPicPr>
        <p:blipFill>
          <a:blip r:embed="rId6"/>
          <a:stretch>
            <a:fillRect/>
          </a:stretch>
        </p:blipFill>
        <p:spPr>
          <a:xfrm>
            <a:off x="4683765" y="3863714"/>
            <a:ext cx="2408515" cy="330310"/>
          </a:xfrm>
          <a:prstGeom prst="rect">
            <a:avLst/>
          </a:prstGeom>
        </p:spPr>
      </p:pic>
    </p:spTree>
    <p:extLst>
      <p:ext uri="{BB962C8B-B14F-4D97-AF65-F5344CB8AC3E}">
        <p14:creationId xmlns:p14="http://schemas.microsoft.com/office/powerpoint/2010/main" val="603674112"/>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bg-BG" noProof="0" smtClean="0"/>
              <a:t>Съдържание на набор от данни за вещество</a:t>
            </a:r>
            <a:endParaRPr lang="bg-BG" noProof="0"/>
          </a:p>
        </p:txBody>
      </p:sp>
      <p:sp>
        <p:nvSpPr>
          <p:cNvPr id="7" name="Rounded Rectangle 6"/>
          <p:cNvSpPr/>
          <p:nvPr/>
        </p:nvSpPr>
        <p:spPr>
          <a:xfrm>
            <a:off x="584470" y="1674992"/>
            <a:ext cx="3960440" cy="1249952"/>
          </a:xfrm>
          <a:prstGeom prst="roundRect">
            <a:avLst/>
          </a:prstGeom>
          <a:solidFill>
            <a:srgbClr val="008BC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g-BG" sz="2000">
                <a:solidFill>
                  <a:prstClr val="white"/>
                </a:solidFill>
                <a:latin typeface="Verdana" panose="020b0604030504040204" pitchFamily="34" charset="0"/>
              </a:rPr>
              <a:t>Раздел 11 и 13: Ръководство за безопасна употреба и доклади от оценка</a:t>
            </a:r>
            <a:endParaRPr lang="bg-BG" sz="200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3"/>
          <a:stretch>
            <a:fillRect/>
          </a:stretch>
        </p:blipFill>
        <p:spPr>
          <a:xfrm>
            <a:off x="4672180" y="1619672"/>
            <a:ext cx="4014619" cy="4681358"/>
          </a:xfrm>
          <a:prstGeom prst="rect">
            <a:avLst/>
          </a:prstGeom>
        </p:spPr>
      </p:pic>
      <p:pic>
        <p:nvPicPr>
          <p:cNvPr id="6" name="Picture 5"/>
          <p:cNvPicPr>
            <a:picLocks noChangeAspect="1"/>
          </p:cNvPicPr>
          <p:nvPr/>
        </p:nvPicPr>
        <p:blipFill>
          <a:blip r:embed="rId4"/>
          <a:stretch>
            <a:fillRect/>
          </a:stretch>
        </p:blipFill>
        <p:spPr>
          <a:xfrm>
            <a:off x="4876094" y="5013176"/>
            <a:ext cx="2216186" cy="306184"/>
          </a:xfrm>
          <a:prstGeom prst="rect">
            <a:avLst/>
          </a:prstGeom>
        </p:spPr>
      </p:pic>
    </p:spTree>
    <p:extLst>
      <p:ext uri="{BB962C8B-B14F-4D97-AF65-F5344CB8AC3E}">
        <p14:creationId xmlns:p14="http://schemas.microsoft.com/office/powerpoint/2010/main" val="3738481958"/>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idx="1"/>
          </p:nvPr>
        </p:nvSpPr>
        <p:spPr>
          <a:xfrm>
            <a:off x="457200" y="1772816"/>
            <a:ext cx="8229600" cy="4525963"/>
          </a:xfrm>
        </p:spPr>
        <p:txBody>
          <a:bodyPr>
            <a:normAutofit/>
          </a:bodyPr>
          <a:lstStyle/>
          <a:p>
            <a:r>
              <a:rPr lang="bg-BG" noProof="0" smtClean="0"/>
              <a:t>Всеки съвместен регистрант на съвместното подаване:</a:t>
            </a:r>
          </a:p>
          <a:p>
            <a:pPr lvl="1">
              <a:buFont typeface="Arial" panose="020b0604020202020204" pitchFamily="34" charset="0"/>
              <a:buChar char="•"/>
            </a:pPr>
            <a:r>
              <a:rPr lang="bg-BG" noProof="0"/>
              <a:t>Идентичност на веществото, включително примеси </a:t>
            </a:r>
          </a:p>
          <a:p>
            <a:pPr lvl="1">
              <a:buFont typeface="Arial" panose="020b0604020202020204" pitchFamily="34" charset="0"/>
              <a:buChar char="•"/>
            </a:pPr>
            <a:r>
              <a:rPr lang="bg-BG" noProof="0" smtClean="0"/>
              <a:t>Тонаж за последните три години</a:t>
            </a:r>
            <a:endParaRPr lang="bg-BG" noProof="0"/>
          </a:p>
          <a:p>
            <a:pPr lvl="1">
              <a:buFont typeface="Arial" panose="020b0604020202020204" pitchFamily="34" charset="0"/>
              <a:buChar char="•"/>
            </a:pPr>
            <a:r>
              <a:rPr lang="bg-BG" noProof="0"/>
              <a:t>Употреби и условия на употреба за веществото през жизнения му цикъл</a:t>
            </a:r>
          </a:p>
          <a:p>
            <a:pPr lvl="1"/>
            <a:endParaRPr lang="bg-BG" noProof="0"/>
          </a:p>
          <a:p>
            <a:r>
              <a:rPr lang="bg-BG" noProof="0"/>
              <a:t>Водещ регистрант:</a:t>
            </a:r>
          </a:p>
          <a:p>
            <a:pPr lvl="1">
              <a:buFont typeface="Arial" panose="020b0604020202020204" pitchFamily="34" charset="0"/>
              <a:buChar char="•"/>
            </a:pPr>
            <a:r>
              <a:rPr lang="bg-BG" noProof="0"/>
              <a:t>Профил на идентичност на веществото (ПИВ)</a:t>
            </a:r>
          </a:p>
          <a:p>
            <a:pPr lvl="1">
              <a:buFont typeface="Arial" panose="020b0604020202020204" pitchFamily="34" charset="0"/>
              <a:buChar char="•"/>
            </a:pPr>
            <a:r>
              <a:rPr lang="bg-BG" noProof="0" smtClean="0"/>
              <a:t>Физикохимични, токсикологични и екотоксикологични свойства</a:t>
            </a:r>
            <a:endParaRPr lang="bg-BG" noProof="0"/>
          </a:p>
          <a:p>
            <a:pPr lvl="1">
              <a:buFont typeface="Arial" panose="020b0604020202020204" pitchFamily="34" charset="0"/>
              <a:buChar char="•"/>
            </a:pPr>
            <a:r>
              <a:rPr lang="bg-BG" noProof="0"/>
              <a:t>Информация за класификация и етикетиране</a:t>
            </a:r>
          </a:p>
          <a:p>
            <a:endParaRPr lang="bg-BG" noProof="0" smtClean="0"/>
          </a:p>
          <a:p>
            <a:endParaRPr lang="bg-BG" noProof="0"/>
          </a:p>
          <a:p>
            <a:endParaRPr lang="bg-BG" noProof="0" smtClean="0"/>
          </a:p>
          <a:p>
            <a:endParaRPr lang="bg-BG" noProof="0"/>
          </a:p>
          <a:p>
            <a:endParaRPr lang="bg-BG" noProof="0"/>
          </a:p>
        </p:txBody>
      </p:sp>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12</a:t>
            </a:fld>
            <a:endParaRPr lang="bg-BG">
              <a:solidFill>
                <a:prstClr val="black">
                  <a:tint val="75000"/>
                </a:prstClr>
              </a:solidFill>
            </a:endParaRPr>
          </a:p>
        </p:txBody>
      </p:sp>
      <p:sp>
        <p:nvSpPr>
          <p:cNvPr id="2" name="Title 1"/>
          <p:cNvSpPr>
            <a:spLocks noGrp="1"/>
          </p:cNvSpPr>
          <p:nvPr>
            <p:ph type="title"/>
          </p:nvPr>
        </p:nvSpPr>
        <p:spPr>
          <a:xfrm>
            <a:off x="395536" y="404664"/>
            <a:ext cx="7272808" cy="1195536"/>
          </a:xfrm>
        </p:spPr>
        <p:txBody>
          <a:bodyPr/>
          <a:lstStyle/>
          <a:p>
            <a:r>
              <a:rPr lang="bg-BG" noProof="0" smtClean="0"/>
              <a:t>Попълване на данните за вашето вещество</a:t>
            </a:r>
            <a:endParaRPr lang="bg-BG" noProof="0"/>
          </a:p>
        </p:txBody>
      </p:sp>
    </p:spTree>
    <p:extLst>
      <p:ext uri="{BB962C8B-B14F-4D97-AF65-F5344CB8AC3E}">
        <p14:creationId xmlns:p14="http://schemas.microsoft.com/office/powerpoint/2010/main" val="1942276946"/>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idx="1"/>
          </p:nvPr>
        </p:nvSpPr>
        <p:spPr>
          <a:xfrm>
            <a:off x="480864" y="1419018"/>
            <a:ext cx="8229600" cy="4937332"/>
          </a:xfrm>
        </p:spPr>
        <p:txBody>
          <a:bodyPr>
            <a:noAutofit/>
          </a:bodyPr>
          <a:lstStyle/>
          <a:p>
            <a:r>
              <a:rPr lang="bg-BG" noProof="0" smtClean="0"/>
              <a:t>Всеки съвместен регистрант </a:t>
            </a:r>
            <a:r>
              <a:rPr lang="bg-BG" b="1" noProof="0" smtClean="0"/>
              <a:t>или</a:t>
            </a:r>
            <a:r>
              <a:rPr lang="bg-BG" noProof="0" smtClean="0"/>
              <a:t> водещият регистрант от свое име</a:t>
            </a:r>
          </a:p>
          <a:p>
            <a:pPr lvl="1">
              <a:buFont typeface="Arial" panose="020b0604020202020204" pitchFamily="34" charset="0"/>
              <a:buChar char="•"/>
            </a:pPr>
            <a:r>
              <a:rPr lang="bg-BG" noProof="0" smtClean="0"/>
              <a:t>За 1 – 10 тона на година:</a:t>
            </a:r>
          </a:p>
          <a:p>
            <a:pPr lvl="2"/>
            <a:r>
              <a:rPr lang="bg-BG" sz="2000" noProof="0" smtClean="0"/>
              <a:t>Ръководство за безопасна употреба </a:t>
            </a:r>
          </a:p>
          <a:p>
            <a:pPr lvl="1">
              <a:buFont typeface="Arial" panose="020b0604020202020204" pitchFamily="34" charset="0"/>
              <a:buChar char="•"/>
            </a:pPr>
            <a:r>
              <a:rPr lang="bg-BG" noProof="0" smtClean="0"/>
              <a:t>За 10 – 100 тона на година:</a:t>
            </a:r>
          </a:p>
          <a:p>
            <a:pPr lvl="2"/>
            <a:r>
              <a:rPr lang="bg-BG" sz="2000" noProof="0" smtClean="0"/>
              <a:t>Оценка на устойчивите, биоакумулиращите и токсичните свойства на веществото (оценка на PBT)</a:t>
            </a:r>
          </a:p>
          <a:p>
            <a:pPr lvl="2"/>
            <a:r>
              <a:rPr lang="bg-BG" sz="2000" noProof="0" smtClean="0"/>
              <a:t>Доклад за безопасност на химичното вещество (ДБХВ)</a:t>
            </a:r>
            <a:endParaRPr lang="bg-BG" noProof="0" smtClean="0"/>
          </a:p>
          <a:p>
            <a:pPr marL="0" indent="0">
              <a:buNone/>
            </a:pPr>
            <a:endParaRPr lang="bg-BG" sz="1200" noProof="0" smtClean="0"/>
          </a:p>
          <a:p>
            <a:r>
              <a:rPr lang="bg-BG" noProof="0" smtClean="0"/>
              <a:t>Членове, които подават свои собствени данни или класификация и етикетиране</a:t>
            </a:r>
          </a:p>
          <a:p>
            <a:pPr lvl="1">
              <a:buFont typeface="Arial" panose="020b0604020202020204" pitchFamily="34" charset="0"/>
              <a:buChar char="•"/>
            </a:pPr>
            <a:r>
              <a:rPr lang="bg-BG" noProof="0" smtClean="0"/>
              <a:t>Данни и обосновка за изключване на данните</a:t>
            </a:r>
          </a:p>
          <a:p>
            <a:endParaRPr lang="bg-BG" noProof="0" smtClean="0"/>
          </a:p>
          <a:p>
            <a:endParaRPr lang="bg-BG" noProof="0" smtClean="0"/>
          </a:p>
          <a:p>
            <a:endParaRPr lang="bg-BG" noProof="0" smtClean="0"/>
          </a:p>
          <a:p>
            <a:endParaRPr lang="bg-BG" noProof="0" smtClean="0"/>
          </a:p>
          <a:p>
            <a:endParaRPr lang="bg-BG" noProof="0" smtClean="0"/>
          </a:p>
          <a:p>
            <a:endParaRPr lang="bg-BG" noProof="0"/>
          </a:p>
        </p:txBody>
      </p:sp>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13</a:t>
            </a:fld>
            <a:endParaRPr lang="bg-BG">
              <a:solidFill>
                <a:prstClr val="black">
                  <a:tint val="75000"/>
                </a:prstClr>
              </a:solidFill>
            </a:endParaRPr>
          </a:p>
        </p:txBody>
      </p:sp>
      <p:sp>
        <p:nvSpPr>
          <p:cNvPr id="7" name="Title 1"/>
          <p:cNvSpPr txBox="1"/>
          <p:nvPr/>
        </p:nvSpPr>
        <p:spPr>
          <a:xfrm>
            <a:off x="480864" y="276018"/>
            <a:ext cx="7139136"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bg-BG" smtClean="0"/>
              <a:t>Попълване на данните за вашето вещество</a:t>
            </a:r>
            <a:endParaRPr lang="bg-BG"/>
          </a:p>
        </p:txBody>
      </p:sp>
    </p:spTree>
    <p:extLst>
      <p:ext uri="{BB962C8B-B14F-4D97-AF65-F5344CB8AC3E}">
        <p14:creationId xmlns:p14="http://schemas.microsoft.com/office/powerpoint/2010/main" val="1780820"/>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14</a:t>
            </a:fld>
            <a:endParaRPr lang="bg-BG">
              <a:solidFill>
                <a:prstClr val="black">
                  <a:tint val="75000"/>
                </a:prstClr>
              </a:solidFill>
            </a:endParaRPr>
          </a:p>
        </p:txBody>
      </p:sp>
      <p:sp>
        <p:nvSpPr>
          <p:cNvPr id="2" name="Title 1"/>
          <p:cNvSpPr>
            <a:spLocks noGrp="1"/>
          </p:cNvSpPr>
          <p:nvPr>
            <p:ph type="title"/>
          </p:nvPr>
        </p:nvSpPr>
        <p:spPr>
          <a:xfrm>
            <a:off x="457200" y="476672"/>
            <a:ext cx="7067128" cy="1123528"/>
          </a:xfrm>
        </p:spPr>
        <p:txBody>
          <a:bodyPr/>
          <a:lstStyle/>
          <a:p>
            <a:r>
              <a:rPr lang="bg-BG" noProof="0" smtClean="0"/>
              <a:t>Попълване на данните: поверителна търговска информация (CBI)</a:t>
            </a:r>
            <a:endParaRPr lang="bg-BG" noProof="0"/>
          </a:p>
        </p:txBody>
      </p:sp>
      <p:sp>
        <p:nvSpPr>
          <p:cNvPr id="3" name="Content Placeholder 2"/>
          <p:cNvSpPr>
            <a:spLocks noGrp="1"/>
          </p:cNvSpPr>
          <p:nvPr>
            <p:ph idx="1"/>
          </p:nvPr>
        </p:nvSpPr>
        <p:spPr>
          <a:xfrm>
            <a:off x="457200" y="1783357"/>
            <a:ext cx="8229600" cy="4525963"/>
          </a:xfrm>
        </p:spPr>
        <p:txBody>
          <a:bodyPr>
            <a:normAutofit/>
          </a:bodyPr>
          <a:lstStyle/>
          <a:p>
            <a:r>
              <a:rPr lang="bg-BG" noProof="0" smtClean="0"/>
              <a:t>Претенции за поверителност се докладват в IUCLID за:</a:t>
            </a:r>
          </a:p>
          <a:p>
            <a:pPr lvl="1">
              <a:buFont typeface="Arial" panose="020b0604020202020204" pitchFamily="34" charset="0"/>
              <a:buChar char="•"/>
            </a:pPr>
            <a:r>
              <a:rPr lang="bg-BG" noProof="0" smtClean="0"/>
              <a:t>Име на дружеството</a:t>
            </a:r>
          </a:p>
          <a:p>
            <a:pPr lvl="1">
              <a:buFont typeface="Arial" panose="020b0604020202020204" pitchFamily="34" charset="0"/>
              <a:buChar char="•"/>
            </a:pPr>
            <a:r>
              <a:rPr lang="bg-BG" noProof="0" smtClean="0"/>
              <a:t>Употреби на веществото</a:t>
            </a:r>
          </a:p>
          <a:p>
            <a:pPr lvl="1">
              <a:buFont typeface="Arial" panose="020b0604020202020204" pitchFamily="34" charset="0"/>
              <a:buChar char="•"/>
            </a:pPr>
            <a:r>
              <a:rPr lang="bg-BG" noProof="0" smtClean="0"/>
              <a:t>Тонажен обхват и т.н....</a:t>
            </a:r>
          </a:p>
          <a:p>
            <a:r>
              <a:rPr lang="bg-BG" noProof="0" smtClean="0"/>
              <a:t>Необходима е изчерпателна обосновка</a:t>
            </a:r>
          </a:p>
          <a:p>
            <a:r>
              <a:rPr lang="bg-BG" noProof="0" smtClean="0"/>
              <a:t>Подлежи на таксуване </a:t>
            </a:r>
          </a:p>
          <a:p>
            <a:endParaRPr lang="bg-BG" noProof="0" smtClean="0"/>
          </a:p>
          <a:p>
            <a:r>
              <a:rPr lang="bg-BG" noProof="0" smtClean="0"/>
              <a:t>Претенциите и обосновките ще бъдат оценени</a:t>
            </a:r>
          </a:p>
          <a:p>
            <a:pPr lvl="1">
              <a:buFont typeface="Arial" panose="020b0604020202020204" pitchFamily="34" charset="0"/>
              <a:buChar char="•"/>
            </a:pPr>
            <a:r>
              <a:rPr lang="bg-BG" noProof="0" smtClean="0"/>
              <a:t>Ако бъдат приети, тази информация няма да се публикува в уебсайта на ECHA</a:t>
            </a:r>
          </a:p>
        </p:txBody>
      </p:sp>
    </p:spTree>
    <p:extLst>
      <p:ext uri="{BB962C8B-B14F-4D97-AF65-F5344CB8AC3E}">
        <p14:creationId xmlns:p14="http://schemas.microsoft.com/office/powerpoint/2010/main" val="1043187503"/>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15</a:t>
            </a:fld>
            <a:endParaRPr lang="bg-BG">
              <a:solidFill>
                <a:prstClr val="black">
                  <a:tint val="75000"/>
                </a:prstClr>
              </a:solidFill>
            </a:endParaRPr>
          </a:p>
        </p:txBody>
      </p:sp>
      <p:sp>
        <p:nvSpPr>
          <p:cNvPr id="2" name="Title 1"/>
          <p:cNvSpPr>
            <a:spLocks noGrp="1"/>
          </p:cNvSpPr>
          <p:nvPr>
            <p:ph type="title"/>
          </p:nvPr>
        </p:nvSpPr>
        <p:spPr>
          <a:xfrm>
            <a:off x="457200" y="476672"/>
            <a:ext cx="7139136" cy="1123528"/>
          </a:xfrm>
        </p:spPr>
        <p:txBody>
          <a:bodyPr/>
          <a:lstStyle/>
          <a:p>
            <a:r>
              <a:rPr lang="bg-BG" noProof="0" smtClean="0"/>
              <a:t>Създаване на регистрационно досие</a:t>
            </a:r>
            <a:endParaRPr lang="bg-BG" noProof="0"/>
          </a:p>
        </p:txBody>
      </p:sp>
      <p:sp>
        <p:nvSpPr>
          <p:cNvPr id="3" name="Content Placeholder 2"/>
          <p:cNvSpPr>
            <a:spLocks noGrp="1"/>
          </p:cNvSpPr>
          <p:nvPr>
            <p:ph idx="1"/>
          </p:nvPr>
        </p:nvSpPr>
        <p:spPr>
          <a:xfrm>
            <a:off x="457200" y="1711349"/>
            <a:ext cx="8229600" cy="4525963"/>
          </a:xfrm>
        </p:spPr>
        <p:txBody>
          <a:bodyPr>
            <a:normAutofit/>
          </a:bodyPr>
          <a:lstStyle/>
          <a:p>
            <a:r>
              <a:rPr lang="bg-BG" noProof="0" smtClean="0"/>
              <a:t>Създаване на досие = моментна снимка само за четене на вашите данни за вещество, която трябва да бъде подадена на ECHA</a:t>
            </a:r>
            <a:endParaRPr lang="bg-BG" noProof="0"/>
          </a:p>
          <a:p>
            <a:endParaRPr lang="bg-BG" noProof="0"/>
          </a:p>
          <a:p>
            <a:pPr lvl="0"/>
            <a:r>
              <a:rPr lang="bg-BG" noProof="0" smtClean="0"/>
              <a:t>Изберете правилния вид регистрация</a:t>
            </a:r>
          </a:p>
          <a:p>
            <a:pPr lvl="1">
              <a:buFont typeface="Arial" panose="020b0604020202020204" pitchFamily="34" charset="0"/>
              <a:buChar char="•"/>
            </a:pPr>
            <a:r>
              <a:rPr lang="bg-BG" noProof="0" smtClean="0"/>
              <a:t>Водещо досие или досие на член</a:t>
            </a:r>
          </a:p>
          <a:p>
            <a:pPr lvl="1">
              <a:buFont typeface="Arial" panose="020b0604020202020204" pitchFamily="34" charset="0"/>
              <a:buChar char="•"/>
            </a:pPr>
            <a:r>
              <a:rPr lang="bg-BG" noProof="0" smtClean="0"/>
              <a:t>Тонажен обхват (1 — 10 или 10 — 100 тона на година)</a:t>
            </a:r>
          </a:p>
          <a:p>
            <a:pPr lvl="1">
              <a:buFont typeface="Arial" panose="020b0604020202020204" pitchFamily="34" charset="0"/>
              <a:buChar char="•"/>
            </a:pPr>
            <a:r>
              <a:rPr lang="bg-BG" noProof="0" smtClean="0"/>
              <a:t>Пълна или междинна (при строго контролирани условия)</a:t>
            </a:r>
          </a:p>
        </p:txBody>
      </p:sp>
    </p:spTree>
    <p:extLst>
      <p:ext uri="{BB962C8B-B14F-4D97-AF65-F5344CB8AC3E}">
        <p14:creationId xmlns:p14="http://schemas.microsoft.com/office/powerpoint/2010/main" val="1279615721"/>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16</a:t>
            </a:fld>
            <a:endParaRPr lang="bg-BG">
              <a:solidFill>
                <a:prstClr val="black">
                  <a:tint val="75000"/>
                </a:prstClr>
              </a:solidFill>
            </a:endParaRPr>
          </a:p>
        </p:txBody>
      </p:sp>
      <p:sp>
        <p:nvSpPr>
          <p:cNvPr id="2" name="Title 1"/>
          <p:cNvSpPr>
            <a:spLocks noGrp="1"/>
          </p:cNvSpPr>
          <p:nvPr>
            <p:ph type="title"/>
          </p:nvPr>
        </p:nvSpPr>
        <p:spPr/>
        <p:txBody>
          <a:bodyPr/>
          <a:lstStyle/>
          <a:p>
            <a:r>
              <a:rPr lang="bg-BG" noProof="0" smtClean="0"/>
              <a:t>Проверка на регистрационното досие</a:t>
            </a:r>
            <a:endParaRPr lang="bg-BG" noProof="0"/>
          </a:p>
        </p:txBody>
      </p:sp>
      <p:sp>
        <p:nvSpPr>
          <p:cNvPr id="3" name="Content Placeholder 2"/>
          <p:cNvSpPr>
            <a:spLocks noGrp="1"/>
          </p:cNvSpPr>
          <p:nvPr>
            <p:ph idx="1"/>
          </p:nvPr>
        </p:nvSpPr>
        <p:spPr>
          <a:xfrm>
            <a:off x="457200" y="1600200"/>
            <a:ext cx="7355160" cy="4525963"/>
          </a:xfrm>
        </p:spPr>
        <p:txBody>
          <a:bodyPr>
            <a:normAutofit fontScale="92500" lnSpcReduction="10000"/>
          </a:bodyPr>
          <a:lstStyle/>
          <a:p>
            <a:pPr lvl="0"/>
            <a:r>
              <a:rPr lang="bg-BG" noProof="0" smtClean="0"/>
              <a:t>Използвайте функционалностите на IUCLID, за да проверите дали цялата необходима информация е включена в досието.</a:t>
            </a:r>
          </a:p>
          <a:p>
            <a:pPr lvl="1"/>
            <a:endParaRPr lang="bg-BG" noProof="0" smtClean="0"/>
          </a:p>
          <a:p>
            <a:pPr lvl="0"/>
            <a:r>
              <a:rPr lang="bg-BG" noProof="0" smtClean="0"/>
              <a:t>Помощник при проверка: помага за гарантиране, че вашето досие може да бъде прието като пълно, когато го подавате (може да се използва също и в набора от данни, т.е. преди създаване на досието)</a:t>
            </a:r>
          </a:p>
          <a:p>
            <a:pPr lvl="1"/>
            <a:endParaRPr lang="bg-BG" noProof="0" smtClean="0"/>
          </a:p>
          <a:p>
            <a:pPr lvl="0"/>
            <a:r>
              <a:rPr lang="bg-BG" noProof="0" smtClean="0"/>
              <a:t>Предварителен преглед на разпространение: показва коя информация от вашето досие ще бъде обществено достъпна на уебсайта на ECHA</a:t>
            </a:r>
          </a:p>
          <a:p>
            <a:endParaRPr lang="bg-BG" noProof="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9550" y="3284984"/>
            <a:ext cx="857250" cy="85725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34229" y="4913042"/>
            <a:ext cx="857250" cy="857250"/>
          </a:xfrm>
          <a:prstGeom prst="rect">
            <a:avLst/>
          </a:prstGeom>
        </p:spPr>
      </p:pic>
    </p:spTree>
    <p:extLst>
      <p:ext uri="{BB962C8B-B14F-4D97-AF65-F5344CB8AC3E}">
        <p14:creationId xmlns:p14="http://schemas.microsoft.com/office/powerpoint/2010/main" val="2780615851"/>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611560" y="692696"/>
            <a:ext cx="5616624" cy="1143000"/>
          </a:xfrm>
        </p:spPr>
        <p:txBody>
          <a:bodyPr/>
          <a:lstStyle/>
          <a:p>
            <a:r>
              <a:rPr lang="bg-BG" noProof="0" smtClean="0"/>
              <a:t>Няколко съвета за IUCLID 6</a:t>
            </a:r>
            <a:endParaRPr lang="bg-BG" noProof="0"/>
          </a:p>
        </p:txBody>
      </p:sp>
      <p:sp>
        <p:nvSpPr>
          <p:cNvPr id="6" name="Content Placeholder 2"/>
          <p:cNvSpPr>
            <a:spLocks noGrp="1"/>
          </p:cNvSpPr>
          <p:nvPr>
            <p:ph idx="1"/>
          </p:nvPr>
        </p:nvSpPr>
        <p:spPr>
          <a:xfrm>
            <a:off x="457200" y="1600200"/>
            <a:ext cx="7355160" cy="4525963"/>
          </a:xfrm>
        </p:spPr>
        <p:txBody>
          <a:bodyPr>
            <a:normAutofit/>
          </a:bodyPr>
          <a:lstStyle/>
          <a:p>
            <a:pPr lvl="0"/>
            <a:r>
              <a:rPr lang="bg-BG" noProof="0" smtClean="0"/>
              <a:t>В съдържанието на вашия набор от данни изберете изглед, който е подходящ за тонажа на вашето вещество и за вашата роля в съвместното подаване</a:t>
            </a:r>
          </a:p>
          <a:p>
            <a:pPr lvl="0"/>
            <a:r>
              <a:rPr lang="bg-BG" noProof="0" smtClean="0"/>
              <a:t>Използвайте „Помощника при проверка“, за да проверите вашия набор от данни за веществото преди създаването на досие; а след това го използвайте за проверка на досието</a:t>
            </a:r>
          </a:p>
          <a:p>
            <a:pPr lvl="0"/>
            <a:r>
              <a:rPr lang="bg-BG" noProof="0" smtClean="0"/>
              <a:t>Кликнете с десен бутон за достъп до опциите на менюто в IUCLID 6</a:t>
            </a:r>
          </a:p>
          <a:p>
            <a:endParaRPr lang="bg-BG" noProof="0"/>
          </a:p>
        </p:txBody>
      </p:sp>
    </p:spTree>
    <p:extLst>
      <p:ext uri="{BB962C8B-B14F-4D97-AF65-F5344CB8AC3E}">
        <p14:creationId xmlns:p14="http://schemas.microsoft.com/office/powerpoint/2010/main" val="2332713790"/>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611560" y="620688"/>
            <a:ext cx="5616624" cy="1143000"/>
          </a:xfrm>
        </p:spPr>
        <p:txBody>
          <a:bodyPr/>
          <a:lstStyle/>
          <a:p>
            <a:r>
              <a:rPr lang="bg-BG" noProof="0" smtClean="0"/>
              <a:t>Няколко съвета за IUCLID 6</a:t>
            </a:r>
            <a:endParaRPr lang="bg-BG" noProof="0"/>
          </a:p>
        </p:txBody>
      </p:sp>
      <p:sp>
        <p:nvSpPr>
          <p:cNvPr id="6" name="Content Placeholder 2"/>
          <p:cNvSpPr>
            <a:spLocks noGrp="1"/>
          </p:cNvSpPr>
          <p:nvPr>
            <p:ph idx="1"/>
          </p:nvPr>
        </p:nvSpPr>
        <p:spPr>
          <a:xfrm>
            <a:off x="467544" y="1628800"/>
            <a:ext cx="7560840" cy="4525963"/>
          </a:xfrm>
        </p:spPr>
        <p:txBody>
          <a:bodyPr>
            <a:normAutofit/>
          </a:bodyPr>
          <a:lstStyle/>
          <a:p>
            <a:pPr lvl="0"/>
            <a:r>
              <a:rPr lang="bg-BG" noProof="0" smtClean="0"/>
              <a:t>Имате нужда от помощ при попълване на дадено поле? Натиснете F1 за достъп до помощната система</a:t>
            </a:r>
          </a:p>
          <a:p>
            <a:pPr lvl="0"/>
            <a:r>
              <a:rPr lang="bg-BG" noProof="0" smtClean="0"/>
              <a:t>Избягвайте повторното въвеждане на информация: използвайте запасите и образците в IUCLID 6</a:t>
            </a:r>
          </a:p>
          <a:p>
            <a:pPr lvl="0"/>
            <a:r>
              <a:rPr lang="bg-BG" noProof="0" smtClean="0"/>
              <a:t>Някои полета за свободен текст са със собствен образец, който ви помага за попълване на полето</a:t>
            </a:r>
          </a:p>
          <a:p>
            <a:pPr lvl="0"/>
            <a:r>
              <a:rPr lang="bg-BG" noProof="0" smtClean="0"/>
              <a:t>Свържете се с ECHA, ако ви е нужна помощ за използването на IUCLID</a:t>
            </a:r>
          </a:p>
          <a:p>
            <a:endParaRPr lang="bg-BG" noProof="0"/>
          </a:p>
        </p:txBody>
      </p:sp>
    </p:spTree>
    <p:extLst>
      <p:ext uri="{BB962C8B-B14F-4D97-AF65-F5344CB8AC3E}">
        <p14:creationId xmlns:p14="http://schemas.microsoft.com/office/powerpoint/2010/main" val="2315903049"/>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7" name="Content Placeholder 6"/>
          <p:cNvPicPr>
            <a:picLocks noGrp="1" noChangeAspect="1"/>
          </p:cNvPicPr>
          <p:nvPr>
            <p:ph sz="half" idx="2"/>
          </p:nvPr>
        </p:nvPicPr>
        <p:blipFill>
          <a:blip r:embed="rId3"/>
          <a:stretch>
            <a:fillRect/>
          </a:stretch>
        </p:blipFill>
        <p:spPr>
          <a:xfrm>
            <a:off x="4744671" y="2204864"/>
            <a:ext cx="4038600" cy="2746086"/>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p:txBody>
          <a:bodyPr/>
          <a:lstStyle/>
          <a:p>
            <a:r>
              <a:rPr lang="bg-BG" noProof="0" smtClean="0"/>
              <a:t>Уебсайтът на IUCLID 6</a:t>
            </a:r>
            <a:endParaRPr lang="bg-BG" noProof="0"/>
          </a:p>
        </p:txBody>
      </p:sp>
      <p:sp>
        <p:nvSpPr>
          <p:cNvPr id="5" name="Content Placeholder 4"/>
          <p:cNvSpPr>
            <a:spLocks noGrp="1"/>
          </p:cNvSpPr>
          <p:nvPr>
            <p:ph sz="half" idx="1"/>
          </p:nvPr>
        </p:nvSpPr>
        <p:spPr>
          <a:xfrm>
            <a:off x="477471" y="2181201"/>
            <a:ext cx="4038600" cy="3264024"/>
          </a:xfrm>
        </p:spPr>
        <p:txBody>
          <a:bodyPr>
            <a:normAutofit fontScale="92500"/>
          </a:bodyPr>
          <a:lstStyle/>
          <a:p>
            <a:r>
              <a:rPr lang="bg-BG" noProof="0" smtClean="0"/>
              <a:t>Абонирайте се за последните новини на IUCLID 6</a:t>
            </a:r>
          </a:p>
          <a:p>
            <a:endParaRPr lang="bg-BG" noProof="0"/>
          </a:p>
          <a:p>
            <a:r>
              <a:rPr lang="bg-BG" noProof="0" smtClean="0"/>
              <a:t>Получете достъп до наличната документация и изтеглете версията, която ви е необходима</a:t>
            </a:r>
          </a:p>
        </p:txBody>
      </p:sp>
    </p:spTree>
    <p:extLst>
      <p:ext uri="{BB962C8B-B14F-4D97-AF65-F5344CB8AC3E}">
        <p14:creationId xmlns:p14="http://schemas.microsoft.com/office/powerpoint/2010/main" val="2942302877"/>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2</a:t>
            </a:fld>
            <a:endParaRPr lang="bg-BG"/>
          </a:p>
        </p:txBody>
      </p:sp>
      <p:sp>
        <p:nvSpPr>
          <p:cNvPr id="4" name="Title 3"/>
          <p:cNvSpPr>
            <a:spLocks noGrp="1"/>
          </p:cNvSpPr>
          <p:nvPr>
            <p:ph type="title"/>
          </p:nvPr>
        </p:nvSpPr>
        <p:spPr/>
        <p:txBody>
          <a:bodyPr/>
          <a:lstStyle/>
          <a:p>
            <a:r>
              <a:rPr lang="bg-BG" noProof="0" smtClean="0"/>
              <a:t>Цел на тази презентация</a:t>
            </a:r>
            <a:endParaRPr lang="bg-BG" noProof="0"/>
          </a:p>
        </p:txBody>
      </p:sp>
      <p:sp>
        <p:nvSpPr>
          <p:cNvPr id="5" name="Content Placeholder 4"/>
          <p:cNvSpPr>
            <a:spLocks noGrp="1"/>
          </p:cNvSpPr>
          <p:nvPr>
            <p:ph idx="1"/>
          </p:nvPr>
        </p:nvSpPr>
        <p:spPr/>
        <p:txBody>
          <a:bodyPr>
            <a:normAutofit fontScale="55000" lnSpcReduction="20000"/>
          </a:bodyPr>
          <a:lstStyle/>
          <a:p>
            <a:r>
              <a:rPr lang="bg-BG" altLang="en-US" noProof="0"/>
              <a:t>Тази презентация с бележки беше подготвена от ECHA, Европейската агенция по химикали, за да ви помага при подготовката на презентация относно REACH 2018, т.е. крайния срок за регистрация на въведени вещества. Целта е да можете да избирате съответните слайдове и да ги променяте според нуждите, така че да са подходящи за вашата аудитория, независимо дали тя се състои от представители на ръководството, работници, професионалисти в сферата на здравето и безопасността на околната среда, власти и т.н. Можете да я използвате без допълнително разрешение.</a:t>
            </a:r>
          </a:p>
          <a:p>
            <a:endParaRPr lang="bg-BG" altLang="en-US" noProof="0"/>
          </a:p>
          <a:p>
            <a:r>
              <a:rPr lang="bg-BG" altLang="en-US" noProof="0"/>
              <a:t>Презентацията прави кратък преглед на фаза 5 (Подготовка на регистрацията като досие в IUCLID) от пътната карта на REACH 2018 на ECHA. Тя спада към серия от презентации, свързани с REACH 2018, които са на уебсайта на ECHA. Приветстваме вашите коментари и предложения на: </a:t>
            </a:r>
            <a:r>
              <a:rPr lang="bg-BG" altLang="en-US" b="1" noProof="0" smtClean="0">
                <a:solidFill>
                  <a:srgbClr val="0046AD"/>
                </a:solidFill>
              </a:rPr>
              <a:t>reach-2018@echa.europa.eu</a:t>
            </a:r>
            <a:r>
              <a:rPr lang="bg-BG" altLang="en-US" noProof="0"/>
              <a:t>.  </a:t>
            </a:r>
          </a:p>
          <a:p>
            <a:endParaRPr lang="bg-BG" altLang="en-US" noProof="0"/>
          </a:p>
          <a:p>
            <a:r>
              <a:rPr lang="bg-BG" altLang="en-US" b="1" noProof="0"/>
              <a:t>Правна информация: </a:t>
            </a:r>
            <a:r>
              <a:rPr lang="bg-BG" altLang="en-US" noProof="0"/>
              <a:t>Информацията, съдържаща се в тази презентация не представлява правен съвет и от правна гледна точка не представя непременно официалната позиция на Европейската агенция по химикали. Европейската агенция по химикали не носи отговорност за съдържанието на настоящия документ.</a:t>
            </a:r>
          </a:p>
          <a:p>
            <a:endParaRPr lang="bg-BG" altLang="en-US" noProof="0"/>
          </a:p>
          <a:p>
            <a:r>
              <a:rPr lang="bg-BG" altLang="en-US" noProof="0"/>
              <a:t>Дата на издаване: май 2017 г.</a:t>
            </a:r>
          </a:p>
          <a:p>
            <a:pPr marL="0" indent="0">
              <a:buNone/>
            </a:pPr>
            <a:endParaRPr lang="bg-BG" noProof="0"/>
          </a:p>
        </p:txBody>
      </p:sp>
    </p:spTree>
    <p:extLst>
      <p:ext uri="{BB962C8B-B14F-4D97-AF65-F5344CB8AC3E}">
        <p14:creationId xmlns:p14="http://schemas.microsoft.com/office/powerpoint/2010/main" val="754092337"/>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Title 3"/>
          <p:cNvSpPr>
            <a:spLocks noGrp="1"/>
          </p:cNvSpPr>
          <p:nvPr>
            <p:ph type="title"/>
          </p:nvPr>
        </p:nvSpPr>
        <p:spPr/>
        <p:txBody>
          <a:bodyPr/>
          <a:lstStyle/>
          <a:p>
            <a:r>
              <a:rPr lang="bg-BG" noProof="0" smtClean="0"/>
              <a:t>Услуги в облак на ECHA</a:t>
            </a:r>
            <a:endParaRPr lang="bg-BG" noProof="0"/>
          </a:p>
        </p:txBody>
      </p:sp>
      <p:sp>
        <p:nvSpPr>
          <p:cNvPr id="5" name="Content Placeholder 4"/>
          <p:cNvSpPr>
            <a:spLocks noGrp="1"/>
          </p:cNvSpPr>
          <p:nvPr>
            <p:ph idx="1"/>
          </p:nvPr>
        </p:nvSpPr>
        <p:spPr>
          <a:xfrm>
            <a:off x="457199" y="1600200"/>
            <a:ext cx="3737101" cy="4756150"/>
          </a:xfrm>
        </p:spPr>
        <p:txBody>
          <a:bodyPr>
            <a:normAutofit fontScale="70000" lnSpcReduction="20000"/>
          </a:bodyPr>
          <a:lstStyle/>
          <a:p>
            <a:r>
              <a:rPr lang="bg-BG" noProof="0" smtClean="0"/>
              <a:t>Достъп от уебсайта на ECHA</a:t>
            </a:r>
          </a:p>
          <a:p>
            <a:endParaRPr lang="bg-BG" noProof="0" smtClean="0"/>
          </a:p>
          <a:p>
            <a:r>
              <a:rPr lang="bg-BG" noProof="0" smtClean="0"/>
              <a:t>Предназначен за потребители от МСП за подготовка на регистрационни досиета за крайния срок на REACH 2018</a:t>
            </a:r>
          </a:p>
          <a:p>
            <a:endParaRPr lang="bg-BG" noProof="0" smtClean="0"/>
          </a:p>
          <a:p>
            <a:r>
              <a:rPr lang="bg-BG" noProof="0" smtClean="0"/>
              <a:t>Работете изцяло от уеббраузър, без да инсталирате нищо локално</a:t>
            </a:r>
          </a:p>
          <a:p>
            <a:pPr lvl="0"/>
            <a:endParaRPr lang="bg-BG" noProof="0" smtClean="0"/>
          </a:p>
          <a:p>
            <a:pPr lvl="0"/>
            <a:r>
              <a:rPr lang="bg-BG" noProof="0" smtClean="0"/>
              <a:t>Достъпност 24/7 отвсякъде в безопасна среда в облак</a:t>
            </a:r>
          </a:p>
          <a:p>
            <a:pPr lvl="0"/>
            <a:endParaRPr lang="bg-BG" noProof="0" smtClean="0"/>
          </a:p>
          <a:p>
            <a:pPr lvl="0"/>
            <a:r>
              <a:rPr lang="bg-BG" noProof="0" smtClean="0"/>
              <a:t>Налична е пробна версия за тестване на приложението</a:t>
            </a:r>
          </a:p>
          <a:p>
            <a:endParaRPr lang="bg-BG" noProof="0"/>
          </a:p>
        </p:txBody>
      </p:sp>
      <p:sp>
        <p:nvSpPr>
          <p:cNvPr id="6" name="Freeform 5"/>
          <p:cNvSpPr/>
          <p:nvPr/>
        </p:nvSpPr>
        <p:spPr>
          <a:xfrm>
            <a:off x="5577175" y="2880214"/>
            <a:ext cx="2079947" cy="1771799"/>
          </a:xfrm>
          <a:custGeom>
            <a:gdLst>
              <a:gd name="connsiteX0" fmla="*/ 0 w 2550170"/>
              <a:gd name="connsiteY0" fmla="*/ 1103000 h 2206000"/>
              <a:gd name="connsiteX1" fmla="*/ 630254 w 2550170"/>
              <a:gd name="connsiteY1" fmla="*/ 1 h 2206000"/>
              <a:gd name="connsiteX2" fmla="*/ 1919916 w 2550170"/>
              <a:gd name="connsiteY2" fmla="*/ 1 h 2206000"/>
              <a:gd name="connsiteX3" fmla="*/ 2550170 w 2550170"/>
              <a:gd name="connsiteY3" fmla="*/ 1103000 h 2206000"/>
              <a:gd name="connsiteX4" fmla="*/ 1919916 w 2550170"/>
              <a:gd name="connsiteY4" fmla="*/ 2205999 h 2206000"/>
              <a:gd name="connsiteX5" fmla="*/ 630254 w 2550170"/>
              <a:gd name="connsiteY5" fmla="*/ 2205999 h 2206000"/>
              <a:gd name="connsiteX6" fmla="*/ 0 w 2550170"/>
              <a:gd name="connsiteY6" fmla="*/ 1103000 h 22060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0170" h="2206000">
                <a:moveTo>
                  <a:pt x="0" y="1103000"/>
                </a:moveTo>
                <a:lnTo>
                  <a:pt x="630254" y="1"/>
                </a:lnTo>
                <a:lnTo>
                  <a:pt x="1919916" y="1"/>
                </a:lnTo>
                <a:lnTo>
                  <a:pt x="2550170" y="1103000"/>
                </a:lnTo>
                <a:lnTo>
                  <a:pt x="1919916" y="2205999"/>
                </a:lnTo>
                <a:lnTo>
                  <a:pt x="630254" y="2205999"/>
                </a:lnTo>
                <a:lnTo>
                  <a:pt x="0" y="1103000"/>
                </a:lnTo>
                <a:close/>
              </a:path>
            </a:pathLst>
          </a:custGeom>
          <a:noFill/>
        </p:spPr>
        <p:style>
          <a:lnRef idx="2">
            <a:schemeClr val="lt1">
              <a:hueOff val="0"/>
              <a:satOff val="0"/>
              <a:lumOff val="0"/>
              <a:alphaOff val="0"/>
            </a:schemeClr>
          </a:lnRef>
          <a:fillRef idx="1">
            <a:scrgbClr r="0" g="0" b="0"/>
          </a:fillRef>
          <a:effectRef idx="0">
            <a:schemeClr val="accent1">
              <a:alpha val="80000"/>
              <a:hueOff val="0"/>
              <a:satOff val="0"/>
              <a:lumOff val="0"/>
              <a:alphaOff val="0"/>
            </a:schemeClr>
          </a:effectRef>
          <a:fontRef idx="minor">
            <a:schemeClr val="lt1"/>
          </a:fontRef>
        </p:style>
        <p:txBody>
          <a:bodyPr spcFirstLastPara="0" vert="horz" wrap="square" lIns="445459" tIns="388425" rIns="445459" bIns="388425" numCol="1" spcCol="1270" anchor="ctr" anchorCtr="0">
            <a:noAutofit/>
          </a:bodyPr>
          <a:lstStyle/>
          <a:p>
            <a:pPr lvl="0" algn="ctr" defTabSz="800100">
              <a:lnSpc>
                <a:spcPct val="90000"/>
              </a:lnSpc>
              <a:spcBef>
                <a:spcPct val="0"/>
              </a:spcBef>
              <a:spcAft>
                <a:spcPct val="35000"/>
              </a:spcAft>
            </a:pPr>
            <a:r>
              <a:rPr lang="bg-BG" smtClean="0"/>
              <a:t> </a:t>
            </a:r>
            <a:endParaRPr lang="bg-BG" sz="1800" b="1" kern="1200"/>
          </a:p>
        </p:txBody>
      </p:sp>
      <p:grpSp>
        <p:nvGrpSpPr>
          <p:cNvPr id="7" name="Group 6"/>
          <p:cNvGrpSpPr/>
          <p:nvPr/>
        </p:nvGrpSpPr>
        <p:grpSpPr>
          <a:xfrm>
            <a:off x="5768768" y="1268760"/>
            <a:ext cx="1895610" cy="1452107"/>
            <a:chOff x="3531525" y="188640"/>
            <a:chExt cx="2324160" cy="1807963"/>
          </a:xfrm>
        </p:grpSpPr>
        <p:sp>
          <p:nvSpPr>
            <p:cNvPr id="8" name="Hexagon 7"/>
            <p:cNvSpPr/>
            <p:nvPr/>
          </p:nvSpPr>
          <p:spPr>
            <a:xfrm>
              <a:off x="4893514" y="1139577"/>
              <a:ext cx="962171" cy="829038"/>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a:p>
          </p:txBody>
        </p:sp>
        <p:sp>
          <p:nvSpPr>
            <p:cNvPr id="9" name="Freeform 8"/>
            <p:cNvSpPr/>
            <p:nvPr/>
          </p:nvSpPr>
          <p:spPr>
            <a:xfrm>
              <a:off x="3531525" y="188640"/>
              <a:ext cx="2089846" cy="1807963"/>
            </a:xfrm>
            <a:custGeom>
              <a:gdLst>
                <a:gd name="connsiteX0" fmla="*/ 0 w 2089846"/>
                <a:gd name="connsiteY0" fmla="*/ 903982 h 1807963"/>
                <a:gd name="connsiteX1" fmla="*/ 516535 w 2089846"/>
                <a:gd name="connsiteY1" fmla="*/ 0 h 1807963"/>
                <a:gd name="connsiteX2" fmla="*/ 1573311 w 2089846"/>
                <a:gd name="connsiteY2" fmla="*/ 0 h 1807963"/>
                <a:gd name="connsiteX3" fmla="*/ 2089846 w 2089846"/>
                <a:gd name="connsiteY3" fmla="*/ 903982 h 1807963"/>
                <a:gd name="connsiteX4" fmla="*/ 1573311 w 2089846"/>
                <a:gd name="connsiteY4" fmla="*/ 1807963 h 1807963"/>
                <a:gd name="connsiteX5" fmla="*/ 516535 w 2089846"/>
                <a:gd name="connsiteY5" fmla="*/ 1807963 h 1807963"/>
                <a:gd name="connsiteX6" fmla="*/ 0 w 2089846"/>
                <a:gd name="connsiteY6" fmla="*/ 903982 h 18079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9846" h="1807962">
                  <a:moveTo>
                    <a:pt x="0" y="903982"/>
                  </a:moveTo>
                  <a:lnTo>
                    <a:pt x="516535" y="0"/>
                  </a:lnTo>
                  <a:lnTo>
                    <a:pt x="1573311" y="0"/>
                  </a:lnTo>
                  <a:lnTo>
                    <a:pt x="2089846" y="903982"/>
                  </a:lnTo>
                  <a:lnTo>
                    <a:pt x="1573311" y="1807963"/>
                  </a:lnTo>
                  <a:lnTo>
                    <a:pt x="516535" y="1807963"/>
                  </a:lnTo>
                  <a:lnTo>
                    <a:pt x="0" y="903982"/>
                  </a:lnTo>
                  <a:close/>
                </a:path>
              </a:pathLst>
            </a:custGeom>
          </p:spPr>
          <p:style>
            <a:lnRef idx="2">
              <a:schemeClr val="lt1">
                <a:hueOff val="0"/>
                <a:satOff val="0"/>
                <a:lumOff val="0"/>
                <a:alphaOff val="0"/>
              </a:schemeClr>
            </a:lnRef>
            <a:fillRef idx="1">
              <a:schemeClr val="accent1">
                <a:alpha val="90000"/>
                <a:hueOff val="0"/>
                <a:satOff val="0"/>
                <a:lumOff val="0"/>
                <a:alphaOff val="0"/>
              </a:schemeClr>
            </a:fillRef>
            <a:effectRef idx="0">
              <a:schemeClr val="accent1">
                <a:alpha val="90000"/>
                <a:hueOff val="0"/>
                <a:satOff val="0"/>
                <a:lumOff val="0"/>
                <a:alphaOff val="0"/>
              </a:schemeClr>
            </a:effectRef>
            <a:fontRef idx="minor">
              <a:schemeClr val="lt1"/>
            </a:fontRef>
          </p:style>
          <p:txBody>
            <a:bodyPr spcFirstLastPara="0" vert="horz" wrap="square" lIns="361572" tIns="314858" rIns="361572" bIns="314858" numCol="1" spcCol="1270" anchor="ctr" anchorCtr="0">
              <a:noAutofit/>
            </a:bodyPr>
            <a:lstStyle/>
            <a:p>
              <a:pPr lvl="0" algn="ctr" defTabSz="533400">
                <a:lnSpc>
                  <a:spcPct val="90000"/>
                </a:lnSpc>
                <a:spcBef>
                  <a:spcPct val="0"/>
                </a:spcBef>
                <a:spcAft>
                  <a:spcPct val="35000"/>
                </a:spcAft>
              </a:pPr>
              <a:r>
                <a:rPr lang="bg-BG" sz="1200" kern="1200" smtClean="0"/>
                <a:t>Винаги работете в последната версия на приложението </a:t>
              </a:r>
              <a:endParaRPr lang="bg-BG" sz="1200" kern="1200"/>
            </a:p>
          </p:txBody>
        </p:sp>
      </p:grpSp>
      <p:grpSp>
        <p:nvGrpSpPr>
          <p:cNvPr id="10" name="Group 9"/>
          <p:cNvGrpSpPr/>
          <p:nvPr/>
        </p:nvGrpSpPr>
        <p:grpSpPr>
          <a:xfrm>
            <a:off x="7331995" y="2161903"/>
            <a:ext cx="1704501" cy="1781290"/>
            <a:chOff x="5448157" y="1300658"/>
            <a:chExt cx="2089846" cy="2217817"/>
          </a:xfrm>
        </p:grpSpPr>
        <p:sp>
          <p:nvSpPr>
            <p:cNvPr id="11" name="Hexagon 10"/>
            <p:cNvSpPr/>
            <p:nvPr/>
          </p:nvSpPr>
          <p:spPr>
            <a:xfrm>
              <a:off x="6016444" y="2689437"/>
              <a:ext cx="962171" cy="829038"/>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a:p>
          </p:txBody>
        </p:sp>
        <p:sp>
          <p:nvSpPr>
            <p:cNvPr id="12" name="Freeform 11"/>
            <p:cNvSpPr/>
            <p:nvPr/>
          </p:nvSpPr>
          <p:spPr>
            <a:xfrm>
              <a:off x="5448157" y="1300658"/>
              <a:ext cx="2089846" cy="1807963"/>
            </a:xfrm>
            <a:custGeom>
              <a:gdLst>
                <a:gd name="connsiteX0" fmla="*/ 0 w 2089846"/>
                <a:gd name="connsiteY0" fmla="*/ 903982 h 1807963"/>
                <a:gd name="connsiteX1" fmla="*/ 516535 w 2089846"/>
                <a:gd name="connsiteY1" fmla="*/ 0 h 1807963"/>
                <a:gd name="connsiteX2" fmla="*/ 1573311 w 2089846"/>
                <a:gd name="connsiteY2" fmla="*/ 0 h 1807963"/>
                <a:gd name="connsiteX3" fmla="*/ 2089846 w 2089846"/>
                <a:gd name="connsiteY3" fmla="*/ 903982 h 1807963"/>
                <a:gd name="connsiteX4" fmla="*/ 1573311 w 2089846"/>
                <a:gd name="connsiteY4" fmla="*/ 1807963 h 1807963"/>
                <a:gd name="connsiteX5" fmla="*/ 516535 w 2089846"/>
                <a:gd name="connsiteY5" fmla="*/ 1807963 h 1807963"/>
                <a:gd name="connsiteX6" fmla="*/ 0 w 2089846"/>
                <a:gd name="connsiteY6" fmla="*/ 903982 h 18079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9846" h="1807962">
                  <a:moveTo>
                    <a:pt x="0" y="903982"/>
                  </a:moveTo>
                  <a:lnTo>
                    <a:pt x="516535" y="0"/>
                  </a:lnTo>
                  <a:lnTo>
                    <a:pt x="1573311" y="0"/>
                  </a:lnTo>
                  <a:lnTo>
                    <a:pt x="2089846" y="903982"/>
                  </a:lnTo>
                  <a:lnTo>
                    <a:pt x="1573311" y="1807963"/>
                  </a:lnTo>
                  <a:lnTo>
                    <a:pt x="516535" y="1807963"/>
                  </a:lnTo>
                  <a:lnTo>
                    <a:pt x="0" y="903982"/>
                  </a:lnTo>
                  <a:close/>
                </a:path>
              </a:pathLst>
            </a:custGeom>
          </p:spPr>
          <p:style>
            <a:lnRef idx="2">
              <a:schemeClr val="lt1">
                <a:hueOff val="0"/>
                <a:satOff val="0"/>
                <a:lumOff val="0"/>
                <a:alphaOff val="0"/>
              </a:schemeClr>
            </a:lnRef>
            <a:fillRef idx="1">
              <a:schemeClr val="accent1">
                <a:alpha val="90000"/>
                <a:hueOff val="0"/>
                <a:satOff val="0"/>
                <a:lumOff val="0"/>
                <a:alphaOff val="-8000"/>
              </a:schemeClr>
            </a:fillRef>
            <a:effectRef idx="0">
              <a:schemeClr val="accent1">
                <a:alpha val="90000"/>
                <a:hueOff val="0"/>
                <a:satOff val="0"/>
                <a:lumOff val="0"/>
                <a:alphaOff val="-8000"/>
              </a:schemeClr>
            </a:effectRef>
            <a:fontRef idx="minor">
              <a:schemeClr val="lt1"/>
            </a:fontRef>
          </p:style>
          <p:txBody>
            <a:bodyPr spcFirstLastPara="0" vert="horz" wrap="square" lIns="361572" tIns="314858" rIns="361572" bIns="314858" numCol="1" spcCol="1270" anchor="ctr" anchorCtr="0">
              <a:noAutofit/>
            </a:bodyPr>
            <a:lstStyle/>
            <a:p>
              <a:pPr lvl="0" algn="ctr" defTabSz="533400">
                <a:lnSpc>
                  <a:spcPct val="90000"/>
                </a:lnSpc>
                <a:spcBef>
                  <a:spcPct val="0"/>
                </a:spcBef>
                <a:spcAft>
                  <a:spcPct val="35000"/>
                </a:spcAft>
              </a:pPr>
              <a:r>
                <a:rPr lang="bg-BG" sz="1200" kern="1200" smtClean="0"/>
                <a:t>Намален риск от загуба на данни (резервни копия, управлявани от ECHA)</a:t>
              </a:r>
            </a:p>
          </p:txBody>
        </p:sp>
      </p:grpSp>
      <p:grpSp>
        <p:nvGrpSpPr>
          <p:cNvPr id="13" name="Group 12"/>
          <p:cNvGrpSpPr/>
          <p:nvPr/>
        </p:nvGrpSpPr>
        <p:grpSpPr>
          <a:xfrm>
            <a:off x="7159271" y="3917718"/>
            <a:ext cx="1877225" cy="1452107"/>
            <a:chOff x="5236385" y="3486757"/>
            <a:chExt cx="2301618" cy="1807963"/>
          </a:xfrm>
        </p:grpSpPr>
        <p:sp>
          <p:nvSpPr>
            <p:cNvPr id="14" name="Hexagon 13"/>
            <p:cNvSpPr/>
            <p:nvPr/>
          </p:nvSpPr>
          <p:spPr>
            <a:xfrm>
              <a:off x="5236385" y="4438939"/>
              <a:ext cx="962171" cy="829038"/>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a:p>
          </p:txBody>
        </p:sp>
        <p:sp>
          <p:nvSpPr>
            <p:cNvPr id="15" name="Freeform 14"/>
            <p:cNvSpPr/>
            <p:nvPr/>
          </p:nvSpPr>
          <p:spPr>
            <a:xfrm>
              <a:off x="5448157" y="3486757"/>
              <a:ext cx="2089846" cy="1807963"/>
            </a:xfrm>
            <a:custGeom>
              <a:gdLst>
                <a:gd name="connsiteX0" fmla="*/ 0 w 2089846"/>
                <a:gd name="connsiteY0" fmla="*/ 903982 h 1807963"/>
                <a:gd name="connsiteX1" fmla="*/ 516535 w 2089846"/>
                <a:gd name="connsiteY1" fmla="*/ 0 h 1807963"/>
                <a:gd name="connsiteX2" fmla="*/ 1573311 w 2089846"/>
                <a:gd name="connsiteY2" fmla="*/ 0 h 1807963"/>
                <a:gd name="connsiteX3" fmla="*/ 2089846 w 2089846"/>
                <a:gd name="connsiteY3" fmla="*/ 903982 h 1807963"/>
                <a:gd name="connsiteX4" fmla="*/ 1573311 w 2089846"/>
                <a:gd name="connsiteY4" fmla="*/ 1807963 h 1807963"/>
                <a:gd name="connsiteX5" fmla="*/ 516535 w 2089846"/>
                <a:gd name="connsiteY5" fmla="*/ 1807963 h 1807963"/>
                <a:gd name="connsiteX6" fmla="*/ 0 w 2089846"/>
                <a:gd name="connsiteY6" fmla="*/ 903982 h 18079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9846" h="1807962">
                  <a:moveTo>
                    <a:pt x="0" y="903982"/>
                  </a:moveTo>
                  <a:lnTo>
                    <a:pt x="516535" y="0"/>
                  </a:lnTo>
                  <a:lnTo>
                    <a:pt x="1573311" y="0"/>
                  </a:lnTo>
                  <a:lnTo>
                    <a:pt x="2089846" y="903982"/>
                  </a:lnTo>
                  <a:lnTo>
                    <a:pt x="1573311" y="1807963"/>
                  </a:lnTo>
                  <a:lnTo>
                    <a:pt x="516535" y="1807963"/>
                  </a:lnTo>
                  <a:lnTo>
                    <a:pt x="0" y="903982"/>
                  </a:lnTo>
                  <a:close/>
                </a:path>
              </a:pathLst>
            </a:custGeom>
          </p:spPr>
          <p:style>
            <a:lnRef idx="2">
              <a:schemeClr val="lt1">
                <a:hueOff val="0"/>
                <a:satOff val="0"/>
                <a:lumOff val="0"/>
                <a:alphaOff val="0"/>
              </a:schemeClr>
            </a:lnRef>
            <a:fillRef idx="1">
              <a:schemeClr val="accent1">
                <a:alpha val="90000"/>
                <a:hueOff val="0"/>
                <a:satOff val="0"/>
                <a:lumOff val="0"/>
                <a:alphaOff val="-16000"/>
              </a:schemeClr>
            </a:fillRef>
            <a:effectRef idx="0">
              <a:schemeClr val="accent1">
                <a:alpha val="90000"/>
                <a:hueOff val="0"/>
                <a:satOff val="0"/>
                <a:lumOff val="0"/>
                <a:alphaOff val="-16000"/>
              </a:schemeClr>
            </a:effectRef>
            <a:fontRef idx="minor">
              <a:schemeClr val="lt1"/>
            </a:fontRef>
          </p:style>
          <p:txBody>
            <a:bodyPr spcFirstLastPara="0" vert="horz" wrap="square" lIns="361572" tIns="314858" rIns="361572" bIns="314858" numCol="1" spcCol="1270" anchor="ctr" anchorCtr="0">
              <a:noAutofit/>
            </a:bodyPr>
            <a:lstStyle/>
            <a:p>
              <a:pPr lvl="0" algn="ctr" defTabSz="533400">
                <a:lnSpc>
                  <a:spcPct val="90000"/>
                </a:lnSpc>
                <a:spcBef>
                  <a:spcPct val="0"/>
                </a:spcBef>
                <a:spcAft>
                  <a:spcPct val="35000"/>
                </a:spcAft>
              </a:pPr>
              <a:r>
                <a:rPr lang="bg-BG" sz="1200" kern="1200" smtClean="0"/>
                <a:t>Улеснява работата отвсякъде (по-лесен дистанционен достъп) и делегирането към консултанти</a:t>
              </a:r>
            </a:p>
          </p:txBody>
        </p:sp>
      </p:grpSp>
      <p:grpSp>
        <p:nvGrpSpPr>
          <p:cNvPr id="16" name="Group 15"/>
          <p:cNvGrpSpPr/>
          <p:nvPr/>
        </p:nvGrpSpPr>
        <p:grpSpPr>
          <a:xfrm>
            <a:off x="5581046" y="4811859"/>
            <a:ext cx="1892224" cy="1452107"/>
            <a:chOff x="3301363" y="4600019"/>
            <a:chExt cx="2320008" cy="1807963"/>
          </a:xfrm>
        </p:grpSpPr>
        <p:sp>
          <p:nvSpPr>
            <p:cNvPr id="17" name="Hexagon 16"/>
            <p:cNvSpPr/>
            <p:nvPr/>
          </p:nvSpPr>
          <p:spPr>
            <a:xfrm>
              <a:off x="3301363" y="4620543"/>
              <a:ext cx="962171" cy="829038"/>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a:p>
          </p:txBody>
        </p:sp>
        <p:sp>
          <p:nvSpPr>
            <p:cNvPr id="18" name="Freeform 17"/>
            <p:cNvSpPr/>
            <p:nvPr/>
          </p:nvSpPr>
          <p:spPr>
            <a:xfrm>
              <a:off x="3531525" y="4600019"/>
              <a:ext cx="2089846" cy="1807963"/>
            </a:xfrm>
            <a:custGeom>
              <a:gdLst>
                <a:gd name="connsiteX0" fmla="*/ 0 w 2089846"/>
                <a:gd name="connsiteY0" fmla="*/ 903982 h 1807963"/>
                <a:gd name="connsiteX1" fmla="*/ 516535 w 2089846"/>
                <a:gd name="connsiteY1" fmla="*/ 0 h 1807963"/>
                <a:gd name="connsiteX2" fmla="*/ 1573311 w 2089846"/>
                <a:gd name="connsiteY2" fmla="*/ 0 h 1807963"/>
                <a:gd name="connsiteX3" fmla="*/ 2089846 w 2089846"/>
                <a:gd name="connsiteY3" fmla="*/ 903982 h 1807963"/>
                <a:gd name="connsiteX4" fmla="*/ 1573311 w 2089846"/>
                <a:gd name="connsiteY4" fmla="*/ 1807963 h 1807963"/>
                <a:gd name="connsiteX5" fmla="*/ 516535 w 2089846"/>
                <a:gd name="connsiteY5" fmla="*/ 1807963 h 1807963"/>
                <a:gd name="connsiteX6" fmla="*/ 0 w 2089846"/>
                <a:gd name="connsiteY6" fmla="*/ 903982 h 18079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9846" h="1807962">
                  <a:moveTo>
                    <a:pt x="0" y="903982"/>
                  </a:moveTo>
                  <a:lnTo>
                    <a:pt x="516535" y="0"/>
                  </a:lnTo>
                  <a:lnTo>
                    <a:pt x="1573311" y="0"/>
                  </a:lnTo>
                  <a:lnTo>
                    <a:pt x="2089846" y="903982"/>
                  </a:lnTo>
                  <a:lnTo>
                    <a:pt x="1573311" y="1807963"/>
                  </a:lnTo>
                  <a:lnTo>
                    <a:pt x="516535" y="1807963"/>
                  </a:lnTo>
                  <a:lnTo>
                    <a:pt x="0" y="903982"/>
                  </a:lnTo>
                  <a:close/>
                </a:path>
              </a:pathLst>
            </a:custGeom>
          </p:spPr>
          <p:style>
            <a:lnRef idx="2">
              <a:schemeClr val="lt1">
                <a:hueOff val="0"/>
                <a:satOff val="0"/>
                <a:lumOff val="0"/>
                <a:alphaOff val="0"/>
              </a:schemeClr>
            </a:lnRef>
            <a:fillRef idx="1">
              <a:schemeClr val="accent1">
                <a:alpha val="90000"/>
                <a:hueOff val="0"/>
                <a:satOff val="0"/>
                <a:lumOff val="0"/>
                <a:alphaOff val="-24000"/>
              </a:schemeClr>
            </a:fillRef>
            <a:effectRef idx="0">
              <a:schemeClr val="accent1">
                <a:alpha val="90000"/>
                <a:hueOff val="0"/>
                <a:satOff val="0"/>
                <a:lumOff val="0"/>
                <a:alphaOff val="-24000"/>
              </a:schemeClr>
            </a:effectRef>
            <a:fontRef idx="minor">
              <a:schemeClr val="lt1"/>
            </a:fontRef>
          </p:style>
          <p:txBody>
            <a:bodyPr spcFirstLastPara="0" vert="horz" wrap="square" lIns="361572" tIns="314858" rIns="361572" bIns="314858" numCol="1" spcCol="1270" anchor="ctr" anchorCtr="0">
              <a:noAutofit/>
            </a:bodyPr>
            <a:lstStyle/>
            <a:p>
              <a:pPr lvl="0" algn="ctr" defTabSz="533400">
                <a:lnSpc>
                  <a:spcPct val="90000"/>
                </a:lnSpc>
                <a:spcBef>
                  <a:spcPct val="0"/>
                </a:spcBef>
                <a:spcAft>
                  <a:spcPct val="35000"/>
                </a:spcAft>
              </a:pPr>
              <a:r>
                <a:rPr lang="bg-BG" sz="1200" kern="1200" smtClean="0"/>
                <a:t>Възможности за по-добра онлайн поддръжка</a:t>
              </a:r>
            </a:p>
          </p:txBody>
        </p:sp>
      </p:grpSp>
      <p:grpSp>
        <p:nvGrpSpPr>
          <p:cNvPr id="19" name="Group 18"/>
          <p:cNvGrpSpPr/>
          <p:nvPr/>
        </p:nvGrpSpPr>
        <p:grpSpPr>
          <a:xfrm>
            <a:off x="4198285" y="3584038"/>
            <a:ext cx="1704501" cy="1786785"/>
            <a:chOff x="1605995" y="3071305"/>
            <a:chExt cx="2089846" cy="2224659"/>
          </a:xfrm>
        </p:grpSpPr>
        <p:sp>
          <p:nvSpPr>
            <p:cNvPr id="20" name="Hexagon 19"/>
            <p:cNvSpPr/>
            <p:nvPr/>
          </p:nvSpPr>
          <p:spPr>
            <a:xfrm>
              <a:off x="2160044" y="3071305"/>
              <a:ext cx="962171" cy="829038"/>
            </a:xfrm>
            <a:prstGeom prst="hexagon">
              <a:avLst>
                <a:gd name="adj" fmla="val 28900"/>
                <a:gd name="vf" fmla="val 115470"/>
              </a:avLst>
            </a:prstGeom>
          </p:spPr>
          <p:style>
            <a:lnRef idx="0">
              <a:schemeClr val="dk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a:p>
          </p:txBody>
        </p:sp>
        <p:sp>
          <p:nvSpPr>
            <p:cNvPr id="21" name="Freeform 20"/>
            <p:cNvSpPr/>
            <p:nvPr/>
          </p:nvSpPr>
          <p:spPr>
            <a:xfrm>
              <a:off x="1605995" y="3488001"/>
              <a:ext cx="2089846" cy="1807963"/>
            </a:xfrm>
            <a:custGeom>
              <a:gdLst>
                <a:gd name="connsiteX0" fmla="*/ 0 w 2089846"/>
                <a:gd name="connsiteY0" fmla="*/ 903982 h 1807963"/>
                <a:gd name="connsiteX1" fmla="*/ 516535 w 2089846"/>
                <a:gd name="connsiteY1" fmla="*/ 0 h 1807963"/>
                <a:gd name="connsiteX2" fmla="*/ 1573311 w 2089846"/>
                <a:gd name="connsiteY2" fmla="*/ 0 h 1807963"/>
                <a:gd name="connsiteX3" fmla="*/ 2089846 w 2089846"/>
                <a:gd name="connsiteY3" fmla="*/ 903982 h 1807963"/>
                <a:gd name="connsiteX4" fmla="*/ 1573311 w 2089846"/>
                <a:gd name="connsiteY4" fmla="*/ 1807963 h 1807963"/>
                <a:gd name="connsiteX5" fmla="*/ 516535 w 2089846"/>
                <a:gd name="connsiteY5" fmla="*/ 1807963 h 1807963"/>
                <a:gd name="connsiteX6" fmla="*/ 0 w 2089846"/>
                <a:gd name="connsiteY6" fmla="*/ 903982 h 18079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9846" h="1807962">
                  <a:moveTo>
                    <a:pt x="0" y="903982"/>
                  </a:moveTo>
                  <a:lnTo>
                    <a:pt x="516535" y="0"/>
                  </a:lnTo>
                  <a:lnTo>
                    <a:pt x="1573311" y="0"/>
                  </a:lnTo>
                  <a:lnTo>
                    <a:pt x="2089846" y="903982"/>
                  </a:lnTo>
                  <a:lnTo>
                    <a:pt x="1573311" y="1807963"/>
                  </a:lnTo>
                  <a:lnTo>
                    <a:pt x="516535" y="1807963"/>
                  </a:lnTo>
                  <a:lnTo>
                    <a:pt x="0" y="903982"/>
                  </a:lnTo>
                  <a:close/>
                </a:path>
              </a:pathLst>
            </a:custGeom>
          </p:spPr>
          <p:style>
            <a:lnRef idx="2">
              <a:schemeClr val="lt1">
                <a:hueOff val="0"/>
                <a:satOff val="0"/>
                <a:lumOff val="0"/>
                <a:alphaOff val="0"/>
              </a:schemeClr>
            </a:lnRef>
            <a:fillRef idx="1">
              <a:schemeClr val="accent1">
                <a:alpha val="90000"/>
                <a:hueOff val="0"/>
                <a:satOff val="0"/>
                <a:lumOff val="0"/>
                <a:alphaOff val="-32000"/>
              </a:schemeClr>
            </a:fillRef>
            <a:effectRef idx="0">
              <a:schemeClr val="accent1">
                <a:alpha val="90000"/>
                <a:hueOff val="0"/>
                <a:satOff val="0"/>
                <a:lumOff val="0"/>
                <a:alphaOff val="-32000"/>
              </a:schemeClr>
            </a:effectRef>
            <a:fontRef idx="minor">
              <a:schemeClr val="lt1"/>
            </a:fontRef>
          </p:style>
          <p:txBody>
            <a:bodyPr spcFirstLastPara="0" vert="horz" wrap="square" lIns="361572" tIns="314858" rIns="361572" bIns="314858" numCol="1" spcCol="1270" anchor="ctr" anchorCtr="0">
              <a:noAutofit/>
            </a:bodyPr>
            <a:lstStyle/>
            <a:p>
              <a:pPr lvl="0" algn="ctr" defTabSz="533400">
                <a:lnSpc>
                  <a:spcPct val="90000"/>
                </a:lnSpc>
                <a:spcBef>
                  <a:spcPct val="0"/>
                </a:spcBef>
                <a:spcAft>
                  <a:spcPct val="35000"/>
                </a:spcAft>
              </a:pPr>
              <a:r>
                <a:rPr lang="bg-BG" sz="1200" kern="1200" smtClean="0"/>
                <a:t>Без разходи за инсталации и хардуер за управление на потребители</a:t>
              </a:r>
            </a:p>
          </p:txBody>
        </p:sp>
      </p:grpSp>
      <p:sp>
        <p:nvSpPr>
          <p:cNvPr id="22" name="Freeform 21"/>
          <p:cNvSpPr/>
          <p:nvPr/>
        </p:nvSpPr>
        <p:spPr>
          <a:xfrm>
            <a:off x="4198285" y="2159904"/>
            <a:ext cx="1704501" cy="1452107"/>
          </a:xfrm>
          <a:custGeom>
            <a:gdLst>
              <a:gd name="connsiteX0" fmla="*/ 0 w 2089846"/>
              <a:gd name="connsiteY0" fmla="*/ 903982 h 1807963"/>
              <a:gd name="connsiteX1" fmla="*/ 516535 w 2089846"/>
              <a:gd name="connsiteY1" fmla="*/ 0 h 1807963"/>
              <a:gd name="connsiteX2" fmla="*/ 1573311 w 2089846"/>
              <a:gd name="connsiteY2" fmla="*/ 0 h 1807963"/>
              <a:gd name="connsiteX3" fmla="*/ 2089846 w 2089846"/>
              <a:gd name="connsiteY3" fmla="*/ 903982 h 1807963"/>
              <a:gd name="connsiteX4" fmla="*/ 1573311 w 2089846"/>
              <a:gd name="connsiteY4" fmla="*/ 1807963 h 1807963"/>
              <a:gd name="connsiteX5" fmla="*/ 516535 w 2089846"/>
              <a:gd name="connsiteY5" fmla="*/ 1807963 h 1807963"/>
              <a:gd name="connsiteX6" fmla="*/ 0 w 2089846"/>
              <a:gd name="connsiteY6" fmla="*/ 903982 h 180796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9846" h="1807962">
                <a:moveTo>
                  <a:pt x="0" y="903982"/>
                </a:moveTo>
                <a:lnTo>
                  <a:pt x="516535" y="0"/>
                </a:lnTo>
                <a:lnTo>
                  <a:pt x="1573311" y="0"/>
                </a:lnTo>
                <a:lnTo>
                  <a:pt x="2089846" y="903982"/>
                </a:lnTo>
                <a:lnTo>
                  <a:pt x="1573311" y="1807963"/>
                </a:lnTo>
                <a:lnTo>
                  <a:pt x="516535" y="1807963"/>
                </a:lnTo>
                <a:lnTo>
                  <a:pt x="0" y="903982"/>
                </a:lnTo>
                <a:close/>
              </a:path>
            </a:pathLst>
          </a:custGeom>
        </p:spPr>
        <p:style>
          <a:lnRef idx="2">
            <a:schemeClr val="lt1">
              <a:hueOff val="0"/>
              <a:satOff val="0"/>
              <a:lumOff val="0"/>
              <a:alphaOff val="0"/>
            </a:schemeClr>
          </a:lnRef>
          <a:fillRef idx="1">
            <a:schemeClr val="accent1">
              <a:alpha val="90000"/>
              <a:hueOff val="0"/>
              <a:satOff val="0"/>
              <a:lumOff val="0"/>
              <a:alphaOff val="-40000"/>
            </a:schemeClr>
          </a:fillRef>
          <a:effectRef idx="0">
            <a:schemeClr val="accent1">
              <a:alpha val="90000"/>
              <a:hueOff val="0"/>
              <a:satOff val="0"/>
              <a:lumOff val="0"/>
              <a:alphaOff val="-40000"/>
            </a:schemeClr>
          </a:effectRef>
          <a:fontRef idx="minor">
            <a:schemeClr val="lt1"/>
          </a:fontRef>
        </p:style>
        <p:txBody>
          <a:bodyPr spcFirstLastPara="0" vert="horz" wrap="square" lIns="361572" tIns="314858" rIns="361572" bIns="314858" numCol="1" spcCol="1270" anchor="ctr" anchorCtr="0">
            <a:noAutofit/>
          </a:bodyPr>
          <a:lstStyle/>
          <a:p>
            <a:pPr lvl="0" algn="ctr" defTabSz="533400">
              <a:lnSpc>
                <a:spcPct val="90000"/>
              </a:lnSpc>
              <a:spcBef>
                <a:spcPct val="0"/>
              </a:spcBef>
              <a:spcAft>
                <a:spcPct val="35000"/>
              </a:spcAft>
            </a:pPr>
            <a:r>
              <a:rPr lang="bg-BG" sz="1200" kern="1200" smtClean="0"/>
              <a:t>Данните са по-защитени поради намаления брой локални копия</a:t>
            </a:r>
          </a:p>
        </p:txBody>
      </p:sp>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5164" y="3235145"/>
            <a:ext cx="1698118" cy="1041028"/>
          </a:xfrm>
          <a:prstGeom prst="rect">
            <a:avLst/>
          </a:prstGeom>
        </p:spPr>
      </p:pic>
    </p:spTree>
    <p:extLst>
      <p:ext uri="{BB962C8B-B14F-4D97-AF65-F5344CB8AC3E}">
        <p14:creationId xmlns:p14="http://schemas.microsoft.com/office/powerpoint/2010/main" val="942441188"/>
      </p:ext>
    </p:extLst>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bg-BG" noProof="0" smtClean="0"/>
              <a:t>Ключови съобщения</a:t>
            </a:r>
            <a:endParaRPr lang="bg-BG" noProof="0"/>
          </a:p>
        </p:txBody>
      </p:sp>
      <p:sp>
        <p:nvSpPr>
          <p:cNvPr id="3" name="Rectangle 2"/>
          <p:cNvSpPr/>
          <p:nvPr/>
        </p:nvSpPr>
        <p:spPr>
          <a:xfrm>
            <a:off x="395536" y="1753726"/>
            <a:ext cx="7848872" cy="3416320"/>
          </a:xfrm>
          <a:prstGeom prst="rect">
            <a:avLst/>
          </a:prstGeom>
          <a:noFill/>
        </p:spPr>
        <p:txBody>
          <a:bodyPr wrap="square">
            <a:spAutoFit/>
          </a:bodyPr>
          <a:lstStyle/>
          <a:p>
            <a:pPr marL="342900" indent="-342900">
              <a:buFont typeface="Arial" panose="020b0604020202020204" pitchFamily="34" charset="0"/>
              <a:buChar char="•"/>
            </a:pPr>
            <a:r>
              <a:rPr lang="bg-BG" sz="2400" smtClean="0">
                <a:solidFill>
                  <a:prstClr val="black"/>
                </a:solidFill>
                <a:latin typeface="Verdana" panose="020b0604030504040204" pitchFamily="34" charset="0"/>
              </a:rPr>
              <a:t>Изберете най-добрата за вас версия на IUCLID</a:t>
            </a:r>
          </a:p>
          <a:p>
            <a:pPr marL="342900" indent="-342900">
              <a:buFont typeface="Arial" panose="020b0604020202020204" pitchFamily="34" charset="0"/>
              <a:buChar char="•"/>
            </a:pPr>
            <a:endParaRPr lang="bg-BG" sz="240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bg-BG" sz="2400">
                <a:solidFill>
                  <a:prstClr val="black"/>
                </a:solidFill>
                <a:latin typeface="Verdana" panose="020b0604030504040204" pitchFamily="34" charset="0"/>
              </a:rPr>
              <a:t>Предвидете достатъчно време за попълване на данните и се уверете, че досието ви е готово за подаване</a:t>
            </a:r>
            <a:endParaRPr lang="bg-BG" sz="240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endParaRPr lang="bg-BG" sz="240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bg-BG" sz="2400">
                <a:latin typeface="Verdana" panose="020b0604030504040204" pitchFamily="34" charset="0"/>
              </a:rPr>
              <a:t>За съдействие отидете на </a:t>
            </a:r>
            <a:r>
              <a:rPr lang="bg-BG" sz="2400" smtClean="0">
                <a:latin typeface="Verdana" panose="020b0604030504040204" pitchFamily="34" charset="0"/>
                <a:hlinkClick r:id="rId3"/>
              </a:rPr>
              <a:t>https://echa.europa.eu/reach-2018</a:t>
            </a:r>
            <a:endParaRPr lang="bg-BG" sz="2400" smtClean="0">
              <a:latin typeface="Verdana" panose="020b0604030504040204" pitchFamily="34" charset="0"/>
              <a:ea typeface="Verdana" panose="020b0604030504040204" pitchFamily="34" charset="0"/>
              <a:cs typeface="Verdana" panose="020b0604030504040204" pitchFamily="34" charset="0"/>
            </a:endParaRPr>
          </a:p>
          <a:p>
            <a:endParaRPr lang="bg-BG" sz="240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bg-BG" sz="2400" smtClean="0">
                <a:solidFill>
                  <a:prstClr val="black"/>
                </a:solidFill>
                <a:latin typeface="Verdana" panose="020b0604030504040204" pitchFamily="34" charset="0"/>
                <a:hlinkClick r:id="rId4"/>
              </a:rPr>
              <a:t>Свържете се с ECHA,</a:t>
            </a:r>
            <a:r>
              <a:rPr lang="bg-BG" smtClean="0"/>
              <a:t> </a:t>
            </a:r>
            <a:r>
              <a:rPr lang="bg-BG" sz="2400" smtClean="0">
                <a:solidFill>
                  <a:prstClr val="black"/>
                </a:solidFill>
                <a:latin typeface="Verdana" panose="020b0604030504040204" pitchFamily="34" charset="0"/>
              </a:rPr>
              <a:t>ако ви е необходимо допълнително съдействие</a:t>
            </a:r>
          </a:p>
        </p:txBody>
      </p:sp>
    </p:spTree>
    <p:extLst>
      <p:ext uri="{BB962C8B-B14F-4D97-AF65-F5344CB8AC3E}">
        <p14:creationId xmlns:p14="http://schemas.microsoft.com/office/powerpoint/2010/main" val="583746448"/>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Slide Number Placeholder 4"/>
          <p:cNvSpPr>
            <a:spLocks noGrp="1"/>
          </p:cNvSpPr>
          <p:nvPr>
            <p:ph type="sldNum" sz="quarter" idx="12"/>
          </p:nvPr>
        </p:nvSpPr>
        <p:spPr/>
        <p:txBody>
          <a:bodyPr/>
          <a:lstStyle/>
          <a:p>
            <a:fld id="{53FE240C-791C-4FA0-BA72-1FE57C9E7D13}" type="slidenum">
              <a:rPr lang="en-GB" smtClean="0">
                <a:solidFill>
                  <a:prstClr val="black">
                    <a:tint val="75000"/>
                  </a:prstClr>
                </a:solidFill>
              </a:rPr>
              <a:t>3</a:t>
            </a:fld>
            <a:endParaRPr lang="bg-BG">
              <a:solidFill>
                <a:prstClr val="black">
                  <a:tint val="75000"/>
                </a:prstClr>
              </a:solidFill>
            </a:endParaRPr>
          </a:p>
        </p:txBody>
      </p:sp>
      <p:sp>
        <p:nvSpPr>
          <p:cNvPr id="2" name="Title 1"/>
          <p:cNvSpPr>
            <a:spLocks noGrp="1"/>
          </p:cNvSpPr>
          <p:nvPr>
            <p:ph type="title"/>
          </p:nvPr>
        </p:nvSpPr>
        <p:spPr/>
        <p:txBody>
          <a:bodyPr/>
          <a:lstStyle/>
          <a:p>
            <a:r>
              <a:rPr lang="bg-BG" noProof="0" smtClean="0"/>
              <a:t>Фаза 5: Подготовка на вашата</a:t>
            </a:r>
            <a:br/>
            <a:r>
              <a:rPr lang="bg-BG" noProof="0" smtClean="0"/>
              <a:t>регистрация като досие в IUCLID</a:t>
            </a:r>
            <a:endParaRPr lang="bg-BG" noProof="0"/>
          </a:p>
        </p:txBody>
      </p:sp>
      <p:sp>
        <p:nvSpPr>
          <p:cNvPr id="3" name="Content Placeholder 2"/>
          <p:cNvSpPr>
            <a:spLocks noGrp="1"/>
          </p:cNvSpPr>
          <p:nvPr>
            <p:ph idx="1"/>
          </p:nvPr>
        </p:nvSpPr>
        <p:spPr>
          <a:xfrm>
            <a:off x="457200" y="2289297"/>
            <a:ext cx="8229600" cy="4525963"/>
          </a:xfrm>
        </p:spPr>
        <p:txBody>
          <a:bodyPr>
            <a:normAutofit/>
          </a:bodyPr>
          <a:lstStyle/>
          <a:p>
            <a:pPr marL="0" indent="0">
              <a:buNone/>
            </a:pPr>
            <a:r>
              <a:rPr lang="bg-BG" noProof="0" smtClean="0"/>
              <a:t>Дейности:</a:t>
            </a:r>
          </a:p>
          <a:p>
            <a:pPr marL="0" indent="0">
              <a:buNone/>
            </a:pPr>
            <a:endParaRPr lang="bg-BG" noProof="0" smtClean="0"/>
          </a:p>
          <a:p>
            <a:pPr marL="457200" indent="-457200">
              <a:buFont typeface="+mj-lt"/>
              <a:buAutoNum type="arabicPeriod"/>
            </a:pPr>
            <a:r>
              <a:rPr lang="bg-BG" noProof="0" smtClean="0"/>
              <a:t>Избиране на най-добрия за вас начин за достъп до IUCLID</a:t>
            </a:r>
          </a:p>
          <a:p>
            <a:pPr marL="457200" indent="-457200">
              <a:buFont typeface="+mj-lt"/>
              <a:buAutoNum type="arabicPeriod"/>
            </a:pPr>
            <a:r>
              <a:rPr lang="bg-BG" noProof="0" smtClean="0"/>
              <a:t>Създаване на набор от данни за веществото</a:t>
            </a:r>
          </a:p>
          <a:p>
            <a:pPr marL="457200" indent="-457200">
              <a:buFont typeface="+mj-lt"/>
              <a:buAutoNum type="arabicPeriod"/>
            </a:pPr>
            <a:r>
              <a:rPr lang="bg-BG" noProof="0" smtClean="0"/>
              <a:t>Попълване на данните за вашето вещество</a:t>
            </a:r>
          </a:p>
          <a:p>
            <a:pPr marL="457200" indent="-457200">
              <a:buFont typeface="+mj-lt"/>
              <a:buAutoNum type="arabicPeriod"/>
            </a:pPr>
            <a:r>
              <a:rPr lang="bg-BG" noProof="0" smtClean="0"/>
              <a:t>Създаване на регистрационно досие</a:t>
            </a:r>
          </a:p>
          <a:p>
            <a:pPr marL="457200" indent="-457200">
              <a:buFont typeface="+mj-lt"/>
              <a:buAutoNum type="arabicPeriod"/>
            </a:pPr>
            <a:r>
              <a:rPr lang="bg-BG" noProof="0" smtClean="0"/>
              <a:t>Проверка на регистрационното досие</a:t>
            </a:r>
            <a:endParaRPr lang="bg-BG" noProof="0"/>
          </a:p>
        </p:txBody>
      </p:sp>
    </p:spTree>
    <p:extLst>
      <p:ext uri="{BB962C8B-B14F-4D97-AF65-F5344CB8AC3E}">
        <p14:creationId xmlns:p14="http://schemas.microsoft.com/office/powerpoint/2010/main" val="1738921478"/>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4</a:t>
            </a:fld>
            <a:endParaRPr lang="bg-BG">
              <a:solidFill>
                <a:prstClr val="black">
                  <a:tint val="75000"/>
                </a:prstClr>
              </a:solidFill>
            </a:endParaRPr>
          </a:p>
        </p:txBody>
      </p:sp>
      <p:sp>
        <p:nvSpPr>
          <p:cNvPr id="2" name="Title 1"/>
          <p:cNvSpPr>
            <a:spLocks noGrp="1"/>
          </p:cNvSpPr>
          <p:nvPr>
            <p:ph type="title"/>
          </p:nvPr>
        </p:nvSpPr>
        <p:spPr/>
        <p:txBody>
          <a:bodyPr/>
          <a:lstStyle/>
          <a:p>
            <a:r>
              <a:rPr lang="bg-BG" noProof="0" smtClean="0"/>
              <a:t>Сдобиване с IUCLID</a:t>
            </a:r>
            <a:endParaRPr lang="bg-BG" noProof="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09185" y="3139280"/>
            <a:ext cx="2325629" cy="1447803"/>
          </a:xfrm>
        </p:spPr>
      </p:pic>
      <p:graphicFrame>
        <p:nvGraphicFramePr>
          <p:cNvPr id="9" name="Content Placeholder 2"/>
          <p:cNvGraphicFramePr/>
          <p:nvPr>
            <p:extLst>
              <p:ext uri="{D42A27DB-BD31-4B8C-83A1-F6EECF244321}">
                <p14:modId xmlns:p14="http://schemas.microsoft.com/office/powerpoint/2010/main" val="1476959657"/>
              </p:ext>
            </p:extLst>
          </p:nvPr>
        </p:nvGraphicFramePr>
        <p:xfrm>
          <a:off x="693912" y="1772816"/>
          <a:ext cx="7992888" cy="4025953"/>
        </p:xfrm>
        <a:graphic>
          <a:graphicData uri="http://schemas.openxmlformats.org/drawingml/2006/diagram">
            <dgm:relIds xmlns:dgm="http://schemas.openxmlformats.org/drawingml/2006/diagram" r:dm="rId5" r:lo="rId6" r:qs="rId7" r:cs="rId8"/>
          </a:graphicData>
        </a:graphic>
      </p:graphicFrame>
      <p:pic>
        <p:nvPicPr>
          <p:cNvPr id="1026" name="Picture 2" descr="IUCLID Cloud for SME"/>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5076056" y="1837601"/>
            <a:ext cx="1000125" cy="48577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814589" y="1835494"/>
            <a:ext cx="854398" cy="341759"/>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123728" y="1799354"/>
            <a:ext cx="1039806" cy="266533"/>
          </a:xfrm>
          <a:prstGeom prst="rect">
            <a:avLst/>
          </a:prstGeom>
        </p:spPr>
      </p:pic>
      <p:pic>
        <p:nvPicPr>
          <p:cNvPr id="7" name="Picture 6"/>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283968" y="1324963"/>
            <a:ext cx="946790" cy="589417"/>
          </a:xfrm>
          <a:prstGeom prst="rect">
            <a:avLst/>
          </a:prstGeom>
        </p:spPr>
      </p:pic>
    </p:spTree>
    <p:extLst>
      <p:ext uri="{BB962C8B-B14F-4D97-AF65-F5344CB8AC3E}">
        <p14:creationId xmlns:p14="http://schemas.microsoft.com/office/powerpoint/2010/main" val="1135389960"/>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bg-BG" noProof="0" smtClean="0"/>
              <a:t>Терминология на IUCLID</a:t>
            </a:r>
            <a:endParaRPr lang="bg-BG" noProof="0"/>
          </a:p>
        </p:txBody>
      </p:sp>
      <p:sp>
        <p:nvSpPr>
          <p:cNvPr id="3" name="Content Placeholder 2"/>
          <p:cNvSpPr>
            <a:spLocks noGrp="1"/>
          </p:cNvSpPr>
          <p:nvPr>
            <p:ph idx="1"/>
          </p:nvPr>
        </p:nvSpPr>
        <p:spPr>
          <a:xfrm>
            <a:off x="1115616" y="1878752"/>
            <a:ext cx="7571184" cy="4247411"/>
          </a:xfrm>
        </p:spPr>
        <p:txBody>
          <a:bodyPr>
            <a:normAutofit fontScale="92500" lnSpcReduction="10000"/>
          </a:bodyPr>
          <a:lstStyle/>
          <a:p>
            <a:pPr marL="0" indent="0">
              <a:buNone/>
            </a:pPr>
            <a:r>
              <a:rPr lang="bg-BG" b="1" noProof="0" smtClean="0"/>
              <a:t>Legal entity: </a:t>
            </a:r>
            <a:r>
              <a:rPr lang="bg-BG" noProof="0" smtClean="0"/>
              <a:t>(физическо или) юридическо лице, което има задължения съгласно REACH</a:t>
            </a:r>
          </a:p>
          <a:p>
            <a:pPr marL="0" indent="0">
              <a:buNone/>
            </a:pPr>
            <a:endParaRPr lang="bg-BG" noProof="0" smtClean="0"/>
          </a:p>
          <a:p>
            <a:pPr marL="0" indent="0">
              <a:buNone/>
            </a:pPr>
            <a:r>
              <a:rPr lang="bg-BG" b="1" noProof="0" smtClean="0"/>
              <a:t>Reference substance: </a:t>
            </a:r>
            <a:r>
              <a:rPr lang="bg-BG" noProof="0" smtClean="0"/>
              <a:t>документ, съдържащ основните идентификатори на веществото (наименование по IUPAC, номера в CAS и ЕО)</a:t>
            </a:r>
          </a:p>
          <a:p>
            <a:pPr marL="0" indent="0">
              <a:buNone/>
            </a:pPr>
            <a:endParaRPr lang="bg-BG" noProof="0" smtClean="0"/>
          </a:p>
          <a:p>
            <a:pPr marL="0" indent="0">
              <a:buNone/>
            </a:pPr>
            <a:r>
              <a:rPr lang="bg-BG" b="1" noProof="0" smtClean="0"/>
              <a:t>Endpoint:</a:t>
            </a:r>
            <a:r>
              <a:rPr lang="bg-BG" noProof="0" smtClean="0"/>
              <a:t> резултат от изпълнението на определено изискване за информация ≈ свойство на веществото</a:t>
            </a:r>
          </a:p>
          <a:p>
            <a:pPr marL="0" indent="0">
              <a:buNone/>
            </a:pPr>
            <a:endParaRPr lang="bg-BG" noProof="0"/>
          </a:p>
          <a:p>
            <a:pPr marL="0" indent="0">
              <a:buNone/>
            </a:pPr>
            <a:r>
              <a:rPr lang="bg-BG" b="1" noProof="0" smtClean="0"/>
              <a:t>Universal unique identifier (UUID)</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814" y="1964844"/>
            <a:ext cx="571500" cy="5715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814" y="3193936"/>
            <a:ext cx="571500" cy="57150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1833" y="4725144"/>
            <a:ext cx="306512" cy="306512"/>
          </a:xfrm>
          <a:prstGeom prst="rect">
            <a:avLst/>
          </a:prstGeom>
        </p:spPr>
      </p:pic>
      <p:pic>
        <p:nvPicPr>
          <p:cNvPr id="8" name="Picture 7"/>
          <p:cNvPicPr>
            <a:picLocks noChangeAspect="1"/>
          </p:cNvPicPr>
          <p:nvPr/>
        </p:nvPicPr>
        <p:blipFill>
          <a:blip r:embed="rId6"/>
          <a:stretch>
            <a:fillRect/>
          </a:stretch>
        </p:blipFill>
        <p:spPr>
          <a:xfrm>
            <a:off x="6019800" y="5982342"/>
            <a:ext cx="2693879" cy="287642"/>
          </a:xfrm>
          <a:prstGeom prst="rect">
            <a:avLst/>
          </a:prstGeom>
        </p:spPr>
      </p:pic>
    </p:spTree>
    <p:extLst>
      <p:ext uri="{BB962C8B-B14F-4D97-AF65-F5344CB8AC3E}">
        <p14:creationId xmlns:p14="http://schemas.microsoft.com/office/powerpoint/2010/main" val="3233951563"/>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6</a:t>
            </a:fld>
            <a:endParaRPr lang="bg-BG">
              <a:solidFill>
                <a:prstClr val="black">
                  <a:tint val="75000"/>
                </a:prstClr>
              </a:solidFill>
            </a:endParaRPr>
          </a:p>
        </p:txBody>
      </p:sp>
      <p:sp>
        <p:nvSpPr>
          <p:cNvPr id="2" name="Title 1"/>
          <p:cNvSpPr>
            <a:spLocks noGrp="1"/>
          </p:cNvSpPr>
          <p:nvPr>
            <p:ph type="title"/>
          </p:nvPr>
        </p:nvSpPr>
        <p:spPr/>
        <p:txBody>
          <a:bodyPr/>
          <a:lstStyle/>
          <a:p>
            <a:r>
              <a:rPr lang="bg-BG" noProof="0" smtClean="0"/>
              <a:t>Създаване на набор от данни за веществото</a:t>
            </a:r>
            <a:endParaRPr lang="bg-BG" noProof="0"/>
          </a:p>
        </p:txBody>
      </p:sp>
      <p:sp>
        <p:nvSpPr>
          <p:cNvPr id="3" name="Content Placeholder 2"/>
          <p:cNvSpPr>
            <a:spLocks noGrp="1"/>
          </p:cNvSpPr>
          <p:nvPr>
            <p:ph idx="1"/>
          </p:nvPr>
        </p:nvSpPr>
        <p:spPr/>
        <p:txBody>
          <a:bodyPr>
            <a:normAutofit/>
          </a:bodyPr>
          <a:lstStyle/>
          <a:p>
            <a:pPr lvl="0"/>
            <a:r>
              <a:rPr lang="bg-BG" noProof="0" smtClean="0"/>
              <a:t>Уточнете кое вещество ще регистрирате</a:t>
            </a:r>
          </a:p>
          <a:p>
            <a:pPr lvl="0"/>
            <a:endParaRPr lang="bg-BG" noProof="0" smtClean="0"/>
          </a:p>
          <a:p>
            <a:pPr lvl="0"/>
            <a:r>
              <a:rPr lang="bg-BG" noProof="0" smtClean="0"/>
              <a:t>Можете да вземете набор от данни за веществото от водещия регистрант или да създадете ваш собствен</a:t>
            </a:r>
            <a:endParaRPr lang="bg-BG" noProof="0"/>
          </a:p>
        </p:txBody>
      </p:sp>
    </p:spTree>
    <p:extLst>
      <p:ext uri="{BB962C8B-B14F-4D97-AF65-F5344CB8AC3E}">
        <p14:creationId xmlns:p14="http://schemas.microsoft.com/office/powerpoint/2010/main" val="1358542986"/>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bg-BG" noProof="0" smtClean="0"/>
              <a:t>Съдържание на набор от данни за вещество</a:t>
            </a:r>
            <a:endParaRPr lang="bg-BG" noProof="0"/>
          </a:p>
        </p:txBody>
      </p:sp>
      <p:pic>
        <p:nvPicPr>
          <p:cNvPr id="8" name="Content Placeholder 7"/>
          <p:cNvPicPr>
            <a:picLocks noGrp="1" noChangeAspect="1"/>
          </p:cNvPicPr>
          <p:nvPr>
            <p:ph idx="1"/>
          </p:nvPr>
        </p:nvPicPr>
        <p:blipFill>
          <a:blip r:embed="rId3"/>
          <a:stretch>
            <a:fillRect/>
          </a:stretch>
        </p:blipFill>
        <p:spPr>
          <a:xfrm>
            <a:off x="5004048" y="2044543"/>
            <a:ext cx="2771429" cy="3171429"/>
          </a:xfrm>
          <a:prstGeom prst="rect">
            <a:avLst/>
          </a:prstGeom>
        </p:spPr>
      </p:pic>
      <p:sp>
        <p:nvSpPr>
          <p:cNvPr id="7" name="Rounded Rectangle 6"/>
          <p:cNvSpPr/>
          <p:nvPr/>
        </p:nvSpPr>
        <p:spPr>
          <a:xfrm>
            <a:off x="611560" y="2044542"/>
            <a:ext cx="4104456" cy="1384457"/>
          </a:xfrm>
          <a:prstGeom prst="roundRect">
            <a:avLst/>
          </a:prstGeom>
          <a:solidFill>
            <a:srgbClr val="008BC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g-BG" sz="2000">
                <a:solidFill>
                  <a:prstClr val="white"/>
                </a:solidFill>
                <a:latin typeface="Verdana" panose="020b0604030504040204" pitchFamily="34" charset="0"/>
              </a:rPr>
              <a:t>Раздел 1: Идентифициране на веществото, състав(и), аналитична информация</a:t>
            </a:r>
            <a:endParaRPr lang="bg-BG" sz="200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58549598"/>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bg-BG" noProof="0" smtClean="0"/>
              <a:t>Съдържание на набор от данни за вещество</a:t>
            </a:r>
            <a:endParaRPr lang="bg-BG" noProof="0"/>
          </a:p>
        </p:txBody>
      </p:sp>
      <p:sp>
        <p:nvSpPr>
          <p:cNvPr id="7" name="Rounded Rectangle 6"/>
          <p:cNvSpPr/>
          <p:nvPr/>
        </p:nvSpPr>
        <p:spPr>
          <a:xfrm>
            <a:off x="479086" y="1673927"/>
            <a:ext cx="3960440" cy="1147092"/>
          </a:xfrm>
          <a:prstGeom prst="roundRect">
            <a:avLst/>
          </a:prstGeom>
          <a:solidFill>
            <a:srgbClr val="008BC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g-BG" sz="2000">
                <a:solidFill>
                  <a:prstClr val="white"/>
                </a:solidFill>
                <a:latin typeface="Verdana" panose="020b0604030504040204" pitchFamily="34" charset="0"/>
              </a:rPr>
              <a:t>Раздел 2: Класификация и етикетиране, оценка на PBT</a:t>
            </a:r>
            <a:endParaRPr lang="bg-BG" sz="200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3"/>
          <a:srcRect l="1326"/>
          <a:stretch>
            <a:fillRect/>
          </a:stretch>
        </p:blipFill>
        <p:spPr>
          <a:xfrm>
            <a:off x="4716016" y="1600201"/>
            <a:ext cx="3970783" cy="4701894"/>
          </a:xfrm>
          <a:prstGeom prst="rect">
            <a:avLst/>
          </a:prstGeom>
        </p:spPr>
      </p:pic>
    </p:spTree>
    <p:extLst>
      <p:ext uri="{BB962C8B-B14F-4D97-AF65-F5344CB8AC3E}">
        <p14:creationId xmlns:p14="http://schemas.microsoft.com/office/powerpoint/2010/main" val="3514023327"/>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bg-BG" noProof="0" smtClean="0"/>
              <a:t>Съдържание на набор от данни за вещество</a:t>
            </a:r>
            <a:endParaRPr lang="bg-BG" noProof="0"/>
          </a:p>
        </p:txBody>
      </p:sp>
      <p:sp>
        <p:nvSpPr>
          <p:cNvPr id="7" name="Rounded Rectangle 6"/>
          <p:cNvSpPr/>
          <p:nvPr/>
        </p:nvSpPr>
        <p:spPr>
          <a:xfrm>
            <a:off x="547083" y="1822203"/>
            <a:ext cx="3960440" cy="1147092"/>
          </a:xfrm>
          <a:prstGeom prst="roundRect">
            <a:avLst/>
          </a:prstGeom>
          <a:solidFill>
            <a:srgbClr val="008BC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g-BG" sz="2000">
                <a:solidFill>
                  <a:prstClr val="white"/>
                </a:solidFill>
                <a:latin typeface="Verdana" panose="020b0604030504040204" pitchFamily="34" charset="0"/>
              </a:rPr>
              <a:t>Раздел 3: Производство, употреба и експозиция</a:t>
            </a:r>
            <a:endParaRPr lang="bg-BG" sz="200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p:cNvPicPr>
            <a:picLocks noChangeAspect="1"/>
          </p:cNvPicPr>
          <p:nvPr/>
        </p:nvPicPr>
        <p:blipFill>
          <a:blip r:embed="rId3"/>
          <a:stretch>
            <a:fillRect/>
          </a:stretch>
        </p:blipFill>
        <p:spPr>
          <a:xfrm>
            <a:off x="4860032" y="1822203"/>
            <a:ext cx="3960440" cy="4549710"/>
          </a:xfrm>
          <a:prstGeom prst="rect">
            <a:avLst/>
          </a:prstGeom>
        </p:spPr>
      </p:pic>
    </p:spTree>
    <p:extLst>
      <p:ext uri="{BB962C8B-B14F-4D97-AF65-F5344CB8AC3E}">
        <p14:creationId xmlns:p14="http://schemas.microsoft.com/office/powerpoint/2010/main" val="1813750324"/>
      </p:ext>
    </p:extLst>
  </p:cSld>
  <p:clrMapOvr>
    <a:masterClrMapping/>
  </p:clrMapOvr>
  <p:transition/>
  <p:timing/>
</p:sld>
</file>

<file path=ppt/tags/tag1.xml><?xml version="1.0" encoding="utf-8"?>
<p:tagLst xmlns:p="http://schemas.openxmlformats.org/presentationml/2006/main">
  <p:tag name="AS_NET" val="4.0.30319.42000"/>
  <p:tag name="AS_OS" val="Microsoft Windows NT 6.3.9600.0"/>
  <p:tag name="AS_RELEASE_DATE" val="2016.10.26"/>
  <p:tag name="AS_TITLE" val="Aspose.Slides for .NET 4.0 Client Profile"/>
  <p:tag name="AS_VERSION" val="16.10.0.0"/>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item1.xml><?xml version="1.0" encoding="utf-8"?>
<p:properties xmlns:p="http://schemas.microsoft.com/office/2006/metadata/properties" xmlns:xsi="http://www.w3.org/2001/XMLSchema-instance" xmlns:pc="http://schemas.microsoft.com/office/infopath/2007/PartnerControls">
  <documentManagement>
    <ECHADocumentTypeTaxHTField0 xmlns="1a101ee2-a8a8-4e0f-bfd9-aff15f9bc839">
      <Terms xmlns="http://schemas.microsoft.com/office/infopath/2007/PartnerControls"/>
    </ECHADocumentTypeTaxHTField0>
    <ECHAProcessTaxHTField0 xmlns="1a101ee2-a8a8-4e0f-bfd9-aff15f9bc839">
      <Terms xmlns="http://schemas.microsoft.com/office/infopath/2007/PartnerControls">
        <TermInfo xmlns="http://schemas.microsoft.com/office/infopath/2007/PartnerControls">
          <TermName xmlns="http://schemas.microsoft.com/office/infopath/2007/PartnerControls">10.12 Production and Implementation of Communication outputs</TermName>
          <TermId xmlns="http://schemas.microsoft.com/office/infopath/2007/PartnerControls">0979686c-f827-4cff-a947-2fd9d24cc3a4</TermId>
        </TermInfo>
      </Terms>
    </ECHAProcessTaxHTField0>
    <_dlc_DocId xmlns="b80ede5c-af4c-4bf2-9a87-706a3579dc11">ACTV10-6-53871</_dlc_DocId>
    <TaxCatchAll xmlns="b80ede5c-af4c-4bf2-9a87-706a3579dc11">
      <Value>3</Value>
      <Value>1</Value>
    </TaxCatchAll>
    <ECHASecClassTaxHTField0 xmlns="1a101ee2-a8a8-4e0f-bfd9-aff15f9bc839">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a0307bc2-faf9-4068-8aeb-b713e4fa2a0f</TermId>
        </TermInfo>
      </Terms>
    </ECHASecClassTaxHTField0>
    <_dlc_DocIdUrl xmlns="b80ede5c-af4c-4bf2-9a87-706a3579dc11">
      <Url>https://activity.echa.europa.eu/sites/act-10/process-10-11/_layouts/DocIdRedir.aspx?ID=ACTV10-6-53871</Url>
      <Description>ACTV10-6-53871</Description>
    </_dlc_DocIdUrl>
    <ECHACategoryTaxHTField0 xmlns="1a101ee2-a8a8-4e0f-bfd9-aff15f9bc839">
      <Terms xmlns="http://schemas.microsoft.com/office/infopath/2007/PartnerControls"/>
    </ECHACategoryTaxHTField0>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SharedContentType xmlns="Microsoft.SharePoint.Taxonomy.ContentTypeSync" SourceId="5f69e26b-beb5-49c8-89f9-b5a0fae19f51" ContentTypeId="0x010100B558917389A54ADDB58930FBD7E6FD57008586DED9191B4C4CBD31A5DF7F304A71" PreviousValue="false"/>
</file>

<file path=customXml/item5.xml><?xml version="1.0" encoding="utf-8"?>
<ct:contentTypeSchema xmlns:ct="http://schemas.microsoft.com/office/2006/metadata/contentType" xmlns:ma="http://schemas.microsoft.com/office/2006/metadata/properties/metaAttributes" ct:_="" ma:_="" ma:contentTypeName="ECHA Process Document" ma:contentTypeID="0x010100B558917389A54ADDB58930FBD7E6FD57008586DED9191B4C4CBD31A5DF7F304A71006D3FFE2B6013534BB5FDEF3B980D4C31" ma:contentTypeVersion="16" ma:contentTypeDescription="Content type for ECHA process documents" ma:contentTypeScope="" ma:versionID="8dc8a49e89d291db91322531bb3d964e">
  <xsd:schema xmlns:xsd="http://www.w3.org/2001/XMLSchema" xmlns:xs="http://www.w3.org/2001/XMLSchema" xmlns:p="http://schemas.microsoft.com/office/2006/metadata/properties" xmlns:ns2="1a101ee2-a8a8-4e0f-bfd9-aff15f9bc839" xmlns:ns3="b80ede5c-af4c-4bf2-9a87-706a3579dc11" targetNamespace="http://schemas.microsoft.com/office/2006/metadata/properties" ma:root="true" ma:fieldsID="d7a7795f9788c218c04520a861492bdf" ns2:_="" ns3:_="">
    <xsd:import namespace="1a101ee2-a8a8-4e0f-bfd9-aff15f9bc839"/>
    <xsd:import namespace="b80ede5c-af4c-4bf2-9a87-706a3579dc11"/>
    <xsd:element name="properties">
      <xsd:complexType>
        <xsd:sequence>
          <xsd:element name="documentManagement">
            <xsd:complexType>
              <xsd:all>
                <xsd:element ref="ns3:_dlc_DocId" minOccurs="0"/>
                <xsd:element ref="ns3:_dlc_DocIdUrl" minOccurs="0"/>
                <xsd:element ref="ns3:_dlc_DocIdPersistId" minOccurs="0"/>
                <xsd:element ref="ns2:ECHADocumentTypeTaxHTField0" minOccurs="0"/>
                <xsd:element ref="ns3:TaxCatchAll" minOccurs="0"/>
                <xsd:element ref="ns3:TaxCatchAllLabel" minOccurs="0"/>
                <xsd:element ref="ns2:ECHASecClassTaxHTField0" minOccurs="0"/>
                <xsd:element ref="ns2:ECHAProcessTaxHTField0" minOccurs="0"/>
                <xsd:element ref="ns2:ECHACategory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01ee2-a8a8-4e0f-bfd9-aff15f9bc839" elementFormDefault="qualified">
    <xsd:import namespace="http://schemas.microsoft.com/office/2006/documentManagement/types"/>
    <xsd:import namespace="http://schemas.microsoft.com/office/infopath/2007/PartnerControls"/>
    <xsd:element name="ECHADocumentTypeTaxHTField0" ma:index="11" nillable="true" ma:taxonomy="true" ma:internalName="gd32339cd0b5409a9fdb05f9583968bc" ma:taxonomyFieldName="ECHADocumentType" ma:displayName="Document type" ma:readOnly="false" ma:fieldId="{0d32339c-d0b5-409a-9fdb-05f9583968bc}" ma:sspId="5f69e26b-beb5-49c8-89f9-b5a0fae19f51" ma:termSetId="aedf82a2-407f-4791-945d-c1f392314e39" ma:anchorId="00000000-0000-0000-0000-000000000000" ma:open="false" ma:isKeyword="false">
      <xsd:complexType>
        <xsd:sequence>
          <xsd:element ref="pc:Terms" minOccurs="0" maxOccurs="1"/>
        </xsd:sequence>
      </xsd:complexType>
    </xsd:element>
    <xsd:element name="ECHASecClassTaxHTField0" ma:index="15" ma:taxonomy="true" ma:internalName="ab0eb6f132fb4a769815f72efb98c81d" ma:taxonomyFieldName="ECHASecClass" ma:displayName="Security classification" ma:default="1;#|a0307bc2-faf9-4068-8aeb-b713e4fa2a0f" ma:fieldId="{ab0eb6f1-32fb-4a76-9815-f72efb98c81d}" ma:sspId="5f69e26b-beb5-49c8-89f9-b5a0fae19f51" ma:termSetId="bdbfee88-fbc0-4b29-a996-994f751932c4" ma:anchorId="00000000-0000-0000-0000-000000000000" ma:open="false" ma:isKeyword="false">
      <xsd:complexType>
        <xsd:sequence>
          <xsd:element ref="pc:Terms" minOccurs="0" maxOccurs="1"/>
        </xsd:sequence>
      </xsd:complexType>
    </xsd:element>
    <xsd:element name="ECHAProcessTaxHTField0" ma:index="17" nillable="true" ma:taxonomy="true" ma:internalName="k79ecea8bd3e48279038bf7156c8359b" ma:taxonomyFieldName="ECHAProcess" ma:displayName="Process" ma:readOnly="false" ma:fieldId="{479ecea8-bd3e-4827-9038-bf7156c8359b}" ma:sspId="5f69e26b-beb5-49c8-89f9-b5a0fae19f51" ma:termSetId="c30def1a-2ee0-45a9-b531-f691ecbc3c44" ma:anchorId="00000000-0000-0000-0000-000000000000" ma:open="false" ma:isKeyword="false">
      <xsd:complexType>
        <xsd:sequence>
          <xsd:element ref="pc:Terms" minOccurs="0" maxOccurs="1"/>
        </xsd:sequence>
      </xsd:complexType>
    </xsd:element>
    <xsd:element name="ECHACategoryTaxHTField0" ma:index="19" nillable="true" ma:taxonomy="true" ma:internalName="p86653fd247d4255942aa31697ef2e78" ma:taxonomyFieldName="ECHACategory" ma:displayName="Category" ma:readOnly="false" ma:default="" ma:fieldId="{986653fd-247d-4255-942a-a31697ef2e78}" ma:sspId="5f69e26b-beb5-49c8-89f9-b5a0fae19f51" ma:termSetId="55e7dc03-f0a2-4416-8b3b-39dffa2b388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0ede5c-af4c-4bf2-9a87-706a3579dc1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42e49345-dbec-4f99-ae5c-0d1330abc637}" ma:internalName="TaxCatchAll" ma:showField="CatchAllData" ma:web="1a101ee2-a8a8-4e0f-bfd9-aff15f9bc83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42e49345-dbec-4f99-ae5c-0d1330abc637}" ma:internalName="TaxCatchAllLabel" ma:readOnly="true" ma:showField="CatchAllDataLabel" ma:web="1a101ee2-a8a8-4e0f-bfd9-aff15f9bc8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CF6A5F-9D12-494B-A636-D4E7909EB38C}">
  <ds:schemaRefs>
    <ds:schemaRef ds:uri="http://purl.org/dc/elements/1.1/"/>
    <ds:schemaRef ds:uri="http://schemas.microsoft.com/office/2006/documentManagement/types"/>
    <ds:schemaRef ds:uri="1a101ee2-a8a8-4e0f-bfd9-aff15f9bc839"/>
    <ds:schemaRef ds:uri="http://schemas.openxmlformats.org/package/2006/metadata/core-properties"/>
    <ds:schemaRef ds:uri="http://schemas.microsoft.com/office/infopath/2007/PartnerControls"/>
    <ds:schemaRef ds:uri="http://www.w3.org/XML/1998/namespace"/>
    <ds:schemaRef ds:uri="http://purl.org/dc/terms/"/>
    <ds:schemaRef ds:uri="b80ede5c-af4c-4bf2-9a87-706a3579dc11"/>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57325CAE-108D-4A40-AB78-5D4972D3F836}">
  <ds:schemaRefs/>
</ds:datastoreItem>
</file>

<file path=customXml/itemProps3.xml><?xml version="1.0" encoding="utf-8"?>
<ds:datastoreItem xmlns:ds="http://schemas.openxmlformats.org/officeDocument/2006/customXml" ds:itemID="{393C2A4F-378A-406C-8017-7706C7BE96B5}">
  <ds:schemaRefs/>
</ds:datastoreItem>
</file>

<file path=customXml/itemProps4.xml><?xml version="1.0" encoding="utf-8"?>
<ds:datastoreItem xmlns:ds="http://schemas.openxmlformats.org/officeDocument/2006/customXml" ds:itemID="{C661D9F9-A681-4970-9AB3-BB2CEB580C4E}">
  <ds:schemaRefs/>
</ds:datastoreItem>
</file>

<file path=customXml/itemProps5.xml><?xml version="1.0" encoding="utf-8"?>
<ds:datastoreItem xmlns:ds="http://schemas.openxmlformats.org/officeDocument/2006/customXml" ds:itemID="{3AC6B7AA-5129-4B5D-925F-ADFB35645A32}">
  <ds:schemaRefs/>
</ds:datastoreItem>
</file>

<file path=docProps/app.xml><?xml version="1.0" encoding="utf-8"?>
<Properties xmlns:vt="http://schemas.openxmlformats.org/officeDocument/2006/docPropsVTypes" xmlns="http://schemas.openxmlformats.org/officeDocument/2006/extended-properties">
  <Company>CDT</Company>
  <PresentationFormat>On-screen Show (4:3)</PresentationFormat>
  <Paragraphs>121</Paragraphs>
  <Slides>21</Slides>
  <Notes>21</Notes>
  <TotalTime>2252</TotalTime>
  <HiddenSlides>0</HiddenSlides>
  <MMClips>0</MMClips>
  <ScaleCrop>0</ScaleCrop>
  <HeadingPairs>
    <vt:vector baseType="variant" size="4">
      <vt:variant>
        <vt:lpstr>Theme</vt:lpstr>
      </vt:variant>
      <vt:variant>
        <vt:i4>1</vt:i4>
      </vt:variant>
      <vt:variant>
        <vt:lpstr>Slide Titles</vt:lpstr>
      </vt:variant>
      <vt:variant>
        <vt:i4>21</vt:i4>
      </vt:variant>
    </vt:vector>
  </HeadingPairs>
  <TitlesOfParts>
    <vt:vector baseType="lpstr" size="22">
      <vt:lpstr>Office Theme</vt:lpstr>
      <vt:lpstr>Slide 1</vt:lpstr>
      <vt:lpstr>Цел на тази презентация</vt:lpstr>
      <vt:lpstr>Фаза 5: Подготовка на вашатарегистрация като досие в IUCLID</vt:lpstr>
      <vt:lpstr>Сдобиване с IUCLID</vt:lpstr>
      <vt:lpstr>Терминология на IUCLID</vt:lpstr>
      <vt:lpstr>Създаване на набор от данни за веществото</vt:lpstr>
      <vt:lpstr>Съдържание на набор от данни за вещество</vt:lpstr>
      <vt:lpstr>Съдържание на набор от данни за вещество</vt:lpstr>
      <vt:lpstr>Съдържание на набор от данни за вещество</vt:lpstr>
      <vt:lpstr>Съдържание на набор от данни за вещество</vt:lpstr>
      <vt:lpstr>Съдържание на набор от данни за вещество</vt:lpstr>
      <vt:lpstr>Попълване на данните за вашето вещество</vt:lpstr>
      <vt:lpstr>Slide 13</vt:lpstr>
      <vt:lpstr>Попълване на данните: поверителна търговска информация (CBI)</vt:lpstr>
      <vt:lpstr>Създаване на регистрационно досие</vt:lpstr>
      <vt:lpstr>Проверка на регистрационното досие</vt:lpstr>
      <vt:lpstr>Няколко съвета за IUCLID 6</vt:lpstr>
      <vt:lpstr>Няколко съвета за IUCLID 6</vt:lpstr>
      <vt:lpstr>Уебсайтът на IUCLID 6</vt:lpstr>
      <vt:lpstr>Услуги в облак на ECHA</vt:lpstr>
      <vt:lpstr>Ключови съобщения</vt:lpstr>
    </vt:vector>
  </TitlesOfParts>
  <LinksUpToDate>0</LinksUpToDate>
  <SharedDoc>0</SharedDoc>
  <HyperlinksChanged>0</HyperlinksChanged>
  <Application>Aspose.Slides for .NET</Application>
  <AppVersion>16.1000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dc:creator>CDT</dc:creator>
  <cp:lastModifiedBy>CDT</cp:lastModifiedBy>
  <cp:revision>131</cp:revision>
  <cp:lastPrinted>2017-04-07T10:59:06.000</cp:lastPrinted>
  <dcterms:created xsi:type="dcterms:W3CDTF">2015-06-16T10:48:03Z</dcterms:created>
  <dcterms:modified xsi:type="dcterms:W3CDTF">2017-05-29T13:22:22Z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_dlc_DocIdItemGuid">
    <vt:lpwstr>c2cb4a93-7289-4362-80a0-5b3c03a196a8</vt:lpwstr>
  </property>
  <property fmtid="{D5CDD505-2E9C-101B-9397-08002B2CF9AE}" pid="3" name="ContentTypeId">
    <vt:lpwstr>0x010100B558917389A54ADDB58930FBD7E6FD57008586DED9191B4C4CBD31A5DF7F304A71006D3FFE2B6013534BB5FDEF3B980D4C31</vt:lpwstr>
  </property>
  <property fmtid="{D5CDD505-2E9C-101B-9397-08002B2CF9AE}" pid="4" name="ECHACategory">
    <vt:lpwstr/>
  </property>
  <property fmtid="{D5CDD505-2E9C-101B-9397-08002B2CF9AE}" pid="5" name="ECHADocumentType">
    <vt:lpwstr/>
  </property>
  <property fmtid="{D5CDD505-2E9C-101B-9397-08002B2CF9AE}" pid="6" name="ECHAProcess">
    <vt:lpwstr>3;#10.12 Production and Implementation of Communication outputs|0979686c-f827-4cff-a947-2fd9d24cc3a4</vt:lpwstr>
  </property>
  <property fmtid="{D5CDD505-2E9C-101B-9397-08002B2CF9AE}" pid="7" name="ECHASecClass">
    <vt:lpwstr>1;#Internal|a0307bc2-faf9-4068-8aeb-b713e4fa2a0f</vt:lpwstr>
  </property>
</Properties>
</file>