
<file path=[Content_Types].xml><?xml version="1.0" encoding="utf-8"?>
<Types xmlns="http://schemas.openxmlformats.org/package/2006/content-types">
  <Default Extension="rels" ContentType="application/vnd.openxmlformats-package.relationships+xml"/>
  <Default Extension="jpeg" ContentType="image/jpeg"/>
  <Default Extension="wdp" ContentType="image/vnd.ms-photo"/>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67" r:id="rId7"/>
  </p:sldMasterIdLst>
  <p:notesMasterIdLst>
    <p:notesMasterId r:id="rId8"/>
  </p:notesMasterIdLst>
  <p:sldIdLst>
    <p:sldId id="291" r:id="rId9"/>
    <p:sldId id="333" r:id="rId10"/>
    <p:sldId id="320" r:id="rId11"/>
    <p:sldId id="322" r:id="rId12"/>
    <p:sldId id="323" r:id="rId13"/>
    <p:sldId id="324" r:id="rId14"/>
    <p:sldId id="326" r:id="rId15"/>
    <p:sldId id="327" r:id="rId16"/>
    <p:sldId id="328" r:id="rId17"/>
    <p:sldId id="329" r:id="rId18"/>
    <p:sldId id="330" r:id="rId19"/>
    <p:sldId id="331"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THIEMANN Doris" initials="TD" lastIdx="0" clrIdx="0"/>
  <p:cmAuthor id="1" name="MUSSET Christel" initials="MC" lastIdx="0" clrIdx="1">
    <p:extLst>
      <p:ext uri="{19B8F6BF-5375-455C-9EA6-DF929625EA0E}">
        <p15:presenceInfo xmlns:p15="http://schemas.microsoft.com/office/powerpoint/2012/main" userId="S-1-5-21-2444889250-2882189981-708495972-1341" providerId="AD"/>
      </p:ext>
    </p:extLst>
  </p:cmAuthor>
  <p:cmAuthor id="2" name="WALIN Laura" initials="WL" lastIdx="0" clrIdx="2">
    <p:extLst>
      <p:ext uri="{19B8F6BF-5375-455C-9EA6-DF929625EA0E}">
        <p15:presenceInfo xmlns:p15="http://schemas.microsoft.com/office/powerpoint/2012/main" userId="S-1-5-21-2444889250-2882189981-708495972-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a:srgbClr val="F7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6" autoAdjust="0"/>
    <p:restoredTop sz="66544" autoAdjust="0"/>
  </p:normalViewPr>
  <p:slideViewPr>
    <p:cSldViewPr>
      <p:cViewPr varScale="1">
        <p:scale>
          <a:sx n="77" d="100"/>
          <a:sy n="77" d="100"/>
        </p:scale>
        <p:origin x="168" y="84"/>
      </p:cViewPr>
      <p:guideLst>
        <p:guide orient="horz" pos="2160"/>
        <p:guide pos="2880"/>
      </p:guideLst>
    </p:cSldViewPr>
  </p:slideViewPr>
  <p:outlineViewPr>
    <p:cViewPr>
      <p:scale>
        <a:sx n="33" d="100"/>
        <a:sy n="33" d="100"/>
      </p:scale>
      <p:origin x="0" y="-10902"/>
    </p:cViewPr>
  </p:outlineViewPr>
  <p:notesTextViewPr>
    <p:cViewPr>
      <p:scale>
        <a:sx n="75" d="100"/>
        <a:sy n="75" d="100"/>
      </p:scale>
      <p:origin x="0" y="0"/>
    </p:cViewPr>
  </p:notesTextViewPr>
  <p:sorterViewPr>
    <p:cViewPr>
      <p:scale>
        <a:sx n="90" d="100"/>
        <a:sy n="9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pt-PT"/>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pt-PT"/>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pt-PT" b="0" smtClean="0"/>
              <a:t>Uma vez que terão de contribuir para os custos do registo conjunto, os potenciais novos corregistantes terão também o direito de contestar as suas escolhas quando algo não estiver claro ou quando as considerarem injustas.</a:t>
            </a:r>
          </a:p>
          <a:p>
            <a:pPr marL="0" indent="0">
              <a:buFont typeface="Arial" panose="020b0604020202020204" pitchFamily="34" charset="0"/>
              <a:buNone/>
            </a:pPr>
            <a:r>
              <a:rPr lang="pt-PT" smtClean="0"/>
              <a:t> </a:t>
            </a:r>
          </a:p>
          <a:p>
            <a:pPr marL="171450" indent="-171450">
              <a:buFont typeface="Arial" panose="020b0604020202020204" pitchFamily="34" charset="0"/>
              <a:buChar char="•"/>
            </a:pPr>
            <a:r>
              <a:rPr lang="pt-PT" b="0" smtClean="0"/>
              <a:t>Prepare-se para responder às perguntas dos novos corregistantes, explicando o seu modelo de partilha de custos e as decisões do FIIS sobre o conteúdo do dossiê. </a:t>
            </a:r>
          </a:p>
          <a:p>
            <a:pPr marL="0" indent="0">
              <a:buFont typeface="Arial" panose="020b0604020202020204" pitchFamily="34" charset="0"/>
              <a:buNone/>
            </a:pPr>
            <a:endParaRPr lang="pt-PT" b="0" smtClean="0"/>
          </a:p>
          <a:p>
            <a:pPr marL="171450" indent="-171450">
              <a:buFont typeface="Arial" panose="020b0604020202020204" pitchFamily="34" charset="0"/>
              <a:buChar char="•"/>
            </a:pPr>
            <a:r>
              <a:rPr lang="pt-PT" b="0" smtClean="0"/>
              <a:t>Estabeleça um regime de reembolso para redistribuir os custos à medida que o número de corregistantes contribuintes for aumentando. Sempre que um novo registante compra o acesso aos dados, os custos globais diminuem para cada corregistante. O momento e a frequência do recálculo dos preços têm de ser acordados no FIIS.</a:t>
            </a:r>
          </a:p>
        </p:txBody>
      </p:sp>
    </p:spTree>
    <p:extLst>
      <p:ext uri="{BB962C8B-B14F-4D97-AF65-F5344CB8AC3E}">
        <p14:creationId xmlns:p14="http://schemas.microsoft.com/office/powerpoint/2010/main" val="2341442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pt-PT" b="0" u="none" smtClean="0"/>
              <a:t>Se não conseguir chegar a acordo com os seus corregistantes sobre a partilha de dados, pode, em última instância, submeter à apreciação da ECHA um litígio relativo à partilha de dados. </a:t>
            </a:r>
          </a:p>
          <a:p>
            <a:pPr marL="0" indent="0">
              <a:buFont typeface="Arial" panose="020b0604020202020204" pitchFamily="34" charset="0"/>
              <a:buNone/>
            </a:pPr>
            <a:r>
              <a:rPr lang="pt-PT" smtClean="0"/>
              <a:t> </a:t>
            </a:r>
          </a:p>
          <a:p>
            <a:pPr marL="171450" indent="-171450">
              <a:buFont typeface="Arial" panose="020b0604020202020204" pitchFamily="34" charset="0"/>
              <a:buChar char="•"/>
            </a:pPr>
            <a:r>
              <a:rPr lang="pt-PT" b="0" u="none" smtClean="0"/>
              <a:t>Antes de submeter um litígio, deve certificar-se de que pode demonstrar que envidou todos os esforços nas negociações pedindo esclarecimentos sobre elementos do seu interesse e respondendo às perguntas das outras partes.</a:t>
            </a:r>
            <a:r>
              <a:rPr lang="pt-PT" smtClean="0"/>
              <a:t>  </a:t>
            </a:r>
          </a:p>
          <a:p>
            <a:pPr marL="171450" indent="-171450">
              <a:buFont typeface="Arial" panose="020b0604020202020204" pitchFamily="34" charset="0"/>
              <a:buChar char="•"/>
            </a:pPr>
            <a:endParaRPr lang="pt-PT" b="0" u="none" smtClean="0"/>
          </a:p>
          <a:p>
            <a:pPr marL="171450" indent="-171450">
              <a:buFont typeface="Arial" panose="020b0604020202020204" pitchFamily="34" charset="0"/>
              <a:buChar char="•"/>
            </a:pPr>
            <a:r>
              <a:rPr lang="pt-PT" b="0" u="none" smtClean="0"/>
              <a:t>Lembre-se que, mesmo depois de um litígio relativo à partilha de dados, continuará a ter de integrar um registo comum. </a:t>
            </a:r>
          </a:p>
          <a:p>
            <a:pPr marL="0" indent="0">
              <a:buFont typeface="Arial" panose="020b0604020202020204" pitchFamily="34" charset="0"/>
              <a:buNone/>
            </a:pPr>
            <a:endParaRPr lang="pt-PT" b="0" u="none" smtClean="0"/>
          </a:p>
          <a:p>
            <a:pPr marL="0" indent="0">
              <a:buFont typeface="Arial" panose="020b0604020202020204" pitchFamily="34" charset="0"/>
              <a:buNone/>
            </a:pPr>
            <a:r>
              <a:rPr lang="pt-PT" b="1" u="none" smtClean="0"/>
              <a:t>Ligações úteis:</a:t>
            </a:r>
          </a:p>
          <a:p>
            <a:pPr marL="0" indent="0">
              <a:buFont typeface="Arial" panose="020b0604020202020204" pitchFamily="34" charset="0"/>
              <a:buNone/>
            </a:pPr>
            <a:r>
              <a:rPr lang="pt-PT" b="0" u="none" baseline="0" smtClean="0"/>
              <a:t>L</a:t>
            </a:r>
            <a:r>
              <a:rPr lang="pt-PT" b="0" u="none" smtClean="0"/>
              <a:t>itígios relativos à partilha de dados na prática: https://echa.europa.eu/support/registration/working-together/data-sharing-disputes/data-sharing-disputes-in-practice.</a:t>
            </a:r>
            <a:endParaRPr lang="pt-PT" b="0" u="none" baseline="0" smtClean="0"/>
          </a:p>
        </p:txBody>
      </p:sp>
    </p:spTree>
    <p:extLst>
      <p:ext uri="{BB962C8B-B14F-4D97-AF65-F5344CB8AC3E}">
        <p14:creationId xmlns:p14="http://schemas.microsoft.com/office/powerpoint/2010/main" val="99129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94501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pt-PT"/>
          </a:p>
        </p:txBody>
      </p:sp>
    </p:spTree>
    <p:extLst>
      <p:ext uri="{BB962C8B-B14F-4D97-AF65-F5344CB8AC3E}">
        <p14:creationId xmlns:p14="http://schemas.microsoft.com/office/powerpoint/2010/main" val="2126240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Esta fase da preparação do seu registo inclui cinco atividades. </a:t>
            </a:r>
          </a:p>
        </p:txBody>
      </p:sp>
    </p:spTree>
    <p:extLst>
      <p:ext uri="{BB962C8B-B14F-4D97-AF65-F5344CB8AC3E}">
        <p14:creationId xmlns:p14="http://schemas.microsoft.com/office/powerpoint/2010/main" val="35273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Nesta fase, a primeira atividade a executar por si e pelos seus corregistantes passa por acordar a melhor forma de trabalhar em conjunto. </a:t>
            </a:r>
          </a:p>
          <a:p>
            <a:endParaRPr lang="pt-PT" baseline="0" smtClean="0"/>
          </a:p>
          <a:p>
            <a:pPr marL="171450" indent="-171450">
              <a:buFont typeface="Arial" panose="020b0604020202020204" pitchFamily="34" charset="0"/>
              <a:buChar char="•"/>
            </a:pPr>
            <a:r>
              <a:rPr lang="pt-PT" smtClean="0"/>
              <a:t>O REACH-IT não é uma plataforma de comunicação entre si e os seus corregistantes. Assim, terão de acordar a melhor forma de comunicar no FIIS, por exemplo, via correio eletrónico ou num fórum de discussão em linha. Importa que todos os pré-registantes, inclusive os passivos, possam acompanhar as discussões e os progressos do FIIS. O campo de mensagens das páginas de pré-FIIS no REACH-IT pode ser utilizado pelo facilitador da formação do FIIS e é uma boa opção para este tipo de comunicação. </a:t>
            </a:r>
          </a:p>
          <a:p>
            <a:endParaRPr lang="pt-PT" baseline="0" smtClean="0"/>
          </a:p>
          <a:p>
            <a:pPr marL="171450" indent="-171450">
              <a:buFont typeface="Arial" panose="020b0604020202020204" pitchFamily="34" charset="0"/>
              <a:buChar char="•"/>
            </a:pPr>
            <a:r>
              <a:rPr lang="pt-PT" smtClean="0"/>
              <a:t>Pode elaborar um acordo do FIIS para servir de base à sua cooperação. Certas associações industriais fornecem recomendações e modelos que poderá utilizar para o efeito. </a:t>
            </a:r>
          </a:p>
          <a:p>
            <a:pPr marL="171450" indent="-171450">
              <a:buFont typeface="Arial" panose="020b0604020202020204" pitchFamily="34" charset="0"/>
              <a:buChar char="•"/>
            </a:pPr>
            <a:endParaRPr lang="pt-PT" baseline="0" smtClean="0"/>
          </a:p>
          <a:p>
            <a:pPr marL="171450" indent="-171450">
              <a:buFont typeface="Arial" panose="020b0604020202020204" pitchFamily="34" charset="0"/>
              <a:buChar char="•"/>
            </a:pPr>
            <a:r>
              <a:rPr lang="pt-PT" smtClean="0"/>
              <a:t>Porém, os acordos do FIIS não são obrigatórios e se, por exemplo, o seu FIIS tiver poucos membros, pode também acordar a melhor forma de trabalhar sem um acordo deste tipo. Note que, pelo contrário, é obrigatório celebrar um acordo de partilha dos custos com um regime de reembolso.</a:t>
            </a:r>
          </a:p>
          <a:p>
            <a:pPr marL="171450" indent="-171450">
              <a:buFont typeface="Arial" panose="020b0604020202020204" pitchFamily="34" charset="0"/>
              <a:buChar char="•"/>
            </a:pPr>
            <a:endParaRPr lang="pt-PT" baseline="0" smtClean="0"/>
          </a:p>
          <a:p>
            <a:pPr marL="171450" indent="-171450">
              <a:buFont typeface="Arial" panose="020b0604020202020204" pitchFamily="34" charset="0"/>
              <a:buChar char="•"/>
            </a:pPr>
            <a:r>
              <a:rPr lang="pt-PT" smtClean="0"/>
              <a:t>Lembre-se que pode também receber pedidos de partilha de dados após o fim do prazo de registo de 2018 e que, após o registo, poderá ser-lhe solicitado que forneça dados adicionais durante a avaliação da substância ou do dossiê. Assim, certifique-se de que o acordo com os seus corregistantes vai para além do prazo de registo de 2018. </a:t>
            </a:r>
          </a:p>
        </p:txBody>
      </p:sp>
    </p:spTree>
    <p:extLst>
      <p:ext uri="{BB962C8B-B14F-4D97-AF65-F5344CB8AC3E}">
        <p14:creationId xmlns:p14="http://schemas.microsoft.com/office/powerpoint/2010/main" val="549495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b="0" smtClean="0"/>
              <a:t>Outros dois aspetos importantes a acordar são, por um lado, as responsabilidades e tarefas e, por outro, os aspetos financeiros. Juntamente com os seus corregistantes, tem de decidir como</a:t>
            </a:r>
            <a:r>
              <a:rPr lang="pt-PT" smtClean="0"/>
              <a:t> </a:t>
            </a:r>
            <a:r>
              <a:rPr lang="pt-PT" b="0" smtClean="0"/>
              <a:t>partilhar o trabalho no FIIS.</a:t>
            </a:r>
            <a:r>
              <a:rPr lang="pt-PT" smtClean="0"/>
              <a:t> </a:t>
            </a:r>
            <a:r>
              <a:rPr lang="pt-PT" b="0" smtClean="0"/>
              <a:t>O trabalho pode ser partilhado de forma equitativa por todos os membros do FIIS, pode acordar que um ou mais membros do FIIS assumam um papel mais destacado ou pode externalizar parte ou a totalidade do trabalho.</a:t>
            </a:r>
            <a:r>
              <a:rPr lang="pt-PT" smtClean="0"/>
              <a:t> </a:t>
            </a:r>
          </a:p>
          <a:p>
            <a:endParaRPr lang="pt-PT" b="0" smtClean="0"/>
          </a:p>
          <a:p>
            <a:r>
              <a:rPr lang="pt-PT" b="0" smtClean="0"/>
              <a:t>Depois de ficar acordado quem faz o quê, é necessário definir como irá este trabalho ser compensado pelos outros membros do FIIS. De igual modo, terá de acordar como organizar a faturação e os pagamentos dos custos da gestão do FIIS.</a:t>
            </a:r>
          </a:p>
        </p:txBody>
      </p:sp>
    </p:spTree>
    <p:extLst>
      <p:ext uri="{BB962C8B-B14F-4D97-AF65-F5344CB8AC3E}">
        <p14:creationId xmlns:p14="http://schemas.microsoft.com/office/powerpoint/2010/main" val="54106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b="0" smtClean="0"/>
              <a:t>Cabe a todos os corregistantes calendarizar o trabalho do FIIS e certificar-se do seu avanço e do cumprimento do prazo. Todos os corregistantes são igualmente responsáveis pelo conteúdo:</a:t>
            </a:r>
          </a:p>
          <a:p>
            <a:pPr marL="171450" indent="-171450">
              <a:buFont typeface="Arial" panose="020b0604020202020204" pitchFamily="34" charset="0"/>
              <a:buChar char="•"/>
            </a:pPr>
            <a:r>
              <a:rPr lang="pt-PT" b="0" smtClean="0"/>
              <a:t>das partes conjuntas do registo </a:t>
            </a:r>
          </a:p>
          <a:p>
            <a:pPr marL="171450" indent="-171450">
              <a:buFont typeface="Arial" panose="020b0604020202020204" pitchFamily="34" charset="0"/>
              <a:buChar char="•"/>
            </a:pPr>
            <a:r>
              <a:rPr lang="pt-PT" b="0" smtClean="0"/>
              <a:t>da respetiva parte do registo</a:t>
            </a:r>
          </a:p>
          <a:p>
            <a:pPr marL="0" indent="0">
              <a:buFont typeface="Arial" panose="020b0604020202020204" pitchFamily="34" charset="0"/>
              <a:buNone/>
            </a:pPr>
            <a:endParaRPr lang="pt-PT" b="0" smtClean="0"/>
          </a:p>
          <a:p>
            <a:pPr marL="0" indent="0">
              <a:buFont typeface="Arial" panose="020b0604020202020204" pitchFamily="34" charset="0"/>
              <a:buNone/>
            </a:pPr>
            <a:r>
              <a:rPr lang="pt-PT" b="0" smtClean="0"/>
              <a:t>No entanto, importa definir quem será o registante principal. O registante terá tarefas específicas no REACH-IT, tais como: </a:t>
            </a:r>
          </a:p>
          <a:p>
            <a:pPr marL="171450" indent="-171450">
              <a:buFont typeface="Arial" panose="020b0604020202020204" pitchFamily="34" charset="0"/>
              <a:buChar char="•"/>
            </a:pPr>
            <a:r>
              <a:rPr lang="pt-PT" b="0" smtClean="0"/>
              <a:t>elaborar a apresentação conjunta </a:t>
            </a:r>
          </a:p>
          <a:p>
            <a:pPr marL="171450" indent="-171450">
              <a:buFont typeface="Arial" panose="020b0604020202020204" pitchFamily="34" charset="0"/>
              <a:buChar char="•"/>
            </a:pPr>
            <a:r>
              <a:rPr lang="pt-PT" b="0" smtClean="0"/>
              <a:t>apresentar, em primeiro lugar, a parte conjunta do registo </a:t>
            </a:r>
          </a:p>
          <a:p>
            <a:pPr marL="171450" indent="-171450">
              <a:buFont typeface="Arial" panose="020b0604020202020204" pitchFamily="34" charset="0"/>
              <a:buChar char="•"/>
            </a:pPr>
            <a:r>
              <a:rPr lang="pt-PT" b="0" smtClean="0"/>
              <a:t>distribuir os códigos de segurança do REACH-IT pelos membros, para que possam apresentar a sua parte do registo</a:t>
            </a:r>
          </a:p>
          <a:p>
            <a:pPr marL="0" indent="0">
              <a:buFont typeface="Arial" panose="020b0604020202020204" pitchFamily="34" charset="0"/>
              <a:buNone/>
            </a:pPr>
            <a:endParaRPr lang="pt-PT" b="0" smtClean="0"/>
          </a:p>
          <a:p>
            <a:pPr marL="0" indent="0">
              <a:buFont typeface="Arial" panose="020b0604020202020204" pitchFamily="34" charset="0"/>
              <a:buNone/>
            </a:pPr>
            <a:r>
              <a:rPr lang="pt-PT" b="0" baseline="0" smtClean="0"/>
              <a:t>Os</a:t>
            </a:r>
            <a:r>
              <a:rPr lang="pt-PT" b="0" smtClean="0"/>
              <a:t>outros corregistantes passarão a ser membros registantes do registo conjunto.</a:t>
            </a:r>
          </a:p>
          <a:p>
            <a:pPr marL="0" indent="0">
              <a:buFont typeface="Arial" panose="020b0604020202020204" pitchFamily="34" charset="0"/>
              <a:buNone/>
            </a:pPr>
            <a:endParaRPr lang="pt-PT" b="0" smtClean="0"/>
          </a:p>
          <a:p>
            <a:pPr marL="0" indent="0">
              <a:buFont typeface="Arial" panose="020b0604020202020204" pitchFamily="34" charset="0"/>
              <a:buNone/>
            </a:pPr>
            <a:r>
              <a:rPr lang="pt-PT" b="0" smtClean="0"/>
              <a:t>O registante principal atua com o acordo dos restantes registantes, não podendo exercer a sua função de forma unilateral. Se a função de registante principal for exercida de forma abusiva no seu FIIS, reúna elementos de prova e informe a ECHA.</a:t>
            </a:r>
          </a:p>
          <a:p>
            <a:pPr marL="0" indent="0">
              <a:buFont typeface="Arial" panose="020b0604020202020204" pitchFamily="34" charset="0"/>
              <a:buNone/>
            </a:pPr>
            <a:endParaRPr lang="pt-PT" b="0" smtClean="0"/>
          </a:p>
          <a:p>
            <a:pPr marL="0" indent="0">
              <a:buFont typeface="Arial" panose="020b0604020202020204" pitchFamily="34" charset="0"/>
              <a:buNone/>
            </a:pPr>
            <a:r>
              <a:rPr lang="pt-PT" b="0" smtClean="0"/>
              <a:t>Se não for possível chegar a acordo sobre o registante principal,</a:t>
            </a:r>
            <a:r>
              <a:rPr lang="pt-PT" smtClean="0"/>
              <a:t> </a:t>
            </a:r>
            <a:r>
              <a:rPr lang="pt-PT" b="0" smtClean="0"/>
              <a:t>deve, no entanto, continuar com o trabalho do FIIS para não pôr o seu registo em risco. A nomeação formal do registante principal pode ocorrer após a preparação do dossiê. </a:t>
            </a:r>
          </a:p>
        </p:txBody>
      </p:sp>
    </p:spTree>
    <p:extLst>
      <p:ext uri="{BB962C8B-B14F-4D97-AF65-F5344CB8AC3E}">
        <p14:creationId xmlns:p14="http://schemas.microsoft.com/office/powerpoint/2010/main" val="372581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b="0" smtClean="0"/>
              <a:t>Em seguida, juntamente com todos os membros do FIIS, efetue um inventário de todos os dados disponíveis sobre a substância. Lembre-se que tem de estar na posse legítima dos</a:t>
            </a:r>
            <a:r>
              <a:rPr lang="pt-PT" smtClean="0"/>
              <a:t> </a:t>
            </a:r>
            <a:r>
              <a:rPr lang="pt-PT" b="0" smtClean="0"/>
              <a:t>dados utilizados, nomeadamente se estiverem disponíveis ao público na Internet. Inclua no inventário os aspetos da propriedade e dos direitos de autor dos dados, bem como as condições em que negociou a utilização dos mesmos no seu registo. </a:t>
            </a:r>
          </a:p>
          <a:p>
            <a:pPr marL="0" indent="0">
              <a:buFont typeface="Arial" panose="020b0604020202020204" pitchFamily="34" charset="0"/>
              <a:buNone/>
            </a:pPr>
            <a:endParaRPr lang="pt-PT" b="0" smtClean="0"/>
          </a:p>
          <a:p>
            <a:pPr marL="0" indent="0">
              <a:buFont typeface="Arial" panose="020b0604020202020204" pitchFamily="34" charset="0"/>
              <a:buNone/>
            </a:pPr>
            <a:r>
              <a:rPr lang="pt-PT" b="0" smtClean="0"/>
              <a:t>Verifique se os seus dados são adequados em termos de pertinência, fiabilidade e precisão. </a:t>
            </a:r>
          </a:p>
        </p:txBody>
      </p:sp>
    </p:spTree>
    <p:extLst>
      <p:ext uri="{BB962C8B-B14F-4D97-AF65-F5344CB8AC3E}">
        <p14:creationId xmlns:p14="http://schemas.microsoft.com/office/powerpoint/2010/main" val="1431144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pt-PT" b="0" smtClean="0"/>
              <a:t>Acorde no FIIS como proceder para preencher as lacunas de dados. </a:t>
            </a:r>
          </a:p>
          <a:p>
            <a:pPr marL="0" indent="0">
              <a:buFont typeface="Arial" panose="020b0604020202020204" pitchFamily="34" charset="0"/>
              <a:buNone/>
            </a:pPr>
            <a:endParaRPr lang="pt-PT" b="0" smtClean="0"/>
          </a:p>
          <a:p>
            <a:pPr marL="171450" indent="-171450">
              <a:buFont typeface="Arial" panose="020b0604020202020204" pitchFamily="34" charset="0"/>
              <a:buChar char="•"/>
            </a:pPr>
            <a:r>
              <a:rPr lang="pt-PT" b="0" smtClean="0"/>
              <a:t>Tenha presente que a realização de ensaios em animais constitui o último recurso. Antes disso, terá de ponderar métodos alternativos e de demonstrar que os aplicou. Entre os métodos alternativos estão, por exemplo, os ensaios </a:t>
            </a:r>
            <a:r>
              <a:rPr lang="pt-PT" b="0" i="1" smtClean="0"/>
              <a:t>in vitro</a:t>
            </a:r>
            <a:r>
              <a:rPr lang="pt-PT" b="0" smtClean="0"/>
              <a:t>, as comparações, os estudos QSAR e a abordagem da suficiência das provas. </a:t>
            </a:r>
          </a:p>
          <a:p>
            <a:pPr marL="0" indent="0">
              <a:buFont typeface="Arial" panose="020b0604020202020204" pitchFamily="34" charset="0"/>
              <a:buNone/>
            </a:pPr>
            <a:endParaRPr lang="pt-PT" b="0" smtClean="0"/>
          </a:p>
          <a:p>
            <a:pPr marL="171450" indent="-171450">
              <a:buFont typeface="Arial" panose="020b0604020202020204" pitchFamily="34" charset="0"/>
              <a:buChar char="•"/>
            </a:pPr>
            <a:r>
              <a:rPr lang="pt-PT" b="0" smtClean="0"/>
              <a:t>Se entender que pode preencher as lacunas de dados com dados que não sejam propriedade de um membro do FIIS, terá de acordar a sua utilização com o respetivo proprietário (por exemplo, através de uma carta de acesso ou de uma licença de utilização). Negoceie esse acordo para todos os corregistantes, inclusive para os corregistantes futuros. </a:t>
            </a:r>
          </a:p>
          <a:p>
            <a:pPr marL="171450" indent="-171450">
              <a:buFont typeface="Arial" panose="020b0604020202020204" pitchFamily="34" charset="0"/>
              <a:buChar char="•"/>
            </a:pPr>
            <a:endParaRPr lang="pt-PT" b="0" smtClean="0"/>
          </a:p>
          <a:p>
            <a:pPr marL="171450" indent="-171450">
              <a:buFont typeface="Arial" panose="020b0604020202020204" pitchFamily="34" charset="0"/>
              <a:buChar char="•"/>
            </a:pPr>
            <a:r>
              <a:rPr lang="pt-PT" b="0" smtClean="0"/>
              <a:t>Se concluir pela necessidade de efetuar o ensaio para preencher as lacunas de dados, terá de acordar no FIIS o laboratório a utilizar e quem no FIIS será responsável pela realização do ensaio. </a:t>
            </a:r>
          </a:p>
          <a:p>
            <a:pPr marL="171450" indent="-171450">
              <a:buFont typeface="Arial" panose="020b0604020202020204" pitchFamily="34" charset="0"/>
              <a:buChar char="•"/>
            </a:pPr>
            <a:endParaRPr lang="pt-PT" b="0" smtClean="0"/>
          </a:p>
          <a:p>
            <a:pPr marL="0" indent="0">
              <a:buFont typeface="Arial" panose="020b0604020202020204" pitchFamily="34" charset="0"/>
              <a:buNone/>
            </a:pPr>
            <a:r>
              <a:rPr lang="pt-PT" b="0" smtClean="0"/>
              <a:t>Além de recolher os dados, deve também acordar se irá elaborar individualmente ou em conjunto o relatório de segurança química e as orientações para uma utilização segura da substância.</a:t>
            </a:r>
          </a:p>
          <a:p>
            <a:pPr marL="0" indent="0">
              <a:buFont typeface="Arial" panose="020b0604020202020204" pitchFamily="34" charset="0"/>
              <a:buNone/>
            </a:pPr>
            <a:endParaRPr lang="pt-PT" b="0"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pt-PT" b="0" smtClean="0"/>
              <a:t>No final deste passo, deverá dispor de um conjunto completo de bons dados que satisfaçam os requisitos de informação do seu registo. </a:t>
            </a:r>
          </a:p>
          <a:p>
            <a:pPr marL="0" indent="0">
              <a:buFont typeface="Arial" panose="020b0604020202020204" pitchFamily="34" charset="0"/>
              <a:buNone/>
            </a:pPr>
            <a:endParaRPr lang="pt-PT" smtClean="0"/>
          </a:p>
          <a:p>
            <a:pPr marL="0" indent="0">
              <a:buFont typeface="Arial" panose="020b0604020202020204" pitchFamily="34" charset="0"/>
              <a:buNone/>
            </a:pPr>
            <a:r>
              <a:rPr lang="pt-PT" b="1" smtClean="0"/>
              <a:t>Ligações úteis: </a:t>
            </a:r>
          </a:p>
          <a:p>
            <a:pPr marL="0" indent="0">
              <a:buFont typeface="Arial" panose="020b0604020202020204" pitchFamily="34" charset="0"/>
              <a:buNone/>
            </a:pPr>
            <a:r>
              <a:rPr lang="pt-PT" smtClean="0"/>
              <a:t>Guia prático para gestores de PME e coordenadores do REACH (https://echa.europa.eu/practical-guides)</a:t>
            </a:r>
          </a:p>
        </p:txBody>
      </p:sp>
    </p:spTree>
    <p:extLst>
      <p:ext uri="{BB962C8B-B14F-4D97-AF65-F5344CB8AC3E}">
        <p14:creationId xmlns:p14="http://schemas.microsoft.com/office/powerpoint/2010/main" val="126471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O modelo de partilha de custos deve indicar de forma clara a discriminação dos custos. Esta discriminação enumera os custos relacionados com os ensaios (custos relativos ao estudo) e o trabalho administrativo (custos não relativos ao estudo) e indica o preço relativo às informações que solicita para o seu registo.</a:t>
            </a:r>
          </a:p>
          <a:p>
            <a:pPr marL="0" indent="0">
              <a:buFont typeface="Arial" panose="020b0604020202020204" pitchFamily="34" charset="0"/>
              <a:buNone/>
            </a:pPr>
            <a:endParaRPr lang="pt-PT" smtClean="0"/>
          </a:p>
          <a:p>
            <a:r>
              <a:rPr lang="pt-PT" smtClean="0"/>
              <a:t>Os custos não relativos ao estudo podem respeitar:</a:t>
            </a:r>
          </a:p>
          <a:p>
            <a:pPr marL="171450" indent="-171450">
              <a:buFont typeface="Arial" panose="020b0604020202020204" pitchFamily="34" charset="0"/>
              <a:buChar char="•"/>
            </a:pPr>
            <a:r>
              <a:rPr lang="pt-PT" smtClean="0"/>
              <a:t>a um estudo específico, por exemplo, os custos para a administração de contratos com um laboratório</a:t>
            </a:r>
          </a:p>
          <a:p>
            <a:pPr marL="171450" indent="-171450">
              <a:buFont typeface="Arial" panose="020b0604020202020204" pitchFamily="34" charset="0"/>
              <a:buChar char="•"/>
            </a:pPr>
            <a:r>
              <a:rPr lang="pt-PT" smtClean="0"/>
              <a:t>à preparação de um dossiê</a:t>
            </a:r>
          </a:p>
          <a:p>
            <a:pPr marL="171450" indent="-171450">
              <a:buFont typeface="Arial" panose="020b0604020202020204" pitchFamily="34" charset="0"/>
              <a:buChar char="•"/>
            </a:pPr>
            <a:r>
              <a:rPr lang="pt-PT" smtClean="0"/>
              <a:t>à administração geral do fórum de intercâmbio de informações sobre a substância/da apresentação conjunta</a:t>
            </a:r>
          </a:p>
          <a:p>
            <a:endParaRPr lang="pt-PT" smtClean="0"/>
          </a:p>
          <a:p>
            <a:r>
              <a:rPr lang="pt-PT" smtClean="0"/>
              <a:t>Todos os custos devem ser justificados.</a:t>
            </a:r>
          </a:p>
          <a:p>
            <a:pPr marL="0" indent="0">
              <a:buFont typeface="Arial" panose="020b0604020202020204" pitchFamily="34" charset="0"/>
              <a:buNone/>
            </a:pPr>
            <a:endParaRPr lang="pt-PT" smtClean="0"/>
          </a:p>
          <a:p>
            <a:pPr marL="0" indent="0">
              <a:buFont typeface="Arial" panose="020b0604020202020204" pitchFamily="34" charset="0"/>
              <a:buNone/>
            </a:pPr>
            <a:r>
              <a:rPr lang="pt-PT" smtClean="0"/>
              <a:t>A existência de um regime de reembolso garantirá uma partilha equitativa dos custos. Sempre que um potencial registante compra o acesso aos dados, os custos globais para cada corregistante diminuem. O momento e a frequência do recálculo do preço devem ser acordados. </a:t>
            </a:r>
          </a:p>
        </p:txBody>
      </p:sp>
    </p:spTree>
    <p:extLst>
      <p:ext uri="{BB962C8B-B14F-4D97-AF65-F5344CB8AC3E}">
        <p14:creationId xmlns:p14="http://schemas.microsoft.com/office/powerpoint/2010/main" val="278921686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81432884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3640218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465852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4467421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31617226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56980657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3.png" /><Relationship Id="rId4" Type="http://schemas.openxmlformats.org/officeDocument/2006/relationships/image" Target="../media/image14.png" /><Relationship Id="rId5" Type="http://schemas.microsoft.com/office/2007/relationships/hdphoto" Target="../media/hdphoto2.wdp" /><Relationship Id="rId6" Type="http://schemas.openxmlformats.org/officeDocument/2006/relationships/image" Target="../media/image15.png" /><Relationship Id="rId7" Type="http://schemas.openxmlformats.org/officeDocument/2006/relationships/image" Target="../media/image16.png" /><Relationship Id="rId8" Type="http://schemas.openxmlformats.org/officeDocument/2006/relationships/image" Target="../media/image17.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8.png" /><Relationship Id="rId4" Type="http://schemas.microsoft.com/office/2007/relationships/hdphoto" Target="../media/hdphoto3.wdp"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7.png" /><Relationship Id="rId4" Type="http://schemas.microsoft.com/office/2007/relationships/hdphoto" Target="../media/hdphoto1.wdp"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8.png" /><Relationship Id="rId4" Type="http://schemas.openxmlformats.org/officeDocument/2006/relationships/image" Target="../media/image9.png" /><Relationship Id="rId5" Type="http://schemas.openxmlformats.org/officeDocument/2006/relationships/image" Target="../media/image10.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1.png" /><Relationship Id="rId4" Type="http://schemas.openxmlformats.org/officeDocument/2006/relationships/image" Target="../media/image8.png" /><Relationship Id="rId5" Type="http://schemas.openxmlformats.org/officeDocument/2006/relationships/image" Target="../media/image9.png" /><Relationship Id="rId6" Type="http://schemas.openxmlformats.org/officeDocument/2006/relationships/image" Target="../media/image10.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Otsikko 4"/>
          <p:cNvSpPr txBox="1"/>
          <p:nvPr/>
        </p:nvSpPr>
        <p:spPr bwMode="white">
          <a:xfrm>
            <a:off x="395984" y="3033016"/>
            <a:ext cx="5616176" cy="1494136"/>
          </a:xfrm>
          <a:prstGeom prst="rect">
            <a:avLst/>
          </a:prstGeom>
        </p:spPr>
        <p:txBody>
          <a:bodyPr/>
          <a:lstStyle>
            <a:lvl1pPr algn="l" defTabSz="914400" rtl="0" eaLnBrk="1" latinLnBrk="0" hangingPunct="1">
              <a:spcBef>
                <a:spcPct val="0"/>
              </a:spcBef>
              <a:buNone/>
              <a:defRPr sz="2800" kern="1200">
                <a:solidFill>
                  <a:schemeClr val="bg1"/>
                </a:solidFill>
                <a:latin typeface="Verdana" panose="020b0604030504040204" pitchFamily="34" charset="0"/>
                <a:ea typeface="+mj-ea"/>
                <a:cs typeface="+mj-cs"/>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GB" sz="2400" b="0" i="0" u="none" strike="noStrike" kern="1200" cap="none" spc="0" normalizeH="0" baseline="0" noProof="0">
              <a:ln>
                <a:noFill/>
              </a:ln>
              <a:solidFill>
                <a:sysClr val="window" lastClr="FFFFFF"/>
              </a:solidFill>
              <a:effectLst/>
              <a:uLnTx/>
              <a:uFillTx/>
            </a:endParaRPr>
          </a:p>
        </p:txBody>
      </p:sp>
      <p:sp>
        <p:nvSpPr>
          <p:cNvPr id="3" name="TextBox 2"/>
          <p:cNvSpPr txBox="1"/>
          <p:nvPr/>
        </p:nvSpPr>
        <p:spPr>
          <a:xfrm>
            <a:off x="755576" y="836712"/>
            <a:ext cx="6336704" cy="3631763"/>
          </a:xfrm>
          <a:prstGeom prst="rect">
            <a:avLst/>
          </a:prstGeom>
          <a:noFill/>
        </p:spPr>
        <p:txBody>
          <a:bodyPr wrap="square" rtlCol="0">
            <a:spAutoFit/>
          </a:bodyPr>
          <a:lstStyle/>
          <a:p>
            <a:r>
              <a:rPr lang="pt-PT" sz="5000" b="1" smtClean="0">
                <a:solidFill>
                  <a:schemeClr val="bg1"/>
                </a:solidFill>
                <a:latin typeface="Verdana" panose="020b0604030504040204" pitchFamily="34" charset="0"/>
              </a:rPr>
              <a:t>REACH 2018</a:t>
            </a:r>
          </a:p>
          <a:p>
            <a:endParaRPr lang="pt-PT"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pt-PT" sz="3600" smtClean="0">
                <a:solidFill>
                  <a:schemeClr val="bg1"/>
                </a:solidFill>
                <a:latin typeface="Verdana" panose="020b0604030504040204" pitchFamily="34" charset="0"/>
              </a:rPr>
              <a:t>Organize-se com os seus corregistantes – </a:t>
            </a:r>
          </a:p>
          <a:p>
            <a:r>
              <a:rPr lang="pt-PT" sz="3600" smtClean="0">
                <a:solidFill>
                  <a:schemeClr val="bg1"/>
                </a:solidFill>
                <a:latin typeface="Verdana" panose="020b0604030504040204" pitchFamily="34" charset="0"/>
              </a:rPr>
              <a:t>Gestão do FIIS e partilha de dados</a:t>
            </a:r>
            <a:endParaRPr lang="pt-PT"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10</a:t>
            </a:fld>
            <a:endParaRPr lang="pt-PT">
              <a:solidFill>
                <a:prstClr val="black">
                  <a:tint val="75000"/>
                </a:prstClr>
              </a:solidFill>
            </a:endParaRPr>
          </a:p>
        </p:txBody>
      </p:sp>
      <p:sp>
        <p:nvSpPr>
          <p:cNvPr id="3" name="Title 2"/>
          <p:cNvSpPr>
            <a:spLocks noGrp="1"/>
          </p:cNvSpPr>
          <p:nvPr>
            <p:ph type="title"/>
          </p:nvPr>
        </p:nvSpPr>
        <p:spPr/>
        <p:txBody>
          <a:bodyPr/>
          <a:lstStyle/>
          <a:p>
            <a:r>
              <a:rPr lang="pt-PT" noProof="0" smtClean="0"/>
              <a:t>Prepare-se para lidar com novos corregistantes</a:t>
            </a:r>
            <a:endParaRPr lang="pt-PT" noProof="0"/>
          </a:p>
        </p:txBody>
      </p:sp>
      <p:sp>
        <p:nvSpPr>
          <p:cNvPr id="9" name="Content Placeholder 10"/>
          <p:cNvSpPr txBox="1"/>
          <p:nvPr/>
        </p:nvSpPr>
        <p:spPr>
          <a:xfrm>
            <a:off x="457200" y="1600200"/>
            <a:ext cx="8229600" cy="478112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pt-PT" sz="2400" smtClean="0">
                <a:solidFill>
                  <a:prstClr val="black"/>
                </a:solidFill>
              </a:rPr>
              <a:t>O modelo de partilha de custos tem de ser justo, transparente e não discriminatório para os potenciais registantes</a:t>
            </a:r>
          </a:p>
          <a:p>
            <a:r>
              <a:rPr lang="pt-PT" sz="2400">
                <a:solidFill>
                  <a:prstClr val="black"/>
                </a:solidFill>
              </a:rPr>
              <a:t>Decida quem irá tratar das questões dos novos corregistantes</a:t>
            </a:r>
          </a:p>
          <a:p>
            <a:r>
              <a:rPr lang="pt-PT" sz="2400" smtClean="0">
                <a:solidFill>
                  <a:prstClr val="black"/>
                </a:solidFill>
              </a:rPr>
              <a:t>Inclua um mecanismo de reembolso no seu modelo de partilha de custos</a:t>
            </a:r>
          </a:p>
          <a:p>
            <a:endParaRPr lang="pt-PT" sz="2400">
              <a:solidFill>
                <a:prstClr val="black"/>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020272" y="4665142"/>
            <a:ext cx="1487938" cy="1353739"/>
          </a:xfrm>
          <a:prstGeom prst="rect">
            <a:avLst/>
          </a:prstGeom>
        </p:spPr>
      </p:pic>
      <p:pic>
        <p:nvPicPr>
          <p:cNvPr id="10" name="Picture 9"/>
          <p:cNvPicPr>
            <a:picLocks noChangeAspect="1"/>
          </p:cNvPicPr>
          <p:nvPr/>
        </p:nvPicPr>
        <p:blipFill>
          <a:blip r:embed="rId4">
            <a:extLst>
              <a:ext uri="{BEBA8EAE-BF5A-486C-A8C5-ECC9F3942E4B}">
                <a14:imgProps xmlns:a14="http://schemas.microsoft.com/office/drawing/2010/main">
                  <a14:imgLayer r:embed="rId5">
                    <a14:imgEffect>
                      <a14:backgroundRemoval t="46933" b="100000" l="54749" r="99721"/>
                    </a14:imgEffect>
                  </a14:imgLayer>
                </a14:imgProps>
              </a:ext>
              <a:ext uri="{28A0092B-C50C-407E-A947-70E740481C1C}">
                <a14:useLocalDpi xmlns:a14="http://schemas.microsoft.com/office/drawing/2010/main" val="0"/>
              </a:ext>
            </a:extLst>
          </a:blip>
          <a:srcRect l="50000" t="41361"/>
          <a:stretch>
            <a:fillRect/>
          </a:stretch>
        </p:blipFill>
        <p:spPr>
          <a:xfrm flipH="1">
            <a:off x="6669349" y="4390186"/>
            <a:ext cx="875515" cy="934178"/>
          </a:xfrm>
          <a:prstGeom prst="rect">
            <a:avLst/>
          </a:prstGeom>
        </p:spPr>
      </p:pic>
      <p:pic>
        <p:nvPicPr>
          <p:cNvPr id="11" name="Picture 10"/>
          <p:cNvPicPr>
            <a:picLocks noChangeAspect="1"/>
          </p:cNvPicPr>
          <p:nvPr/>
        </p:nvPicPr>
        <p:blipFill>
          <a:blip r:embed="rId6">
            <a:extLst>
              <a:ext uri="{BEBA8EAE-BF5A-486C-A8C5-ECC9F3942E4B}">
                <a14:imgProps xmlns:a14="http://schemas.microsoft.com/office/drawing/2010/main">
                  <a14:imgLayer r:embed="rId5">
                    <a14:imgEffect>
                      <a14:backgroundRemoval t="0" b="73006" l="0" r="67039"/>
                    </a14:imgEffect>
                  </a14:imgLayer>
                </a14:imgProps>
              </a:ext>
              <a:ext uri="{28A0092B-C50C-407E-A947-70E740481C1C}">
                <a14:useLocalDpi xmlns:a14="http://schemas.microsoft.com/office/drawing/2010/main" val="0"/>
              </a:ext>
            </a:extLst>
          </a:blip>
          <a:srcRect r="32902" b="29091"/>
          <a:stretch>
            <a:fillRect/>
          </a:stretch>
        </p:blipFill>
        <p:spPr>
          <a:xfrm flipH="1">
            <a:off x="7728005" y="5681645"/>
            <a:ext cx="545485" cy="524470"/>
          </a:xfrm>
          <a:prstGeom prst="rect">
            <a:avLst/>
          </a:prstGeom>
        </p:spPr>
      </p:pic>
      <p:pic>
        <p:nvPicPr>
          <p:cNvPr id="12" name="Picture 11"/>
          <p:cNvPicPr>
            <a:picLocks noChangeAspect="1"/>
          </p:cNvPicPr>
          <p:nvPr/>
        </p:nvPicPr>
        <p:blipFill>
          <a:blip r:embed="rId7">
            <a:extLst>
              <a:ext uri="{BEBA8EAE-BF5A-486C-A8C5-ECC9F3942E4B}">
                <a14:imgProps xmlns:a14="http://schemas.microsoft.com/office/drawing/2010/main">
                  <a14:imgLayer r:embed="rId5">
                    <a14:imgEffect>
                      <a14:backgroundRemoval t="0" b="73006" l="0" r="67039"/>
                    </a14:imgEffect>
                  </a14:imgLayer>
                </a14:imgProps>
              </a:ext>
              <a:ext uri="{28A0092B-C50C-407E-A947-70E740481C1C}">
                <a14:useLocalDpi xmlns:a14="http://schemas.microsoft.com/office/drawing/2010/main" val="0"/>
              </a:ext>
            </a:extLst>
          </a:blip>
          <a:srcRect r="32902" b="29091"/>
          <a:stretch>
            <a:fillRect/>
          </a:stretch>
        </p:blipFill>
        <p:spPr>
          <a:xfrm flipH="1">
            <a:off x="7461437" y="4189439"/>
            <a:ext cx="454294" cy="436792"/>
          </a:xfrm>
          <a:prstGeom prst="rect">
            <a:avLst/>
          </a:prstGeom>
        </p:spPr>
      </p:pic>
      <p:pic>
        <p:nvPicPr>
          <p:cNvPr id="13" name="Picture 12"/>
          <p:cNvPicPr>
            <a:picLocks noChangeAspect="1"/>
          </p:cNvPicPr>
          <p:nvPr/>
        </p:nvPicPr>
        <p:blipFill>
          <a:blip r:embed="rId8">
            <a:extLst>
              <a:ext uri="{BEBA8EAE-BF5A-486C-A8C5-ECC9F3942E4B}">
                <a14:imgProps xmlns:a14="http://schemas.microsoft.com/office/drawing/2010/main">
                  <a14:imgLayer r:embed="rId5">
                    <a14:imgEffect>
                      <a14:backgroundRemoval t="46933" b="100000" l="54749" r="99721"/>
                    </a14:imgEffect>
                  </a14:imgLayer>
                </a14:imgProps>
              </a:ext>
              <a:ext uri="{28A0092B-C50C-407E-A947-70E740481C1C}">
                <a14:useLocalDpi xmlns:a14="http://schemas.microsoft.com/office/drawing/2010/main" val="0"/>
              </a:ext>
            </a:extLst>
          </a:blip>
          <a:srcRect l="50000" t="41361"/>
          <a:stretch>
            <a:fillRect/>
          </a:stretch>
        </p:blipFill>
        <p:spPr>
          <a:xfrm flipH="1">
            <a:off x="7996559" y="4215922"/>
            <a:ext cx="359723" cy="383825"/>
          </a:xfrm>
          <a:prstGeom prst="rect">
            <a:avLst/>
          </a:prstGeom>
        </p:spPr>
      </p:pic>
    </p:spTree>
    <p:extLst>
      <p:ext uri="{BB962C8B-B14F-4D97-AF65-F5344CB8AC3E}">
        <p14:creationId xmlns:p14="http://schemas.microsoft.com/office/powerpoint/2010/main" val="456751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11</a:t>
            </a:fld>
            <a:endParaRPr lang="pt-PT">
              <a:solidFill>
                <a:prstClr val="black">
                  <a:tint val="75000"/>
                </a:prstClr>
              </a:solidFill>
            </a:endParaRPr>
          </a:p>
        </p:txBody>
      </p:sp>
      <p:sp>
        <p:nvSpPr>
          <p:cNvPr id="2" name="Title 1"/>
          <p:cNvSpPr>
            <a:spLocks noGrp="1"/>
          </p:cNvSpPr>
          <p:nvPr>
            <p:ph type="title"/>
          </p:nvPr>
        </p:nvSpPr>
        <p:spPr/>
        <p:txBody>
          <a:bodyPr/>
          <a:lstStyle/>
          <a:p>
            <a:r>
              <a:rPr lang="pt-PT" noProof="0" smtClean="0"/>
              <a:t>Litígios relativos à partilha de dados</a:t>
            </a:r>
            <a:endParaRPr lang="pt-PT" noProof="0"/>
          </a:p>
        </p:txBody>
      </p:sp>
      <p:sp>
        <p:nvSpPr>
          <p:cNvPr id="11" name="Content Placeholder 10"/>
          <p:cNvSpPr>
            <a:spLocks noGrp="1"/>
          </p:cNvSpPr>
          <p:nvPr>
            <p:ph idx="1"/>
          </p:nvPr>
        </p:nvSpPr>
        <p:spPr/>
        <p:txBody>
          <a:bodyPr>
            <a:noAutofit/>
          </a:bodyPr>
          <a:lstStyle/>
          <a:p>
            <a:pPr>
              <a:spcBef>
                <a:spcPts val="1200"/>
              </a:spcBef>
            </a:pPr>
            <a:r>
              <a:rPr lang="pt-PT" noProof="0" smtClean="0"/>
              <a:t>Se não chegar a acordo com os seus corregistantes sobre a partilha de dados: </a:t>
            </a:r>
          </a:p>
          <a:p>
            <a:pPr lvl="1">
              <a:spcBef>
                <a:spcPts val="480"/>
              </a:spcBef>
              <a:buFont typeface="Arial" panose="020b0604020202020204" pitchFamily="34" charset="0"/>
              <a:buChar char="•"/>
            </a:pPr>
            <a:r>
              <a:rPr lang="pt-PT" noProof="0" smtClean="0"/>
              <a:t>certifique-se de que pode demonstrar que envidou todos os esforços nas negociações (perguntas e respostas)</a:t>
            </a:r>
          </a:p>
          <a:p>
            <a:pPr lvl="1">
              <a:spcBef>
                <a:spcPts val="480"/>
              </a:spcBef>
              <a:buFont typeface="Arial" panose="020b0604020202020204" pitchFamily="34" charset="0"/>
              <a:buChar char="•"/>
            </a:pPr>
            <a:r>
              <a:rPr lang="pt-PT" noProof="0" smtClean="0"/>
              <a:t>em última instância, submeta à apreciação da ECHA um litígio relativo à partilha de dados</a:t>
            </a:r>
          </a:p>
          <a:p>
            <a:pPr lvl="1">
              <a:spcBef>
                <a:spcPts val="480"/>
              </a:spcBef>
              <a:buFont typeface="Arial" panose="020b0604020202020204" pitchFamily="34" charset="0"/>
              <a:buChar char="•"/>
            </a:pPr>
            <a:r>
              <a:rPr lang="pt-PT" noProof="0" smtClean="0"/>
              <a:t>continuará a ter de apresentar um registo conjunto</a:t>
            </a:r>
            <a:endParaRPr lang="pt-PT" noProof="0"/>
          </a:p>
        </p:txBody>
      </p:sp>
      <p:pic>
        <p:nvPicPr>
          <p:cNvPr id="6" name="Picture 2" descr="\\echa\data\Directorates\A-shared\- Unit A3\10.2.5 Production of Publication materials; social media, audiovisuals and proof reading\Photos\Photos_contact unit A3\Graphs_illustrations\Policy.pn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bwMode="auto">
          <a:xfrm>
            <a:off x="6760553" y="4869160"/>
            <a:ext cx="1433444"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06594"/>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12</a:t>
            </a:fld>
            <a:endParaRPr lang="pt-PT">
              <a:solidFill>
                <a:prstClr val="black">
                  <a:tint val="75000"/>
                </a:prstClr>
              </a:solidFill>
            </a:endParaRPr>
          </a:p>
        </p:txBody>
      </p:sp>
      <p:sp>
        <p:nvSpPr>
          <p:cNvPr id="2" name="Title 1"/>
          <p:cNvSpPr>
            <a:spLocks noGrp="1"/>
          </p:cNvSpPr>
          <p:nvPr>
            <p:ph type="title"/>
          </p:nvPr>
        </p:nvSpPr>
        <p:spPr/>
        <p:txBody>
          <a:bodyPr/>
          <a:lstStyle/>
          <a:p>
            <a:r>
              <a:rPr lang="pt-PT" noProof="0" smtClean="0"/>
              <a:t>Mensagens-chave</a:t>
            </a:r>
            <a:endParaRPr lang="pt-PT" noProof="0"/>
          </a:p>
        </p:txBody>
      </p:sp>
      <p:sp>
        <p:nvSpPr>
          <p:cNvPr id="3" name="Content Placeholder 2"/>
          <p:cNvSpPr>
            <a:spLocks noGrp="1"/>
          </p:cNvSpPr>
          <p:nvPr>
            <p:ph idx="1"/>
          </p:nvPr>
        </p:nvSpPr>
        <p:spPr/>
        <p:txBody>
          <a:bodyPr>
            <a:normAutofit fontScale="92500" lnSpcReduction="10000"/>
          </a:bodyPr>
          <a:lstStyle/>
          <a:p>
            <a:pPr>
              <a:spcBef>
                <a:spcPts val="1200"/>
              </a:spcBef>
            </a:pPr>
            <a:r>
              <a:rPr lang="pt-PT" noProof="0" smtClean="0"/>
              <a:t>Será necessário formar muitos novos FIIS para 2018</a:t>
            </a:r>
          </a:p>
          <a:p>
            <a:pPr>
              <a:spcBef>
                <a:spcPts val="1200"/>
              </a:spcBef>
            </a:pPr>
            <a:r>
              <a:rPr lang="pt-PT" noProof="0"/>
              <a:t>Partilhe as informações de que dispõe sobre a sua substância com os seus corregistantes</a:t>
            </a:r>
          </a:p>
          <a:p>
            <a:pPr>
              <a:spcBef>
                <a:spcPts val="1200"/>
              </a:spcBef>
            </a:pPr>
            <a:r>
              <a:rPr lang="pt-PT" noProof="0" smtClean="0"/>
              <a:t>Atue de forma justa, transparente e não discriminatória na:</a:t>
            </a:r>
          </a:p>
          <a:p>
            <a:pPr lvl="1">
              <a:buFont typeface="Arial" panose="020b0604020202020204" pitchFamily="34" charset="0"/>
              <a:buChar char="•"/>
            </a:pPr>
            <a:r>
              <a:rPr lang="pt-PT" noProof="0" smtClean="0"/>
              <a:t>sua comunicação com os seus corregistantes</a:t>
            </a:r>
          </a:p>
          <a:p>
            <a:pPr lvl="1">
              <a:buFont typeface="Arial" panose="020b0604020202020204" pitchFamily="34" charset="0"/>
              <a:buChar char="•"/>
            </a:pPr>
            <a:r>
              <a:rPr lang="pt-PT" noProof="0" smtClean="0"/>
              <a:t>partilha do trabalho</a:t>
            </a:r>
          </a:p>
          <a:p>
            <a:pPr lvl="1">
              <a:buFont typeface="Arial" panose="020b0604020202020204" pitchFamily="34" charset="0"/>
              <a:buChar char="•"/>
            </a:pPr>
            <a:r>
              <a:rPr lang="pt-PT" noProof="0" smtClean="0"/>
              <a:t>fixação dos preços dos dados e do trabalho efetuado</a:t>
            </a:r>
            <a:endParaRPr lang="pt-PT" noProof="0"/>
          </a:p>
          <a:p>
            <a:pPr>
              <a:spcBef>
                <a:spcPts val="1200"/>
              </a:spcBef>
            </a:pPr>
            <a:r>
              <a:rPr lang="pt-PT" smtClean="0"/>
              <a:t>Apoio disponível em </a:t>
            </a:r>
            <a:r>
              <a:rPr lang="pt-PT" smtClean="0">
                <a:hlinkClick r:id="rId3"/>
              </a:rPr>
              <a:t>https://echa.europa.eu/reach-2018</a:t>
            </a:r>
            <a:endParaRPr lang="pt-PT"/>
          </a:p>
          <a:p>
            <a:pPr marL="0" indent="0">
              <a:spcBef>
                <a:spcPts val="1200"/>
              </a:spcBef>
              <a:buNone/>
            </a:pPr>
            <a:br>
              <a:rPr lang="en-GB" noProof="0" smtClean="0"/>
            </a:br>
          </a:p>
          <a:p>
            <a:pPr>
              <a:spcBef>
                <a:spcPts val="1200"/>
              </a:spcBef>
            </a:pPr>
            <a:endParaRPr lang="pt-PT" noProof="0"/>
          </a:p>
        </p:txBody>
      </p:sp>
    </p:spTree>
    <p:extLst>
      <p:ext uri="{BB962C8B-B14F-4D97-AF65-F5344CB8AC3E}">
        <p14:creationId xmlns:p14="http://schemas.microsoft.com/office/powerpoint/2010/main" val="3187991665"/>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pt-PT"/>
          </a:p>
        </p:txBody>
      </p:sp>
      <p:sp>
        <p:nvSpPr>
          <p:cNvPr id="4" name="Title 3"/>
          <p:cNvSpPr>
            <a:spLocks noGrp="1"/>
          </p:cNvSpPr>
          <p:nvPr>
            <p:ph type="title"/>
          </p:nvPr>
        </p:nvSpPr>
        <p:spPr/>
        <p:txBody>
          <a:bodyPr/>
          <a:lstStyle/>
          <a:p>
            <a:r>
              <a:rPr lang="pt-PT" noProof="0" smtClean="0"/>
              <a:t>Objetivo desta apresentação</a:t>
            </a:r>
            <a:endParaRPr lang="pt-PT" noProof="0"/>
          </a:p>
        </p:txBody>
      </p:sp>
      <p:sp>
        <p:nvSpPr>
          <p:cNvPr id="5" name="Content Placeholder 4"/>
          <p:cNvSpPr>
            <a:spLocks noGrp="1"/>
          </p:cNvSpPr>
          <p:nvPr>
            <p:ph idx="1"/>
          </p:nvPr>
        </p:nvSpPr>
        <p:spPr/>
        <p:txBody>
          <a:bodyPr>
            <a:normAutofit fontScale="62500" lnSpcReduction="20000"/>
          </a:bodyPr>
          <a:lstStyle/>
          <a:p>
            <a:r>
              <a:rPr lang="pt-PT" altLang="en-US" noProof="0"/>
              <a:t>Esta apresentação, com as respetivas notas, foi elaborada pela ECHA, a Agência Europeia dos Produtos Químicos, para ajudá-lo a preparar uma apresentação sobre o REACH 2018, ou seja, o último prazo de registo de substâncias de integração progressiva. O objetivo consiste em permitir-lhe escolher os diapositivos pertinentes e alterá-los conforme necessário e em função do seu público, quer se trate de gestores, trabalhadores, profissionais do ambiente, da saúde e da segurança, autoridades, etc. Pode utilizar a apresentação sem necessitar de mais autorizações.</a:t>
            </a:r>
          </a:p>
          <a:p>
            <a:endParaRPr lang="pt-PT" altLang="en-US" noProof="0"/>
          </a:p>
          <a:p>
            <a:r>
              <a:rPr lang="pt-PT" altLang="en-US" noProof="0"/>
              <a:t>Esta apresentação faz uma breve síntese da terceira fase («Organize-se com os seus corregistantes») do Roteiro REACH 2018 da ECHA. Insere-se numa série de apresentações relativas ao REACH 2018, disponíveis no sítio Web da ECHA. Pode enviar as suas observações e sugestões para: </a:t>
            </a:r>
            <a:r>
              <a:rPr lang="pt-PT" altLang="en-US" b="1" noProof="0" smtClean="0">
                <a:solidFill>
                  <a:srgbClr val="0046AD"/>
                </a:solidFill>
              </a:rPr>
              <a:t>reach-2018@echa.europa.eu</a:t>
            </a:r>
            <a:r>
              <a:rPr lang="pt-PT" altLang="en-US" noProof="0"/>
              <a:t>.  </a:t>
            </a:r>
          </a:p>
          <a:p>
            <a:endParaRPr lang="pt-PT" altLang="en-US" noProof="0"/>
          </a:p>
          <a:p>
            <a:r>
              <a:rPr lang="pt-PT" altLang="en-US" b="1" noProof="0"/>
              <a:t>Advertência jurídica: </a:t>
            </a:r>
            <a:r>
              <a:rPr lang="pt-PT" altLang="en-US" noProof="0"/>
              <a:t>As informações constantes desta apresentação não constituem qualquer aconselhamento jurídico nem refletem necessariamente, em termos jurídicos, a posição oficial da Agência Europeia dos Produtos Químicos. A Agência Europeia dos Produtos Químicos não assume qualquer responsabilidade pelo conteúdo do presente documento.</a:t>
            </a:r>
          </a:p>
          <a:p>
            <a:endParaRPr lang="pt-PT" altLang="en-US" noProof="0"/>
          </a:p>
          <a:p>
            <a:r>
              <a:rPr lang="pt-PT" altLang="en-US" noProof="0"/>
              <a:t>Publicação: maio de 2017</a:t>
            </a:r>
          </a:p>
          <a:p>
            <a:pPr marL="0" indent="0">
              <a:buNone/>
            </a:pPr>
            <a:endParaRPr lang="pt-PT" noProof="0"/>
          </a:p>
        </p:txBody>
      </p:sp>
    </p:spTree>
    <p:extLst>
      <p:ext uri="{BB962C8B-B14F-4D97-AF65-F5344CB8AC3E}">
        <p14:creationId xmlns:p14="http://schemas.microsoft.com/office/powerpoint/2010/main" val="223239256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3</a:t>
            </a:fld>
            <a:endParaRPr lang="pt-PT">
              <a:solidFill>
                <a:prstClr val="black">
                  <a:tint val="75000"/>
                </a:prstClr>
              </a:solidFill>
            </a:endParaRPr>
          </a:p>
        </p:txBody>
      </p:sp>
      <p:sp>
        <p:nvSpPr>
          <p:cNvPr id="2" name="Title 1"/>
          <p:cNvSpPr>
            <a:spLocks noGrp="1"/>
          </p:cNvSpPr>
          <p:nvPr>
            <p:ph type="title"/>
          </p:nvPr>
        </p:nvSpPr>
        <p:spPr/>
        <p:txBody>
          <a:bodyPr/>
          <a:lstStyle/>
          <a:p>
            <a:r>
              <a:rPr lang="pt-PT" noProof="0" smtClean="0"/>
              <a:t>Registo REACH de 2018</a:t>
            </a:r>
            <a:endParaRPr lang="pt-PT" noProof="0"/>
          </a:p>
        </p:txBody>
      </p:sp>
      <p:sp>
        <p:nvSpPr>
          <p:cNvPr id="6" name="Tekstin paikkamerkki 5"/>
          <p:cNvSpPr txBox="1"/>
          <p:nvPr/>
        </p:nvSpPr>
        <p:spPr>
          <a:xfrm>
            <a:off x="468440" y="1844824"/>
            <a:ext cx="8218360" cy="39600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2400"/>
              </a:spcAft>
              <a:buFont typeface="Arial" pitchFamily="34" charset="0"/>
              <a:buNone/>
              <a:defRPr/>
            </a:pPr>
            <a:r>
              <a:rPr lang="pt-PT" b="1" smtClean="0">
                <a:solidFill>
                  <a:srgbClr val="008BC8"/>
                </a:solidFill>
                <a:latin typeface="Verdana"/>
              </a:rPr>
              <a:t>Atividades da terceira fase</a:t>
            </a:r>
          </a:p>
          <a:p>
            <a:pPr marL="457200" indent="-457200">
              <a:spcBef>
                <a:spcPts val="600"/>
              </a:spcBef>
              <a:spcAft>
                <a:spcPts val="1200"/>
              </a:spcAft>
              <a:buFont typeface="+mj-lt"/>
              <a:buAutoNum type="arabicPeriod"/>
              <a:defRPr/>
            </a:pPr>
            <a:r>
              <a:rPr lang="pt-PT" smtClean="0">
                <a:solidFill>
                  <a:sysClr val="windowText" lastClr="000000"/>
                </a:solidFill>
                <a:latin typeface="Verdana"/>
              </a:rPr>
              <a:t>Acorde a melhor forma de trabalhar em conjunto</a:t>
            </a:r>
          </a:p>
          <a:p>
            <a:pPr marL="457200" indent="-457200">
              <a:spcBef>
                <a:spcPts val="600"/>
              </a:spcBef>
              <a:spcAft>
                <a:spcPts val="1200"/>
              </a:spcAft>
              <a:buFont typeface="+mj-lt"/>
              <a:buAutoNum type="arabicPeriod"/>
              <a:defRPr/>
            </a:pPr>
            <a:r>
              <a:rPr lang="pt-PT" smtClean="0">
                <a:solidFill>
                  <a:sysClr val="windowText" lastClr="000000"/>
                </a:solidFill>
                <a:latin typeface="Verdana"/>
              </a:rPr>
              <a:t>Escolha o registante principal</a:t>
            </a:r>
          </a:p>
          <a:p>
            <a:pPr marL="457200" indent="-457200">
              <a:spcBef>
                <a:spcPts val="600"/>
              </a:spcBef>
              <a:spcAft>
                <a:spcPts val="1200"/>
              </a:spcAft>
              <a:buFont typeface="+mj-lt"/>
              <a:buAutoNum type="arabicPeriod"/>
              <a:defRPr/>
            </a:pPr>
            <a:r>
              <a:rPr lang="pt-PT" smtClean="0">
                <a:solidFill>
                  <a:sysClr val="windowText" lastClr="000000"/>
                </a:solidFill>
                <a:latin typeface="Verdana"/>
              </a:rPr>
              <a:t>Recolha os dados</a:t>
            </a:r>
          </a:p>
          <a:p>
            <a:pPr marL="457200" indent="-457200">
              <a:spcBef>
                <a:spcPts val="600"/>
              </a:spcBef>
              <a:spcAft>
                <a:spcPts val="1200"/>
              </a:spcAft>
              <a:buFont typeface="+mj-lt"/>
              <a:buAutoNum type="arabicPeriod"/>
              <a:defRPr/>
            </a:pPr>
            <a:r>
              <a:rPr lang="pt-PT" smtClean="0">
                <a:solidFill>
                  <a:sysClr val="windowText" lastClr="000000"/>
                </a:solidFill>
                <a:latin typeface="Verdana"/>
              </a:rPr>
              <a:t>Partilhe os custos</a:t>
            </a:r>
          </a:p>
          <a:p>
            <a:pPr marL="457200" indent="-457200">
              <a:spcBef>
                <a:spcPts val="600"/>
              </a:spcBef>
              <a:spcAft>
                <a:spcPts val="1200"/>
              </a:spcAft>
              <a:buFont typeface="+mj-lt"/>
              <a:buAutoNum type="arabicPeriod"/>
              <a:defRPr/>
            </a:pPr>
            <a:r>
              <a:rPr lang="pt-PT" smtClean="0">
                <a:solidFill>
                  <a:sysClr val="windowText" lastClr="000000"/>
                </a:solidFill>
                <a:latin typeface="Verdana"/>
              </a:rPr>
              <a:t>Prepare-se para lidar com novos corregistantes</a:t>
            </a:r>
          </a:p>
          <a:p>
            <a:pPr marL="0" indent="0">
              <a:spcBef>
                <a:spcPts val="1200"/>
              </a:spcBef>
              <a:spcAft>
                <a:spcPts val="1200"/>
              </a:spcAft>
              <a:buFont typeface="Arial" pitchFamily="34" charset="0"/>
              <a:buNone/>
              <a:defRPr/>
            </a:pPr>
            <a:endParaRPr lang="pt-PT" smtClean="0">
              <a:solidFill>
                <a:sysClr val="windowText" lastClr="000000"/>
              </a:solidFill>
              <a:latin typeface="Verdana"/>
            </a:endParaRPr>
          </a:p>
        </p:txBody>
      </p:sp>
    </p:spTree>
    <p:extLst>
      <p:ext uri="{BB962C8B-B14F-4D97-AF65-F5344CB8AC3E}">
        <p14:creationId xmlns:p14="http://schemas.microsoft.com/office/powerpoint/2010/main" val="405695794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4</a:t>
            </a:fld>
            <a:endParaRPr lang="pt-PT">
              <a:solidFill>
                <a:prstClr val="black">
                  <a:tint val="75000"/>
                </a:prstClr>
              </a:solidFill>
            </a:endParaRPr>
          </a:p>
        </p:txBody>
      </p:sp>
      <p:sp>
        <p:nvSpPr>
          <p:cNvPr id="2" name="Title 1"/>
          <p:cNvSpPr>
            <a:spLocks noGrp="1"/>
          </p:cNvSpPr>
          <p:nvPr>
            <p:ph type="title"/>
          </p:nvPr>
        </p:nvSpPr>
        <p:spPr/>
        <p:txBody>
          <a:bodyPr/>
          <a:lstStyle/>
          <a:p>
            <a:r>
              <a:rPr lang="pt-PT" noProof="0" smtClean="0"/>
              <a:t>Acorde a melhor forma de </a:t>
            </a:r>
            <a:br>
              <a:rPr lang="pt-PT" noProof="0" smtClean="0"/>
            </a:br>
            <a:r>
              <a:rPr lang="pt-PT" noProof="0" smtClean="0"/>
              <a:t>trabalhar em conjunto</a:t>
            </a:r>
            <a:endParaRPr lang="pt-PT" noProof="0"/>
          </a:p>
        </p:txBody>
      </p:sp>
      <p:sp>
        <p:nvSpPr>
          <p:cNvPr id="14" name="Content Placeholder 13"/>
          <p:cNvSpPr>
            <a:spLocks noGrp="1"/>
          </p:cNvSpPr>
          <p:nvPr>
            <p:ph idx="1"/>
          </p:nvPr>
        </p:nvSpPr>
        <p:spPr/>
        <p:txBody>
          <a:bodyPr>
            <a:normAutofit lnSpcReduction="10000"/>
          </a:bodyPr>
          <a:lstStyle/>
          <a:p>
            <a:pPr lvl="0">
              <a:defRPr/>
            </a:pPr>
            <a:r>
              <a:rPr lang="pt-PT" noProof="0" smtClean="0">
                <a:solidFill>
                  <a:sysClr val="windowText" lastClr="000000"/>
                </a:solidFill>
                <a:latin typeface="Verdana"/>
              </a:rPr>
              <a:t>Comunicação no FIIS</a:t>
            </a:r>
          </a:p>
          <a:p>
            <a:pPr lvl="1" indent="-342900" fontAlgn="auto">
              <a:spcAft>
                <a:spcPct val="0"/>
              </a:spcAft>
              <a:buFont typeface="Arial" panose="020b0604020202020204" pitchFamily="34" charset="0"/>
              <a:buChar char="•"/>
              <a:defRPr/>
            </a:pPr>
            <a:r>
              <a:rPr lang="pt-PT" noProof="0" smtClean="0">
                <a:solidFill>
                  <a:sysClr val="windowText" lastClr="000000"/>
                </a:solidFill>
                <a:latin typeface="Verdana"/>
              </a:rPr>
              <a:t>Princípio: todos os pré-registantes têm de poder acompanhar as discussões e os progressos do FIIS</a:t>
            </a:r>
          </a:p>
          <a:p>
            <a:pPr lvl="1" indent="-342900" fontAlgn="auto">
              <a:spcAft>
                <a:spcPct val="0"/>
              </a:spcAft>
              <a:buFont typeface="Arial" panose="020b0604020202020204" pitchFamily="34" charset="0"/>
              <a:buChar char="•"/>
              <a:defRPr/>
            </a:pPr>
            <a:r>
              <a:rPr lang="pt-PT" noProof="0" smtClean="0">
                <a:solidFill>
                  <a:sysClr val="windowText" lastClr="000000"/>
                </a:solidFill>
                <a:latin typeface="Verdana"/>
              </a:rPr>
              <a:t>Utilize </a:t>
            </a:r>
            <a:r>
              <a:rPr lang="pt-PT" noProof="0" smtClean="0">
                <a:latin typeface="Verdana"/>
              </a:rPr>
              <a:t>o</a:t>
            </a:r>
            <a:r>
              <a:rPr lang="pt-PT" smtClean="0"/>
              <a:t> </a:t>
            </a:r>
            <a:r>
              <a:rPr lang="pt-PT" noProof="0" smtClean="0">
                <a:latin typeface="Verdana"/>
              </a:rPr>
              <a:t>campo de mensagens do facilitador da formação do FIIS nas páginas de pré-FIIS no REACH-IT</a:t>
            </a:r>
          </a:p>
          <a:p>
            <a:pPr lvl="0">
              <a:spcBef>
                <a:spcPts val="1200"/>
              </a:spcBef>
              <a:defRPr/>
            </a:pPr>
            <a:r>
              <a:rPr lang="pt-PT" noProof="0" smtClean="0">
                <a:solidFill>
                  <a:sysClr val="windowText" lastClr="000000"/>
                </a:solidFill>
                <a:latin typeface="Verdana"/>
              </a:rPr>
              <a:t>Cooperação</a:t>
            </a:r>
          </a:p>
          <a:p>
            <a:pPr lvl="1" indent="-342900" fontAlgn="auto">
              <a:spcAft>
                <a:spcPct val="0"/>
              </a:spcAft>
              <a:buFont typeface="Arial" panose="020b0604020202020204" pitchFamily="34" charset="0"/>
              <a:buChar char="•"/>
              <a:defRPr/>
            </a:pPr>
            <a:r>
              <a:rPr lang="pt-PT" noProof="0" smtClean="0">
                <a:solidFill>
                  <a:sysClr val="windowText" lastClr="000000"/>
                </a:solidFill>
                <a:latin typeface="Verdana"/>
              </a:rPr>
              <a:t>Acordos-modelo de FIIS disponibilizados por associações industriais (opcionais)</a:t>
            </a:r>
          </a:p>
          <a:p>
            <a:pPr lvl="1" indent="-342900" fontAlgn="auto">
              <a:spcAft>
                <a:spcPct val="0"/>
              </a:spcAft>
              <a:buFont typeface="Arial" panose="020b0604020202020204" pitchFamily="34" charset="0"/>
              <a:buChar char="•"/>
              <a:defRPr/>
            </a:pPr>
            <a:r>
              <a:rPr lang="pt-PT" noProof="0" smtClean="0">
                <a:solidFill>
                  <a:sysClr val="windowText" lastClr="000000"/>
                </a:solidFill>
                <a:latin typeface="Verdana"/>
              </a:rPr>
              <a:t>O consórcio é uma forma de cooperação possível, mas não um requisito do Regulamento REACH</a:t>
            </a:r>
          </a:p>
          <a:p>
            <a:pPr lvl="1" indent="-342900" fontAlgn="auto">
              <a:spcAft>
                <a:spcPct val="0"/>
              </a:spcAft>
              <a:buFont typeface="Arial" panose="020b0604020202020204" pitchFamily="34" charset="0"/>
              <a:buChar char="•"/>
              <a:defRPr/>
            </a:pPr>
            <a:r>
              <a:rPr lang="pt-PT" noProof="0" smtClean="0">
                <a:solidFill>
                  <a:sysClr val="windowText" lastClr="000000"/>
                </a:solidFill>
                <a:latin typeface="Verdana"/>
              </a:rPr>
              <a:t>Independentemente da forma de cooperação, </a:t>
            </a:r>
            <a:br>
              <a:rPr lang="pt-PT" noProof="0" smtClean="0">
                <a:solidFill>
                  <a:sysClr val="windowText" lastClr="000000"/>
                </a:solidFill>
                <a:latin typeface="Verdana"/>
              </a:rPr>
            </a:br>
            <a:r>
              <a:rPr lang="pt-PT" noProof="0" smtClean="0">
                <a:solidFill>
                  <a:sysClr val="windowText" lastClr="000000"/>
                </a:solidFill>
                <a:latin typeface="Verdana"/>
              </a:rPr>
              <a:t>todos os corregistantes devem ser tratados da mesma forma  </a:t>
            </a:r>
          </a:p>
          <a:p>
            <a:endParaRPr lang="pt-PT"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4983" y="5434211"/>
            <a:ext cx="1258517" cy="1296000"/>
          </a:xfrm>
          <a:prstGeom prst="rect">
            <a:avLst/>
          </a:prstGeom>
        </p:spPr>
      </p:pic>
    </p:spTree>
    <p:extLst>
      <p:ext uri="{BB962C8B-B14F-4D97-AF65-F5344CB8AC3E}">
        <p14:creationId xmlns:p14="http://schemas.microsoft.com/office/powerpoint/2010/main" val="49127776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5</a:t>
            </a:fld>
            <a:endParaRPr lang="pt-PT">
              <a:solidFill>
                <a:prstClr val="black">
                  <a:tint val="75000"/>
                </a:prstClr>
              </a:solidFill>
            </a:endParaRPr>
          </a:p>
        </p:txBody>
      </p:sp>
      <p:sp>
        <p:nvSpPr>
          <p:cNvPr id="10" name="Content Placeholder 9"/>
          <p:cNvSpPr>
            <a:spLocks noGrp="1"/>
          </p:cNvSpPr>
          <p:nvPr>
            <p:ph idx="1"/>
          </p:nvPr>
        </p:nvSpPr>
        <p:spPr/>
        <p:txBody>
          <a:bodyPr/>
          <a:lstStyle/>
          <a:p>
            <a:r>
              <a:rPr lang="pt-PT" noProof="0" smtClean="0"/>
              <a:t>Responsabilidades e tarefas</a:t>
            </a:r>
          </a:p>
          <a:p>
            <a:pPr lvl="1">
              <a:buFont typeface="Arial" panose="020b0604020202020204" pitchFamily="34" charset="0"/>
              <a:buChar char="•"/>
            </a:pPr>
            <a:r>
              <a:rPr lang="pt-PT" noProof="0"/>
              <a:t>partilhar o trabalho?</a:t>
            </a:r>
          </a:p>
          <a:p>
            <a:pPr lvl="1">
              <a:buFont typeface="Arial" panose="020b0604020202020204" pitchFamily="34" charset="0"/>
              <a:buChar char="•"/>
            </a:pPr>
            <a:r>
              <a:rPr lang="pt-PT" noProof="0"/>
              <a:t>contratar um consultor?</a:t>
            </a:r>
          </a:p>
          <a:p>
            <a:pPr lvl="1">
              <a:buFont typeface="Arial" panose="020b0604020202020204" pitchFamily="34" charset="0"/>
              <a:buChar char="•"/>
            </a:pPr>
            <a:r>
              <a:rPr lang="pt-PT" noProof="0" smtClean="0"/>
              <a:t>formar um consórcio?</a:t>
            </a:r>
          </a:p>
          <a:p>
            <a:pPr>
              <a:spcBef>
                <a:spcPts val="1200"/>
              </a:spcBef>
            </a:pPr>
            <a:r>
              <a:rPr lang="pt-PT" noProof="0" smtClean="0"/>
              <a:t>Aspetos financeiros</a:t>
            </a:r>
          </a:p>
          <a:p>
            <a:pPr lvl="1">
              <a:buFont typeface="Arial" panose="020b0604020202020204" pitchFamily="34" charset="0"/>
              <a:buChar char="•"/>
            </a:pPr>
            <a:r>
              <a:rPr lang="pt-PT" noProof="0"/>
              <a:t>faturação e pagamento do trabalho efetuado</a:t>
            </a:r>
          </a:p>
          <a:p>
            <a:endParaRPr lang="pt-PT" noProof="0"/>
          </a:p>
        </p:txBody>
      </p:sp>
      <p:sp>
        <p:nvSpPr>
          <p:cNvPr id="7" name="Title 1"/>
          <p:cNvSpPr txBox="1"/>
          <p:nvPr/>
        </p:nvSpPr>
        <p:spPr>
          <a:xfrm>
            <a:off x="457200" y="440026"/>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mtClean="0"/>
              <a:t>Acorde a melhor forma de </a:t>
            </a:r>
            <a:br>
              <a:rPr lang="pt-PT" smtClean="0"/>
            </a:br>
            <a:r>
              <a:rPr lang="pt-PT" smtClean="0"/>
              <a:t>trabalhar em conjunto</a:t>
            </a:r>
            <a:endParaRPr lang="pt-PT"/>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4" y="4731991"/>
            <a:ext cx="1258517" cy="1296000"/>
          </a:xfrm>
          <a:prstGeom prst="rect">
            <a:avLst/>
          </a:prstGeom>
        </p:spPr>
      </p:pic>
    </p:spTree>
    <p:extLst>
      <p:ext uri="{BB962C8B-B14F-4D97-AF65-F5344CB8AC3E}">
        <p14:creationId xmlns:p14="http://schemas.microsoft.com/office/powerpoint/2010/main" val="404022185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6</a:t>
            </a:fld>
            <a:endParaRPr lang="pt-PT">
              <a:solidFill>
                <a:prstClr val="black">
                  <a:tint val="75000"/>
                </a:prstClr>
              </a:solidFill>
            </a:endParaRPr>
          </a:p>
        </p:txBody>
      </p:sp>
      <p:sp>
        <p:nvSpPr>
          <p:cNvPr id="2" name="Title 1"/>
          <p:cNvSpPr>
            <a:spLocks noGrp="1"/>
          </p:cNvSpPr>
          <p:nvPr>
            <p:ph type="title"/>
          </p:nvPr>
        </p:nvSpPr>
        <p:spPr/>
        <p:txBody>
          <a:bodyPr/>
          <a:lstStyle/>
          <a:p>
            <a:r>
              <a:rPr lang="pt-PT" noProof="0" smtClean="0"/>
              <a:t>Escolha o registante principal</a:t>
            </a:r>
            <a:endParaRPr lang="pt-PT" noProof="0"/>
          </a:p>
        </p:txBody>
      </p:sp>
      <p:sp>
        <p:nvSpPr>
          <p:cNvPr id="3" name="Content Placeholder 2"/>
          <p:cNvSpPr>
            <a:spLocks noGrp="1"/>
          </p:cNvSpPr>
          <p:nvPr>
            <p:ph idx="1"/>
          </p:nvPr>
        </p:nvSpPr>
        <p:spPr/>
        <p:txBody>
          <a:bodyPr>
            <a:normAutofit lnSpcReduction="10000"/>
          </a:bodyPr>
          <a:lstStyle/>
          <a:p>
            <a:pPr lvl="0"/>
            <a:r>
              <a:rPr lang="pt-PT" noProof="0" smtClean="0"/>
              <a:t>Todos os registantes são responsáveis pelos progressos do FIIS e pelo conteúdo do registo</a:t>
            </a:r>
          </a:p>
          <a:p>
            <a:pPr lvl="0">
              <a:spcBef>
                <a:spcPts val="1200"/>
              </a:spcBef>
            </a:pPr>
            <a:r>
              <a:rPr lang="pt-PT" noProof="0" smtClean="0"/>
              <a:t>O registante principal: </a:t>
            </a:r>
          </a:p>
          <a:p>
            <a:pPr lvl="1">
              <a:buFont typeface="Arial" panose="020b0604020202020204" pitchFamily="34" charset="0"/>
              <a:buChar char="•"/>
            </a:pPr>
            <a:r>
              <a:rPr lang="pt-PT" noProof="0" smtClean="0"/>
              <a:t>tem algumas tarefas específicas no REACH-IT relacionadas com a gestão da apresentação conjunta e a apresentação, em primeiro lugar, da parte conjunta do registo</a:t>
            </a:r>
          </a:p>
          <a:p>
            <a:pPr lvl="1">
              <a:buFont typeface="Arial" panose="020b0604020202020204" pitchFamily="34" charset="0"/>
              <a:buChar char="•"/>
            </a:pPr>
            <a:r>
              <a:rPr lang="pt-PT" noProof="0" smtClean="0"/>
              <a:t>atuará com o acordo dos corregistantes</a:t>
            </a:r>
            <a:endParaRPr lang="pt-PT" noProof="0"/>
          </a:p>
          <a:p>
            <a:pPr>
              <a:spcBef>
                <a:spcPts val="1200"/>
              </a:spcBef>
            </a:pPr>
            <a:r>
              <a:rPr lang="pt-PT" noProof="0" smtClean="0"/>
              <a:t>Quando escolher o registante principal:</a:t>
            </a:r>
          </a:p>
          <a:p>
            <a:pPr lvl="1">
              <a:buFont typeface="Arial" panose="020b0604020202020204" pitchFamily="34" charset="0"/>
              <a:buChar char="•"/>
            </a:pPr>
            <a:r>
              <a:rPr lang="pt-PT" noProof="0" smtClean="0"/>
              <a:t>logo que possível; o mais tardar aquando da apresentação</a:t>
            </a:r>
          </a:p>
          <a:p>
            <a:pPr lvl="1">
              <a:buFont typeface="Arial" panose="020b0604020202020204" pitchFamily="34" charset="0"/>
              <a:buChar char="•"/>
            </a:pPr>
            <a:r>
              <a:rPr lang="pt-PT" noProof="0" smtClean="0"/>
              <a:t>não deixe que as discussões interfiram com o </a:t>
            </a:r>
            <a:br>
              <a:rPr lang="pt-PT" noProof="0" smtClean="0"/>
            </a:br>
            <a:r>
              <a:rPr lang="pt-PT" noProof="0" smtClean="0"/>
              <a:t>trabalho do FIIS</a:t>
            </a:r>
            <a:endParaRPr lang="pt-PT" noProof="0"/>
          </a:p>
        </p:txBody>
      </p:sp>
      <p:pic>
        <p:nvPicPr>
          <p:cNvPr id="1030" name="Picture 6" descr="\\echa\data\Directorates\A-shared\- Unit A3\10.2.5 Production of Publication materials; social media, audiovisuals and proof reading\Photos\Photos_contact unit A3\Graphs_illustrations\Worker.pn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5300"/>
                    </a14:imgEffect>
                  </a14:imgLayer>
                </a14:imgProps>
              </a:ext>
              <a:ext uri="{28A0092B-C50C-407E-A947-70E740481C1C}">
                <a14:useLocalDpi xmlns:a14="http://schemas.microsoft.com/office/drawing/2010/main" val="0"/>
              </a:ext>
            </a:extLst>
          </a:blip>
          <a:stretch>
            <a:fillRect/>
          </a:stretch>
        </p:blipFill>
        <p:spPr bwMode="auto">
          <a:xfrm>
            <a:off x="7884368" y="5013176"/>
            <a:ext cx="792088" cy="90400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313620" y="5646620"/>
            <a:ext cx="409086" cy="307777"/>
          </a:xfrm>
          <a:prstGeom prst="rect">
            <a:avLst/>
          </a:prstGeom>
        </p:spPr>
        <p:txBody>
          <a:bodyPr wrap="none">
            <a:spAutoFit/>
          </a:bodyPr>
          <a:lstStyle/>
          <a:p>
            <a:pPr fontAlgn="base">
              <a:spcBef>
                <a:spcPct val="20000"/>
              </a:spcBef>
              <a:spcAft>
                <a:spcPct val="0"/>
              </a:spcAft>
            </a:pPr>
            <a:r>
              <a:rPr lang="pt-PT" sz="1400" smtClean="0">
                <a:solidFill>
                  <a:srgbClr val="008BC8"/>
                </a:solidFill>
                <a:latin typeface="Verdana" panose="020b0604030504040204" pitchFamily="34" charset="0"/>
              </a:rPr>
              <a:t>RP</a:t>
            </a:r>
            <a:endParaRPr lang="pt-PT" sz="1400">
              <a:solidFill>
                <a:srgbClr val="008BC8"/>
              </a:solidFill>
              <a:latin typeface="Verdana" panose="020b0604030504040204" pitchFamily="34" charset="0"/>
              <a:ea typeface="ＭＳ Ｐゴシック" charset="-128"/>
            </a:endParaRPr>
          </a:p>
        </p:txBody>
      </p:sp>
    </p:spTree>
    <p:extLst>
      <p:ext uri="{BB962C8B-B14F-4D97-AF65-F5344CB8AC3E}">
        <p14:creationId xmlns:p14="http://schemas.microsoft.com/office/powerpoint/2010/main" val="63882652"/>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7</a:t>
            </a:fld>
            <a:endParaRPr lang="pt-PT">
              <a:solidFill>
                <a:prstClr val="black">
                  <a:tint val="75000"/>
                </a:prstClr>
              </a:solidFill>
            </a:endParaRPr>
          </a:p>
        </p:txBody>
      </p:sp>
      <p:sp>
        <p:nvSpPr>
          <p:cNvPr id="8" name="Title 1"/>
          <p:cNvSpPr>
            <a:spLocks noGrp="1"/>
          </p:cNvSpPr>
          <p:nvPr>
            <p:ph type="title"/>
          </p:nvPr>
        </p:nvSpPr>
        <p:spPr/>
        <p:txBody>
          <a:bodyPr/>
          <a:lstStyle/>
          <a:p>
            <a:r>
              <a:rPr lang="pt-PT" noProof="0" smtClean="0"/>
              <a:t>Recolha os dados</a:t>
            </a:r>
            <a:endParaRPr lang="pt-PT" noProof="0"/>
          </a:p>
        </p:txBody>
      </p:sp>
      <p:sp>
        <p:nvSpPr>
          <p:cNvPr id="10" name="Content Placeholder 9"/>
          <p:cNvSpPr>
            <a:spLocks noGrp="1"/>
          </p:cNvSpPr>
          <p:nvPr>
            <p:ph idx="1"/>
          </p:nvPr>
        </p:nvSpPr>
        <p:spPr>
          <a:xfrm>
            <a:off x="457200" y="1600200"/>
            <a:ext cx="8435280" cy="4525963"/>
          </a:xfrm>
        </p:spPr>
        <p:txBody>
          <a:bodyPr>
            <a:normAutofit/>
          </a:bodyPr>
          <a:lstStyle/>
          <a:p>
            <a:pPr>
              <a:spcBef>
                <a:spcPts val="1200"/>
              </a:spcBef>
            </a:pPr>
            <a:r>
              <a:rPr lang="pt-PT" noProof="0" smtClean="0"/>
              <a:t>Efetue um inventário dos dados disponíveis no FIIS</a:t>
            </a:r>
          </a:p>
          <a:p>
            <a:pPr lvl="1">
              <a:buFont typeface="Arial" panose="020b0604020202020204" pitchFamily="34" charset="0"/>
              <a:buChar char="•"/>
            </a:pPr>
            <a:r>
              <a:rPr lang="pt-PT" noProof="0" smtClean="0"/>
              <a:t>dados sobre a substância</a:t>
            </a:r>
          </a:p>
          <a:p>
            <a:pPr lvl="2"/>
            <a:r>
              <a:rPr lang="pt-PT" noProof="0" smtClean="0"/>
              <a:t>de estudos internos</a:t>
            </a:r>
          </a:p>
          <a:p>
            <a:pPr lvl="2"/>
            <a:r>
              <a:rPr lang="pt-PT" noProof="0" smtClean="0"/>
              <a:t>tirados da literatura científica</a:t>
            </a:r>
          </a:p>
          <a:p>
            <a:pPr lvl="1">
              <a:buFont typeface="Arial" panose="020b0604020202020204" pitchFamily="34" charset="0"/>
              <a:buChar char="•"/>
            </a:pPr>
            <a:r>
              <a:rPr lang="pt-PT" noProof="0" smtClean="0"/>
              <a:t>dados sobre substâncias semelhantes (para comparação)</a:t>
            </a:r>
          </a:p>
          <a:p>
            <a:pPr lvl="1">
              <a:buFont typeface="Arial" panose="020b0604020202020204" pitchFamily="34" charset="0"/>
              <a:buChar char="•"/>
            </a:pPr>
            <a:r>
              <a:rPr lang="pt-PT" noProof="0" smtClean="0"/>
              <a:t>dados que podem ser ignorados (por exemplo, de um estudo não comprovado cientificamente)</a:t>
            </a:r>
          </a:p>
          <a:p>
            <a:pPr lvl="1">
              <a:buFont typeface="Arial" panose="020b0604020202020204" pitchFamily="34" charset="0"/>
              <a:buChar char="•"/>
            </a:pPr>
            <a:r>
              <a:rPr lang="pt-PT" noProof="0" smtClean="0"/>
              <a:t>incluindo os aspetos da propriedade e dos direitos de autor dos dados</a:t>
            </a:r>
          </a:p>
          <a:p>
            <a:pPr>
              <a:spcBef>
                <a:spcPts val="1200"/>
              </a:spcBef>
            </a:pPr>
            <a:r>
              <a:rPr lang="pt-PT" noProof="0" smtClean="0"/>
              <a:t>Avalie os dados</a:t>
            </a:r>
          </a:p>
          <a:p>
            <a:pPr lvl="1">
              <a:buFont typeface="Arial" panose="020b0604020202020204" pitchFamily="34" charset="0"/>
              <a:buChar char="•"/>
            </a:pPr>
            <a:r>
              <a:rPr lang="pt-PT" noProof="0" smtClean="0"/>
              <a:t>pertinência/fiabilidade/adequação</a:t>
            </a:r>
          </a:p>
        </p:txBody>
      </p:sp>
      <p:pic>
        <p:nvPicPr>
          <p:cNvPr id="13"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6210686">
            <a:off x="7276025" y="5736476"/>
            <a:ext cx="555950" cy="8467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tretch>
            <a:fillRect/>
          </a:stretch>
        </p:blipFill>
        <p:spPr bwMode="auto">
          <a:xfrm rot="9377866">
            <a:off x="7206297" y="5088638"/>
            <a:ext cx="555950" cy="7738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rot="15473366">
            <a:off x="7830243" y="4910547"/>
            <a:ext cx="555951" cy="78864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795796">
            <a:off x="7830242" y="5593124"/>
            <a:ext cx="555950" cy="77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17680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8</a:t>
            </a:fld>
            <a:endParaRPr lang="pt-PT">
              <a:solidFill>
                <a:prstClr val="black">
                  <a:tint val="75000"/>
                </a:prstClr>
              </a:solidFill>
            </a:endParaRPr>
          </a:p>
        </p:txBody>
      </p:sp>
      <p:sp>
        <p:nvSpPr>
          <p:cNvPr id="10" name="Content Placeholder 9"/>
          <p:cNvSpPr>
            <a:spLocks noGrp="1"/>
          </p:cNvSpPr>
          <p:nvPr>
            <p:ph idx="1"/>
          </p:nvPr>
        </p:nvSpPr>
        <p:spPr/>
        <p:txBody>
          <a:bodyPr>
            <a:normAutofit lnSpcReduction="10000"/>
          </a:bodyPr>
          <a:lstStyle/>
          <a:p>
            <a:r>
              <a:rPr lang="pt-PT" noProof="0" smtClean="0"/>
              <a:t>Identifique as lacunas de dados</a:t>
            </a:r>
          </a:p>
          <a:p>
            <a:pPr lvl="1">
              <a:buFont typeface="Arial" panose="020b0604020202020204" pitchFamily="34" charset="0"/>
              <a:buChar char="•"/>
            </a:pPr>
            <a:r>
              <a:rPr lang="pt-PT" noProof="0" smtClean="0"/>
              <a:t>precisa de informações de que não dispõe?</a:t>
            </a:r>
          </a:p>
          <a:p>
            <a:pPr>
              <a:spcBef>
                <a:spcPts val="1200"/>
              </a:spcBef>
            </a:pPr>
            <a:r>
              <a:rPr lang="pt-PT" noProof="0" smtClean="0"/>
              <a:t>Preencha as lacunas de dados</a:t>
            </a:r>
          </a:p>
          <a:p>
            <a:pPr lvl="1">
              <a:buFont typeface="Arial" panose="020b0604020202020204" pitchFamily="34" charset="0"/>
              <a:buChar char="•"/>
            </a:pPr>
            <a:r>
              <a:rPr lang="pt-PT" noProof="0" smtClean="0"/>
              <a:t>gere novos dados</a:t>
            </a:r>
          </a:p>
          <a:p>
            <a:pPr lvl="2"/>
            <a:r>
              <a:rPr lang="pt-PT" noProof="0" smtClean="0"/>
              <a:t>pondere métodos alternativos (comparação, QSAR, etc.)</a:t>
            </a:r>
          </a:p>
          <a:p>
            <a:pPr lvl="2"/>
            <a:r>
              <a:rPr lang="pt-PT" noProof="0" smtClean="0"/>
              <a:t>novos ensaios em animais vertebrados só em último recurso</a:t>
            </a:r>
          </a:p>
          <a:p>
            <a:pPr lvl="1">
              <a:buFont typeface="Arial" panose="020b0604020202020204" pitchFamily="34" charset="0"/>
              <a:buChar char="•"/>
            </a:pPr>
            <a:r>
              <a:rPr lang="pt-PT" noProof="0"/>
              <a:t>adquira dados junto de um proprietário exterior ao FIIS</a:t>
            </a:r>
          </a:p>
          <a:p>
            <a:pPr lvl="1">
              <a:buFont typeface="Arial" panose="020b0604020202020204" pitchFamily="34" charset="0"/>
              <a:buChar char="•"/>
            </a:pPr>
            <a:r>
              <a:rPr lang="pt-PT" noProof="0" smtClean="0"/>
              <a:t>incluindo os aspetos da propriedade e dos direitos de autor dos dados</a:t>
            </a:r>
          </a:p>
          <a:p>
            <a:pPr>
              <a:spcBef>
                <a:spcPts val="1200"/>
              </a:spcBef>
            </a:pPr>
            <a:r>
              <a:rPr lang="pt-PT" noProof="0" smtClean="0"/>
              <a:t>Considere elaborar conjuntamente o</a:t>
            </a:r>
            <a:br/>
            <a:r>
              <a:rPr lang="pt-PT" noProof="0" smtClean="0"/>
              <a:t>relatório CSR e as orientações para uma utilização segura</a:t>
            </a:r>
            <a:endParaRPr lang="pt-PT" noProof="0"/>
          </a:p>
          <a:p>
            <a:endParaRPr lang="pt-PT" noProof="0" smtClean="0"/>
          </a:p>
          <a:p>
            <a:pPr lvl="1"/>
            <a:endParaRPr lang="pt-PT" noProof="0"/>
          </a:p>
        </p:txBody>
      </p:sp>
      <p:sp>
        <p:nvSpPr>
          <p:cNvPr id="8" name="Title 1"/>
          <p:cNvSpPr txBox="1"/>
          <p:nvPr/>
        </p:nvSpPr>
        <p:spPr>
          <a:xfrm>
            <a:off x="457200" y="548680"/>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mtClean="0"/>
              <a:t>Recolha os dados</a:t>
            </a:r>
            <a:endParaRPr lang="pt-PT"/>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8384" y="2474466"/>
            <a:ext cx="807392" cy="738510"/>
          </a:xfrm>
          <a:prstGeom prst="rect">
            <a:avLst/>
          </a:prstGeom>
        </p:spPr>
      </p:pic>
      <p:pic>
        <p:nvPicPr>
          <p:cNvPr id="7"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rot="6210686">
            <a:off x="7276025" y="5736476"/>
            <a:ext cx="555950" cy="8467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tretch>
            <a:fillRect/>
          </a:stretch>
        </p:blipFill>
        <p:spPr bwMode="auto">
          <a:xfrm rot="9377866">
            <a:off x="7206297" y="5088638"/>
            <a:ext cx="555950" cy="7738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rot="15473366">
            <a:off x="7830243" y="4910547"/>
            <a:ext cx="555951" cy="7886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795796">
            <a:off x="7830242" y="5593124"/>
            <a:ext cx="555950" cy="77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37237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9</a:t>
            </a:fld>
            <a:endParaRPr lang="pt-PT">
              <a:solidFill>
                <a:prstClr val="black">
                  <a:tint val="75000"/>
                </a:prstClr>
              </a:solidFill>
            </a:endParaRPr>
          </a:p>
        </p:txBody>
      </p:sp>
      <p:sp>
        <p:nvSpPr>
          <p:cNvPr id="2" name="Title 1"/>
          <p:cNvSpPr>
            <a:spLocks noGrp="1"/>
          </p:cNvSpPr>
          <p:nvPr>
            <p:ph type="title"/>
          </p:nvPr>
        </p:nvSpPr>
        <p:spPr>
          <a:xfrm>
            <a:off x="457200" y="227013"/>
            <a:ext cx="8229600" cy="1143000"/>
          </a:xfrm>
        </p:spPr>
        <p:txBody>
          <a:bodyPr/>
          <a:lstStyle/>
          <a:p>
            <a:r>
              <a:rPr lang="pt-PT" noProof="0" smtClean="0"/>
              <a:t>Partilhe os custos</a:t>
            </a:r>
            <a:endParaRPr lang="pt-PT" noProof="0"/>
          </a:p>
        </p:txBody>
      </p:sp>
      <p:sp>
        <p:nvSpPr>
          <p:cNvPr id="11" name="Content Placeholder 10"/>
          <p:cNvSpPr>
            <a:spLocks noGrp="1"/>
          </p:cNvSpPr>
          <p:nvPr>
            <p:ph idx="1"/>
          </p:nvPr>
        </p:nvSpPr>
        <p:spPr>
          <a:xfrm>
            <a:off x="457200" y="1268760"/>
            <a:ext cx="8229600" cy="4968552"/>
          </a:xfrm>
        </p:spPr>
        <p:txBody>
          <a:bodyPr>
            <a:normAutofit fontScale="92500" lnSpcReduction="10000"/>
          </a:bodyPr>
          <a:lstStyle/>
          <a:p>
            <a:pPr>
              <a:spcBef>
                <a:spcPts val="1200"/>
              </a:spcBef>
            </a:pPr>
            <a:r>
              <a:rPr lang="pt-PT" noProof="0" smtClean="0"/>
              <a:t>Princípios da partilha de custos:</a:t>
            </a:r>
          </a:p>
          <a:p>
            <a:pPr lvl="1">
              <a:buFont typeface="Arial" panose="020b0604020202020204" pitchFamily="34" charset="0"/>
              <a:buChar char="•"/>
            </a:pPr>
            <a:r>
              <a:rPr lang="pt-PT" noProof="0" smtClean="0"/>
              <a:t>todos os custos têm de ser partilhados de forma justa, transparente e não discriminatória</a:t>
            </a:r>
          </a:p>
          <a:p>
            <a:pPr lvl="1">
              <a:buFont typeface="Arial" panose="020b0604020202020204" pitchFamily="34" charset="0"/>
              <a:buChar char="•"/>
            </a:pPr>
            <a:r>
              <a:rPr lang="pt-PT" noProof="0" smtClean="0"/>
              <a:t>os registantes só têm de pagar os dados de que necessitam para o seu registo</a:t>
            </a:r>
          </a:p>
          <a:p>
            <a:pPr lvl="1">
              <a:buFont typeface="Arial" panose="020b0604020202020204" pitchFamily="34" charset="0"/>
              <a:buChar char="•"/>
            </a:pPr>
            <a:r>
              <a:rPr lang="pt-PT" noProof="0" smtClean="0"/>
              <a:t>em condições específicas, um registante pode, se tal se justificar, apresentar certos dados separadamente </a:t>
            </a:r>
          </a:p>
          <a:p>
            <a:r>
              <a:rPr lang="pt-PT" noProof="0" smtClean="0"/>
              <a:t>discrimine, justifique e fixe um preço para </a:t>
            </a:r>
          </a:p>
          <a:p>
            <a:pPr lvl="1">
              <a:buFont typeface="Arial" panose="020b0604020202020204" pitchFamily="34" charset="0"/>
              <a:buChar char="•"/>
            </a:pPr>
            <a:r>
              <a:rPr lang="pt-PT" noProof="0" smtClean="0"/>
              <a:t>cada rubrica de dados</a:t>
            </a:r>
          </a:p>
          <a:p>
            <a:pPr lvl="1">
              <a:buFont typeface="Arial" panose="020b0604020202020204" pitchFamily="34" charset="0"/>
              <a:buChar char="•"/>
            </a:pPr>
            <a:r>
              <a:rPr lang="pt-PT" noProof="0" smtClean="0"/>
              <a:t>todos os outros custos relativos ao registo conjunto</a:t>
            </a:r>
          </a:p>
          <a:p>
            <a:pPr>
              <a:spcBef>
                <a:spcPts val="1200"/>
              </a:spcBef>
            </a:pPr>
            <a:r>
              <a:rPr lang="pt-PT" noProof="0" smtClean="0"/>
              <a:t>Estabeleça um modelo de partilha de custos</a:t>
            </a:r>
          </a:p>
          <a:p>
            <a:pPr>
              <a:spcBef>
                <a:spcPts val="1200"/>
              </a:spcBef>
            </a:pPr>
            <a:r>
              <a:rPr lang="pt-PT" noProof="0" smtClean="0"/>
              <a:t>Acorde um regime de reembolso</a:t>
            </a:r>
          </a:p>
          <a:p>
            <a:pPr>
              <a:spcBef>
                <a:spcPts val="1200"/>
              </a:spcBef>
            </a:pPr>
            <a:r>
              <a:rPr lang="pt-PT" noProof="0" smtClean="0"/>
              <a:t>Documente tudo num acordo de partilha de </a:t>
            </a:r>
            <a:br>
              <a:rPr lang="pt-PT" noProof="0" smtClean="0"/>
            </a:br>
            <a:r>
              <a:rPr lang="pt-PT" noProof="0" smtClean="0"/>
              <a:t>custos</a:t>
            </a:r>
          </a:p>
        </p:txBody>
      </p:sp>
      <p:pic>
        <p:nvPicPr>
          <p:cNvPr id="4098" name="Picture 2" descr="\\echa\data\users\u12113\Roaming Profile\Desktop\Untitled-1.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1038921">
            <a:off x="7889398" y="5492475"/>
            <a:ext cx="976530" cy="11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513183"/>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ACTV10-6-53869</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https://activity.echa.europa.eu/sites/act-10/process-10-11/_layouts/DocIdRedir.aspx?ID=ACTV10-6-53869</Url>
      <Description>ACTV10-6-53869</Description>
    </_dlc_DocIdUrl>
    <ECHACategoryTaxHTField0 xmlns="1a101ee2-a8a8-4e0f-bfd9-aff15f9bc839">
      <Terms xmlns="http://schemas.microsoft.com/office/infopath/2007/PartnerControls"/>
    </ECHACategoryTaxHTField0>
  </documentManagement>
</p:properties>
</file>

<file path=customXml/item2.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CF6A5F-9D12-494B-A636-D4E7909EB38C}">
  <ds:schemaRefs>
    <ds:schemaRef ds:uri="http://purl.org/dc/elements/1.1/"/>
    <ds:schemaRef ds:uri="b80ede5c-af4c-4bf2-9a87-706a3579dc11"/>
    <ds:schemaRef ds:uri="http://schemas.microsoft.com/office/2006/metadata/properties"/>
    <ds:schemaRef ds:uri="http://www.w3.org/XML/1998/namespace"/>
    <ds:schemaRef ds:uri="http://purl.org/dc/dcmityp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a101ee2-a8a8-4e0f-bfd9-aff15f9bc839"/>
  </ds:schemaRefs>
</ds:datastoreItem>
</file>

<file path=customXml/itemProps2.xml><?xml version="1.0" encoding="utf-8"?>
<ds:datastoreItem xmlns:ds="http://schemas.openxmlformats.org/officeDocument/2006/customXml" ds:itemID="{AB6B4AA4-6BDB-422E-A883-BF9443237468}">
  <ds:schemaRefs/>
</ds:datastoreItem>
</file>

<file path=customXml/itemProps3.xml><?xml version="1.0" encoding="utf-8"?>
<ds:datastoreItem xmlns:ds="http://schemas.openxmlformats.org/officeDocument/2006/customXml" ds:itemID="{393C2A4F-378A-406C-8017-7706C7BE96B5}">
  <ds:schemaRefs/>
</ds:datastoreItem>
</file>

<file path=customXml/itemProps4.xml><?xml version="1.0" encoding="utf-8"?>
<ds:datastoreItem xmlns:ds="http://schemas.openxmlformats.org/officeDocument/2006/customXml" ds:itemID="{C661D9F9-A681-4970-9AB3-BB2CEB580C4E}">
  <ds:schemaRefs/>
</ds:datastoreItem>
</file>

<file path=customXml/itemProps5.xml><?xml version="1.0" encoding="utf-8"?>
<ds:datastoreItem xmlns:ds="http://schemas.openxmlformats.org/officeDocument/2006/customXml" ds:itemID="{57325CAE-108D-4A40-AB78-5D4972D3F836}">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99</Paragraphs>
  <Slides>12</Slides>
  <Notes>12</Notes>
  <TotalTime>1370</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Objetivo desta apresentação</vt:lpstr>
      <vt:lpstr>Registo REACH de 2018</vt:lpstr>
      <vt:lpstr>Acorde a melhor forma de trabalhar em conjunto</vt:lpstr>
      <vt:lpstr>Slide 5</vt:lpstr>
      <vt:lpstr>Escolha o registante principal</vt:lpstr>
      <vt:lpstr>Recolha os dados</vt:lpstr>
      <vt:lpstr>Slide 8</vt:lpstr>
      <vt:lpstr>Partilhe os custos</vt:lpstr>
      <vt:lpstr>Prepare-se para lidar com novos corregistantes</vt:lpstr>
      <vt:lpstr>Litígios relativos à partilha de dados</vt:lpstr>
      <vt:lpstr>Mensagens-chave</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187</cp:revision>
  <dcterms:created xsi:type="dcterms:W3CDTF">2015-06-16T10:48:03Z</dcterms:created>
  <dcterms:modified xsi:type="dcterms:W3CDTF">2017-05-29T07:44:49Z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ae5a3d96-162d-4151-8b64-5860c2a6ba21</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