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wdp" ContentType="image/vnd.ms-photo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4.xml" ContentType="application/xml"/>
  <Override PartName="/customXml/item5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6.10.0.0-->
<p:presentation xmlns:r="http://schemas.openxmlformats.org/officeDocument/2006/relationships" xmlns:a="http://schemas.openxmlformats.org/drawingml/2006/main" xmlns:p="http://schemas.openxmlformats.org/presentationml/2006/main" showSpecialPlsOnTitleSld="0" saveSubsetFonts="1">
  <p:sldMasterIdLst>
    <p:sldMasterId id="2147483667" r:id="rId7"/>
  </p:sldMasterIdLst>
  <p:notesMasterIdLst>
    <p:notesMasterId r:id="rId8"/>
  </p:notesMasterIdLst>
  <p:sldIdLst>
    <p:sldId id="291" r:id="rId9"/>
    <p:sldId id="333" r:id="rId10"/>
    <p:sldId id="320" r:id="rId11"/>
    <p:sldId id="322" r:id="rId12"/>
    <p:sldId id="323" r:id="rId13"/>
    <p:sldId id="324" r:id="rId14"/>
    <p:sldId id="326" r:id="rId15"/>
    <p:sldId id="327" r:id="rId16"/>
    <p:sldId id="328" r:id="rId17"/>
    <p:sldId id="329" r:id="rId18"/>
    <p:sldId id="330" r:id="rId19"/>
    <p:sldId id="331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0" name="THIEMANN Doris" initials="TD" lastIdx="0" clrIdx="0"/>
  <p:cmAuthor id="1" name="MUSSET Christel" initials="MC" lastIdx="0" clrIdx="1">
    <p:extLst>
      <p:ext uri="{19B8F6BF-5375-455C-9EA6-DF929625EA0E}">
        <p15:presenceInfo xmlns:p15="http://schemas.microsoft.com/office/powerpoint/2012/main" userId="S-1-5-21-2444889250-2882189981-708495972-1341" providerId="AD"/>
      </p:ext>
    </p:extLst>
  </p:cmAuthor>
  <p:cmAuthor id="2" name="WALIN Laura" initials="WL" lastIdx="0" clrIdx="2">
    <p:extLst>
      <p:ext uri="{19B8F6BF-5375-455C-9EA6-DF929625EA0E}">
        <p15:presenceInfo xmlns:p15="http://schemas.microsoft.com/office/powerpoint/2012/main" userId="S-1-5-21-2444889250-2882189981-708495972-2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8"/>
    <a:srgbClr val="F7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66544" autoAdjust="0"/>
  </p:normalViewPr>
  <p:slideViewPr>
    <p:cSldViewPr>
      <p:cViewPr varScale="1">
        <p:scale>
          <a:sx n="77" d="100"/>
          <a:sy n="77" d="100"/>
        </p:scale>
        <p:origin x="1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902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2.xml" /><Relationship Id="rId11" Type="http://schemas.openxmlformats.org/officeDocument/2006/relationships/slide" Target="slides/slide3.xml" /><Relationship Id="rId12" Type="http://schemas.openxmlformats.org/officeDocument/2006/relationships/slide" Target="slides/slide4.xml" /><Relationship Id="rId13" Type="http://schemas.openxmlformats.org/officeDocument/2006/relationships/slide" Target="slides/slide5.xml" /><Relationship Id="rId14" Type="http://schemas.openxmlformats.org/officeDocument/2006/relationships/slide" Target="slides/slide6.xml" /><Relationship Id="rId15" Type="http://schemas.openxmlformats.org/officeDocument/2006/relationships/slide" Target="slides/slide7.xml" /><Relationship Id="rId16" Type="http://schemas.openxmlformats.org/officeDocument/2006/relationships/slide" Target="slides/slide8.xml" /><Relationship Id="rId17" Type="http://schemas.openxmlformats.org/officeDocument/2006/relationships/slide" Target="slides/slide9.xml" /><Relationship Id="rId18" Type="http://schemas.openxmlformats.org/officeDocument/2006/relationships/slide" Target="slides/slide10.xml" /><Relationship Id="rId19" Type="http://schemas.openxmlformats.org/officeDocument/2006/relationships/slide" Target="slides/slide11.xml" /><Relationship Id="rId2" Type="http://schemas.openxmlformats.org/officeDocument/2006/relationships/customXml" Target="../customXml/item2.xml" /><Relationship Id="rId20" Type="http://schemas.openxmlformats.org/officeDocument/2006/relationships/slide" Target="slides/slide12.xml" /><Relationship Id="rId21" Type="http://schemas.openxmlformats.org/officeDocument/2006/relationships/tags" Target="tags/tag1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4" Type="http://schemas.openxmlformats.org/officeDocument/2006/relationships/customXml" Target="../customXml/item4.xml" /><Relationship Id="rId5" Type="http://schemas.openxmlformats.org/officeDocument/2006/relationships/customXml" Target="../customXml/item5.xml" /><Relationship Id="rId6" Type="http://schemas.openxmlformats.org/officeDocument/2006/relationships/commentAuthors" Target="commentAuthors.xml" /><Relationship Id="rId7" Type="http://schemas.openxmlformats.org/officeDocument/2006/relationships/slideMaster" Target="slideMasters/slideMaster1.xml" /><Relationship Id="rId8" Type="http://schemas.openxmlformats.org/officeDocument/2006/relationships/notesMaster" Target="notesMasters/notesMaster1.xml" /><Relationship Id="rId9" Type="http://schemas.openxmlformats.org/officeDocument/2006/relationships/slide" Target="slides/slide1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78A7-AFE6-4A1C-B985-B1032FA8D500}" type="datetimeFigureOut">
              <a:rPr lang="en-GB" smtClean="0"/>
              <a:t>29/05/2017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D4212-E431-464C-A3C7-FAC7436F6DC4}" type="slidenum">
              <a:rPr lang="en-GB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4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380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smtClean="0"/>
              <a:t>Poiché i potenziali nuovi co-dichiaranti dovranno contribuire al costo della registrazione collettiva, hanno anche il diritto di contestare le vostre scelte se qualcosa non è chiaro o se ritengono che vi siano aspetti scorretti.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smtClean="0"/>
              <a:t>Siate preparati a rispondere alle domande dei nuovi co‑dichiaranti e a giustificare il vostro modello di condivisione dei costi e le decisioni del SIEF sul contenuto del fascicolo.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smtClean="0"/>
              <a:t>Stabilite un meccanismo di rimborso per ridistribuire i costi quando il numero di co-dichiaranti aumenta. Ogni volta che un nuovo dichiarante acquista l’accesso ai dati, i costi complessivi per ciascun co-dichiarante si riducono: concordare nel SIEF quando e con che frequenza vadano ricalcolati i prezzi.</a:t>
            </a:r>
          </a:p>
        </p:txBody>
      </p:sp>
    </p:spTree>
    <p:extLst>
      <p:ext uri="{BB962C8B-B14F-4D97-AF65-F5344CB8AC3E}">
        <p14:creationId xmlns:p14="http://schemas.microsoft.com/office/powerpoint/2010/main" val="2341442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u="none" smtClean="0"/>
              <a:t>Se non riuscite a trovare un accordo con i co-dichiaranti sulla condivisione dei dati, potete in ultima istanza avviare una controversia su tale questione dinanzi all’ECHA.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u="none" smtClean="0"/>
              <a:t>Prima di avviare una controversia, assicuratevi di poter dimostrare di avere fatto tutto il possibile durante le trattative, chiedendo chiarimenti su questioni di vostro interesse e rispondendo alle domande ricevute dalle altre parti.</a:t>
            </a:r>
            <a:r>
              <a:rPr lang="it-IT" smtClean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b="0" u="none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u="none" smtClean="0"/>
              <a:t>Attenzione: anche a seguito di una controversia sulla condivisione dei dati dovrete aderire a una registrazione collettiva.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0" u="none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b="1" u="none" smtClean="0"/>
              <a:t>Link utili: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b="0" u="none" baseline="0" smtClean="0"/>
              <a:t>C</a:t>
            </a:r>
            <a:r>
              <a:rPr lang="it-IT" b="0" u="none" smtClean="0"/>
              <a:t>ontroversie sulla condivisione dei dati nella pratica: https://echa.europa.eu/it/support/registration/working-together/data-sharing-disputes/data-sharing-disputes-in-practice.</a:t>
            </a:r>
            <a:endParaRPr lang="it-IT" b="0" u="none" baseline="0" smtClean="0"/>
          </a:p>
        </p:txBody>
      </p:sp>
    </p:spTree>
    <p:extLst>
      <p:ext uri="{BB962C8B-B14F-4D97-AF65-F5344CB8AC3E}">
        <p14:creationId xmlns:p14="http://schemas.microsoft.com/office/powerpoint/2010/main" val="991297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4501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D4212-E431-464C-A3C7-FAC7436F6DC4}" type="slidenum">
              <a:rPr lang="en-GB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240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Questa fase di preparazione della registrazione comprende cinque attività. </a:t>
            </a:r>
          </a:p>
        </p:txBody>
      </p:sp>
    </p:spTree>
    <p:extLst>
      <p:ext uri="{BB962C8B-B14F-4D97-AF65-F5344CB8AC3E}">
        <p14:creationId xmlns:p14="http://schemas.microsoft.com/office/powerpoint/2010/main" val="3527310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La prima attività per la vostra azienda e i co-dichiaranti in questa fase è accordarsi su come lavorare insieme. </a:t>
            </a:r>
          </a:p>
          <a:p>
            <a:endParaRPr lang="it-IT" baseline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mtClean="0"/>
              <a:t>REACH-IT non è una piattaforma di comunicazione per la vostra azienda e i co-dichiaranti. Pertanto, dovete prendere accordi in merito all’organizzazione delle comunicazioni del SIEF, per esempio tramite posta elettronica o su un forum di discussione online. È importante che tutti i pre-dichiaranti, anche quelli passivi, siano in grado di seguire le discussioni e i progressi nel SIEF. Il facilitatore della formazione del SIEF può servirsi del campo per i messaggi nelle pagine del pre-SIEF in REACH-IT: è una valida opzione per questo tipo di comunicazione. </a:t>
            </a:r>
          </a:p>
          <a:p>
            <a:endParaRPr lang="it-IT" baseline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mtClean="0"/>
              <a:t>Come base della cooperazione si può definire un accordo SIEF. Alcune associazioni di settore forniscono raccomandazioni e modelli che potete usare.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baseline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mtClean="0"/>
              <a:t>Gli accordi SIEF non sono obbligatori e se il vostro SIEF, ad esempio, è composto soltanto da pochi membri, potete anche decidere di lavorare senza tale accordo. NB: per contro, l’accordo sulla condivisione dei costi con un regime di rimborso è obbligatorio.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baseline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mtClean="0"/>
              <a:t>Tenete presente che potreste ricevere anche delle richieste di condivisione di dati dopo la scadenza di registrazione del 2018 e potrebbe esservi chiesto di fornire dati supplementari durante la valutazione dei fascicoli o della sostanza. Pertanto, assicuratevi che l’accordo con i vostri co‑dichiaranti vada oltre il termine per la registrazione fissato per il 2018. </a:t>
            </a:r>
          </a:p>
        </p:txBody>
      </p:sp>
    </p:spTree>
    <p:extLst>
      <p:ext uri="{BB962C8B-B14F-4D97-AF65-F5344CB8AC3E}">
        <p14:creationId xmlns:p14="http://schemas.microsoft.com/office/powerpoint/2010/main" val="549495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0" smtClean="0"/>
              <a:t>Due altri aspetti importanti da concordare sono le responsabilità e i compiti e gli aspetti finanziari. Voi e i co-dichiaranti dovete decidere come</a:t>
            </a:r>
            <a:r>
              <a:rPr lang="it-IT" smtClean="0"/>
              <a:t> </a:t>
            </a:r>
            <a:r>
              <a:rPr lang="it-IT" b="0" smtClean="0"/>
              <a:t>condividere il lavoro nel SIEF.</a:t>
            </a:r>
            <a:r>
              <a:rPr lang="it-IT" smtClean="0"/>
              <a:t> </a:t>
            </a:r>
            <a:r>
              <a:rPr lang="it-IT" b="0" smtClean="0"/>
              <a:t>Il lavoro può essere condiviso indistintamente tra tutti i membri del SIEF, oppure potete concordare che uno o più membri del SIEF assumano un ruolo più importante o si può esternalizzare parte del lavoro.</a:t>
            </a:r>
            <a:r>
              <a:rPr lang="it-IT" smtClean="0"/>
              <a:t> </a:t>
            </a:r>
          </a:p>
          <a:p>
            <a:endParaRPr lang="it-IT" b="0" smtClean="0"/>
          </a:p>
          <a:p>
            <a:r>
              <a:rPr lang="it-IT" b="0" smtClean="0"/>
              <a:t>Una volta definiti i compiti di ognuno, occorre concordare il modo in cui questo lavoro sarà compensato dagli altri membri del SIEF. Dovete inoltre trovare un accordo su come organizzare la fatturazione e il pagamento dei costi derivanti dalla gestione del SIEF.</a:t>
            </a:r>
          </a:p>
        </p:txBody>
      </p:sp>
    </p:spTree>
    <p:extLst>
      <p:ext uri="{BB962C8B-B14F-4D97-AF65-F5344CB8AC3E}">
        <p14:creationId xmlns:p14="http://schemas.microsoft.com/office/powerpoint/2010/main" val="541061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0" smtClean="0"/>
              <a:t>Tutti i co-dichiaranti sono responsabili della programmazione del lavoro del SIEF e ne garantiscono l’avanzamento e il rispetto della scadenza. In particolare, sono responsabili: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smtClean="0"/>
              <a:t>del contenuto delle parti comuni della registrazione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smtClean="0"/>
              <a:t>del contenuto della propria parte di registrazione.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b="0" smtClean="0"/>
              <a:t>Tuttavia, è importante decidere chi sarà il dichiarante capofila. Il dichiarante capofila ha compiti specifici in REACH-IT, quali: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smtClean="0"/>
              <a:t>preparare la trasmissione comune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smtClean="0"/>
              <a:t>trasmettere, dapprima, la parte comune della registrazione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smtClean="0"/>
              <a:t>distribuire i token di sicurezza REACH-IT ai membri in modo che possano trasmettere la loro parte della registrazione.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b="0" baseline="0" smtClean="0"/>
              <a:t>G</a:t>
            </a:r>
            <a:r>
              <a:rPr lang="it-IT" b="0" smtClean="0"/>
              <a:t>li altri co‑dichiaranti diventano membri dichiaranti della registrazione collettiva.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b="0" smtClean="0"/>
              <a:t>Il dichiarante capofila agisce con il consenso degli altri dichiaranti. Non è permesso attribuirsi tale ruolo unilateralmente: se qualcuno lo ha assunto in modo abusivo, raccogliere le prove e informare l’ECHA.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b="0" smtClean="0"/>
              <a:t>Se non è possibile raggiungere un accordo sul dichiarante capofila,</a:t>
            </a:r>
            <a:r>
              <a:rPr lang="it-IT" smtClean="0"/>
              <a:t> </a:t>
            </a:r>
            <a:r>
              <a:rPr lang="it-IT" b="0" smtClean="0"/>
              <a:t>si deve comunque proseguire con il lavoro del SIEF per non pregiudicare la propria registrazione. La nomina formale del dichiarante capofila può avvenire dopo che il fascicolo è stato preparato. </a:t>
            </a:r>
          </a:p>
        </p:txBody>
      </p:sp>
    </p:spTree>
    <p:extLst>
      <p:ext uri="{BB962C8B-B14F-4D97-AF65-F5344CB8AC3E}">
        <p14:creationId xmlns:p14="http://schemas.microsoft.com/office/powerpoint/2010/main" val="372581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0" smtClean="0"/>
              <a:t>Quindi, predisporre un inventario di tutti i dati disponibili sulla sostanza con tutti i membri del SIEF. Ricordate che dovrete essere in legittimo possesso dei</a:t>
            </a:r>
            <a:r>
              <a:rPr lang="it-IT" smtClean="0"/>
              <a:t> </a:t>
            </a:r>
            <a:r>
              <a:rPr lang="it-IT" b="0" smtClean="0"/>
              <a:t>dati che vengono utilizzati, anche se sono di dominio pubblico su Internet. Includete nell’inventario gli aspetti relativi alla proprietà dei dati e al diritto d’autore e le condizioni concordate per l’uso dei dati nella vostra registrazione.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b="0" smtClean="0"/>
              <a:t>Verificate che i dati siano adatti allo scopo in termini di pertinenza, affidabilità e accuratezza. </a:t>
            </a:r>
          </a:p>
        </p:txBody>
      </p:sp>
    </p:spTree>
    <p:extLst>
      <p:ext uri="{BB962C8B-B14F-4D97-AF65-F5344CB8AC3E}">
        <p14:creationId xmlns:p14="http://schemas.microsoft.com/office/powerpoint/2010/main" val="1431144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it-IT" b="0" smtClean="0"/>
              <a:t>Concordate nel SIEF come procedere per colmare le lacune di dati.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smtClean="0"/>
              <a:t>Ricordate che l’effettuazione di test sugli animali deve avvenire soltanto in caso di assoluta necessità: dovete valutare dapprima l’opportunità di procedere con metodi alternativi e dimostrare di averlo fatto. I metodi alternativi includono, per esempio, test </a:t>
            </a:r>
            <a:r>
              <a:rPr lang="it-IT" b="0" i="1" smtClean="0"/>
              <a:t>in vitro</a:t>
            </a:r>
            <a:r>
              <a:rPr lang="it-IT" b="0" smtClean="0"/>
              <a:t>, read-across, QSAR e peso dell’evidenza.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smtClean="0"/>
              <a:t>Se riscontrate che le lacune sono colmabili con dati non di proprietà di un membro del SIEF, dovete concordarne l’uso con il proprietario (per esempio una lettera di accesso o una licenza d’uso): negoziate tale accordo per tutti i co-dichiaranti insieme, compresi i futuri co-dichiaranti.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b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b="0" smtClean="0"/>
              <a:t>Se giungete alla conclusione che devono essere condotti test per colmare la lacuna di dati, dovete concordare nel SIEF il laboratorio a cui rivolgersi e chi, nel SIEF, sarà incaricato dell’esecuzione dei test.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b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b="0" smtClean="0"/>
              <a:t>Oltre alla raccolta di dati, si deve altresì concordare se la relazione sulla sicurezza chimica e la guida all’uso sicuro della sostanza saranno preparate individualmente o congiuntamente.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0" baseline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t-IT" b="0" smtClean="0"/>
              <a:t>Ala fine di questa fase, dovreste disporre di una serie completa di dati di buona qualità che soddisfi le prescrizioni in materia d’informazione per la registrazione.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b="1" smtClean="0"/>
              <a:t>Link utili: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mtClean="0"/>
              <a:t>Guida pratica per dirigenti di PMI e coordinatori REACH (https://echa.europa.eu/it/practical-guides)</a:t>
            </a:r>
          </a:p>
        </p:txBody>
      </p:sp>
    </p:spTree>
    <p:extLst>
      <p:ext uri="{BB962C8B-B14F-4D97-AF65-F5344CB8AC3E}">
        <p14:creationId xmlns:p14="http://schemas.microsoft.com/office/powerpoint/2010/main" val="1264714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Il modello di condivisione dei costi deve contenere una descrizione dettagliata, in cui sono elencati tutti i costi relativi alle prove (costi di studio) e quelli relativi all’amministrazione (costi non di studio) oltre al prezzo in relazione alle informazioni necessarie ai fini della registrazione.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mtClean="0"/>
          </a:p>
          <a:p>
            <a:r>
              <a:rPr lang="it-IT" smtClean="0"/>
              <a:t>I costi non di studio possono riguardare: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mtClean="0"/>
              <a:t>uno studio specifico, per esempio i costi per la gestione dei contratti con un laboratorio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mtClean="0"/>
              <a:t>la preparazione del fascicolo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mtClean="0"/>
              <a:t>la gestione generale del forum per lo scambio di informazioni sulle sostanze/della trasmissione comune.</a:t>
            </a:r>
          </a:p>
          <a:p>
            <a:endParaRPr lang="it-IT" smtClean="0"/>
          </a:p>
          <a:p>
            <a:r>
              <a:rPr lang="it-IT" smtClean="0"/>
              <a:t>Tutte le voci devono essere giustificate.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smtClean="0"/>
              <a:t>Il meccanismo di rimborso garantisce la ripartizione equa dei costi. Ogni volta che un nuovo dichiarante potenziale acquista l’accesso ai dati, i costi complessivi per ciascun co-dichiarante si riducono: concordare quando e con che frequenza vada ricalcolato il prezzo. </a:t>
            </a:r>
          </a:p>
        </p:txBody>
      </p:sp>
    </p:spTree>
    <p:extLst>
      <p:ext uri="{BB962C8B-B14F-4D97-AF65-F5344CB8AC3E}">
        <p14:creationId xmlns:p14="http://schemas.microsoft.com/office/powerpoint/2010/main" val="2789216868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3.png" /><Relationship Id="rId3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32884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buFont typeface="Arial" panose="020b0604020202020204" pitchFamily="34" charset="0"/>
              <a:buNone/>
              <a:defRPr sz="10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mtClean="0"/>
              <a:t>echa.europa.eu/reach-2018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1026" name="Picture 2" descr="\\echa\data\users\u08103\Roaming Profile\Desktop\artboard2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40218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mtClean="0"/>
              <a:t>echa.europa.eu/reach-2018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2050" name="Picture 2" descr="\\echa\data\users\u08103\Roaming Profile\Desktop\artboard2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5852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4" y="1412776"/>
            <a:ext cx="896114" cy="1737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Title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mtClean="0"/>
              <a:t>echa.europa.eu/reach-2018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67421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12508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64704"/>
            <a:ext cx="8229600" cy="1143000"/>
          </a:xfrm>
        </p:spPr>
        <p:txBody>
          <a:bodyPr/>
          <a:lstStyle>
            <a:lvl1pPr>
              <a:defRPr>
                <a:solidFill>
                  <a:srgbClr val="008BC8"/>
                </a:solidFill>
              </a:defRPr>
            </a:lvl1pPr>
          </a:lstStyle>
          <a:p>
            <a:r>
              <a:rPr lang="en-US" smtClean="0"/>
              <a:t>Transition slide/new section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7226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image" Target="../media/image5.png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3FE240C-791C-4FA0-BA72-1FE57C9E7D1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622" cy="685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8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transition/>
  <p:timing/>
  <p:hf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Relationship Id="rId3" Type="http://schemas.openxmlformats.org/officeDocument/2006/relationships/image" Target="../media/image13.png" /><Relationship Id="rId4" Type="http://schemas.openxmlformats.org/officeDocument/2006/relationships/image" Target="../media/image14.png" /><Relationship Id="rId5" Type="http://schemas.microsoft.com/office/2007/relationships/hdphoto" Target="../media/hdphoto2.wdp" /><Relationship Id="rId6" Type="http://schemas.openxmlformats.org/officeDocument/2006/relationships/image" Target="../media/image15.png" /><Relationship Id="rId7" Type="http://schemas.openxmlformats.org/officeDocument/2006/relationships/image" Target="../media/image16.png" /><Relationship Id="rId8" Type="http://schemas.openxmlformats.org/officeDocument/2006/relationships/image" Target="../media/image17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18.png" /><Relationship Id="rId4" Type="http://schemas.microsoft.com/office/2007/relationships/hdphoto" Target="../media/hdphoto3.wdp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Relationship Id="rId3" Type="http://schemas.openxmlformats.org/officeDocument/2006/relationships/hyperlink" Target="https://echa.europa.eu/it/reach-2018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6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6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7.png" /><Relationship Id="rId4" Type="http://schemas.microsoft.com/office/2007/relationships/hdphoto" Target="../media/hdphoto1.wdp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8.png" /><Relationship Id="rId4" Type="http://schemas.openxmlformats.org/officeDocument/2006/relationships/image" Target="../media/image9.png" /><Relationship Id="rId5" Type="http://schemas.openxmlformats.org/officeDocument/2006/relationships/image" Target="../media/image10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11.png" /><Relationship Id="rId4" Type="http://schemas.openxmlformats.org/officeDocument/2006/relationships/image" Target="../media/image8.png" /><Relationship Id="rId5" Type="http://schemas.openxmlformats.org/officeDocument/2006/relationships/image" Target="../media/image9.png" /><Relationship Id="rId6" Type="http://schemas.openxmlformats.org/officeDocument/2006/relationships/image" Target="../media/image10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1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tsikko 4"/>
          <p:cNvSpPr txBox="1"/>
          <p:nvPr/>
        </p:nvSpPr>
        <p:spPr bwMode="white">
          <a:xfrm>
            <a:off x="395984" y="3033016"/>
            <a:ext cx="5616176" cy="14941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836712"/>
            <a:ext cx="633670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000" b="1" smtClean="0">
                <a:solidFill>
                  <a:schemeClr val="bg1"/>
                </a:solidFill>
                <a:latin typeface="Verdana" panose="020b0604030504040204" pitchFamily="34" charset="0"/>
              </a:rPr>
              <a:t>REACH 2018</a:t>
            </a:r>
          </a:p>
          <a:p>
            <a:endParaRPr lang="it-IT" sz="360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3600" smtClean="0">
                <a:solidFill>
                  <a:schemeClr val="bg1"/>
                </a:solidFill>
                <a:latin typeface="Verdana" panose="020b0604030504040204" pitchFamily="34" charset="0"/>
              </a:rPr>
              <a:t>Organizzare le attività con i propri co-dichiaranti: </a:t>
            </a:r>
          </a:p>
          <a:p>
            <a:r>
              <a:rPr lang="it-IT" sz="3600" smtClean="0">
                <a:solidFill>
                  <a:schemeClr val="bg1"/>
                </a:solidFill>
                <a:latin typeface="Verdana" panose="020b0604030504040204" pitchFamily="34" charset="0"/>
              </a:rPr>
              <a:t>gestione di un SIEF e condivisione dei dati</a:t>
            </a:r>
            <a:endParaRPr lang="it-IT" sz="36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7066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FontTx/>
                <a:buNone/>
              </a:pPr>
              <a:t>10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smtClean="0"/>
              <a:t>Prepararsi per i nuovi co-dichiaranti</a:t>
            </a:r>
            <a:endParaRPr lang="it-IT" noProof="0"/>
          </a:p>
        </p:txBody>
      </p:sp>
      <p:sp>
        <p:nvSpPr>
          <p:cNvPr id="9" name="Content Placeholder 10"/>
          <p:cNvSpPr txBox="1"/>
          <p:nvPr/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smtClean="0">
                <a:solidFill>
                  <a:prstClr val="black"/>
                </a:solidFill>
              </a:rPr>
              <a:t>Il modello di condivisione dei costi deve essere equo, trasparente e non discriminatorio nei confronti di potenziali dichiaranti</a:t>
            </a:r>
          </a:p>
          <a:p>
            <a:r>
              <a:rPr lang="it-IT" sz="2400">
                <a:solidFill>
                  <a:prstClr val="black"/>
                </a:solidFill>
              </a:rPr>
              <a:t>Decidere chi si occuperà delle domande dei nuovi co-dichiaranti</a:t>
            </a:r>
          </a:p>
          <a:p>
            <a:r>
              <a:rPr lang="it-IT" sz="2400" smtClean="0">
                <a:solidFill>
                  <a:prstClr val="black"/>
                </a:solidFill>
              </a:rPr>
              <a:t>Includere un meccanismo di rimborso nel modello di condivisione dei costi</a:t>
            </a:r>
          </a:p>
          <a:p>
            <a:endParaRPr lang="it-IT" sz="240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20272" y="4665142"/>
            <a:ext cx="1487938" cy="13537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933" b="100000" l="54749" r="9972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1361"/>
          <a:stretch>
            <a:fillRect/>
          </a:stretch>
        </p:blipFill>
        <p:spPr>
          <a:xfrm flipH="1">
            <a:off x="6669349" y="4390186"/>
            <a:ext cx="875515" cy="9341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3006" l="0" r="670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2902" b="29091"/>
          <a:stretch>
            <a:fillRect/>
          </a:stretch>
        </p:blipFill>
        <p:spPr>
          <a:xfrm flipH="1">
            <a:off x="7728005" y="5681645"/>
            <a:ext cx="545485" cy="5244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3006" l="0" r="670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2902" b="29091"/>
          <a:stretch>
            <a:fillRect/>
          </a:stretch>
        </p:blipFill>
        <p:spPr>
          <a:xfrm flipH="1">
            <a:off x="7461437" y="4189439"/>
            <a:ext cx="454294" cy="4367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933" b="100000" l="54749" r="9972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1361"/>
          <a:stretch>
            <a:fillRect/>
          </a:stretch>
        </p:blipFill>
        <p:spPr>
          <a:xfrm flipH="1">
            <a:off x="7996559" y="4215922"/>
            <a:ext cx="359723" cy="38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513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FontTx/>
                <a:buNone/>
              </a:pPr>
              <a:t>11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smtClean="0"/>
              <a:t>Controversie sulla condivisione </a:t>
            </a:r>
            <a:br>
              <a:rPr lang="it-IT" noProof="0" smtClean="0"/>
            </a:br>
            <a:r>
              <a:rPr lang="it-IT" noProof="0" smtClean="0"/>
              <a:t>dei dati</a:t>
            </a:r>
            <a:endParaRPr lang="it-IT" noProof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it-IT" noProof="0" smtClean="0"/>
              <a:t>Se non riuscite a trovare un accordo con i co-dichiaranti sulla condivisione dei dati: </a:t>
            </a:r>
          </a:p>
          <a:p>
            <a:pPr lvl="1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it-IT" noProof="0" smtClean="0"/>
              <a:t>assicuratevi di poter dimostrare che avete fatto tutto il possibile durante le trattative (richieste e risposte)</a:t>
            </a:r>
          </a:p>
          <a:p>
            <a:pPr lvl="1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it-IT" noProof="0" smtClean="0"/>
              <a:t>avviate una controversia sulla condivisone dei dati dinanzi all’ECHA in ultima istanza</a:t>
            </a:r>
          </a:p>
          <a:p>
            <a:pPr lvl="1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it-IT" noProof="0" smtClean="0"/>
              <a:t>presentate comunque una registrazione collettiva</a:t>
            </a:r>
            <a:endParaRPr lang="it-IT" noProof="0"/>
          </a:p>
        </p:txBody>
      </p:sp>
      <p:pic>
        <p:nvPicPr>
          <p:cNvPr id="6" name="Picture 2" descr="\\echa\data\Directorates\A-shared\- Unit A3\10.2.5 Production of Publication materials; social media, audiovisuals and proof reading\Photos\Photos_contact unit A3\Graphs_illustrations\Policy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0553" y="4869160"/>
            <a:ext cx="143344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06594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FontTx/>
                <a:buNone/>
              </a:pPr>
              <a:t>12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smtClean="0"/>
              <a:t>Messaggi chiave</a:t>
            </a:r>
            <a:endParaRPr lang="it-I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it-IT" noProof="0" smtClean="0"/>
              <a:t>Per il 2018 dovranno essere creati molti nuovi SIEF</a:t>
            </a:r>
          </a:p>
          <a:p>
            <a:pPr>
              <a:spcBef>
                <a:spcPts val="1200"/>
              </a:spcBef>
            </a:pPr>
            <a:r>
              <a:rPr lang="it-IT" noProof="0"/>
              <a:t>Condividere le informazioni sulla propria sostanza con i co-dichiaranti</a:t>
            </a:r>
          </a:p>
          <a:p>
            <a:pPr>
              <a:spcBef>
                <a:spcPts val="1200"/>
              </a:spcBef>
            </a:pPr>
            <a:r>
              <a:rPr lang="it-IT" noProof="0" smtClean="0"/>
              <a:t>Agire in modo leale, trasparente e non discriminatorio: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nella comunicazione con i co-dichiaranti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nella condivisione del lavoro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nella fissazione dei prezzi per i dati e il lavoro svolto</a:t>
            </a:r>
            <a:endParaRPr lang="it-IT" noProof="0"/>
          </a:p>
          <a:p>
            <a:pPr>
              <a:spcBef>
                <a:spcPts val="1200"/>
              </a:spcBef>
            </a:pPr>
            <a:r>
              <a:rPr lang="it-IT" smtClean="0"/>
              <a:t>Per ricevere assistenza, consultare la pagina </a:t>
            </a:r>
            <a:r>
              <a:rPr lang="it-IT" smtClean="0">
                <a:hlinkClick r:id="rId3"/>
              </a:rPr>
              <a:t>https://echa.europa.eu/reach-2018</a:t>
            </a:r>
            <a:endParaRPr lang="it-IT"/>
          </a:p>
          <a:p>
            <a:pPr marL="0" indent="0">
              <a:spcBef>
                <a:spcPts val="1200"/>
              </a:spcBef>
              <a:buNone/>
            </a:pPr>
            <a:br>
              <a:rPr lang="en-GB" noProof="0" smtClean="0"/>
            </a:br>
          </a:p>
          <a:p>
            <a:pPr>
              <a:spcBef>
                <a:spcPts val="1200"/>
              </a:spcBef>
            </a:pP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18799166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240C-791C-4FA0-BA72-1FE57C9E7D13}" type="slidenum">
              <a:rPr lang="en-GB" smtClean="0"/>
              <a:t>2</a:t>
            </a:fld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smtClean="0"/>
              <a:t>Scopo della presentazione</a:t>
            </a:r>
            <a:endParaRPr lang="it-IT" noProof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altLang="en-US" noProof="0"/>
              <a:t>Questa presentazione, unitamente alle note, è stata approntata dall’ECHA, l’Agenzia europea per le sostanze chimiche, per aiutarvi a preparare una presentazione su REACH 2018, ovvero l’ultima scadenza di registrazione per le sostanze soggette a un regime transitorio. L’obiettivo è quello di poter selezionare i lucidi pertinenti e di modificarli, se necessario, per adattarli al vostro pubblico, che si tratti di dirigenti, lavoratori, professionisti nel campo della salute e della sicurezza ambientale, autorità ecc. Può essere utilizzata senza ulteriore autorizzazione.</a:t>
            </a:r>
          </a:p>
          <a:p>
            <a:endParaRPr lang="it-IT" altLang="en-US" noProof="0"/>
          </a:p>
          <a:p>
            <a:r>
              <a:rPr lang="it-IT" altLang="en-US" noProof="0"/>
              <a:t>Questa presentazione offre una breve panoramica della fase 3 (Organizzare le attività con i propri co-dichiaranti) della tabella di marcia REACH 2018 dell’ECHA. Fa parte di una serie di presentazioni su REACH 2018, disponibili sul sito dell’ECHA. Vi invitiamo a trasmettere osservazioni e suggerimenti all’indirizzo: </a:t>
            </a:r>
            <a:r>
              <a:rPr lang="it-IT" altLang="en-US" b="1" noProof="0" smtClean="0">
                <a:solidFill>
                  <a:srgbClr val="0046AD"/>
                </a:solidFill>
              </a:rPr>
              <a:t>reach-2018@echa.europa.eu</a:t>
            </a:r>
            <a:r>
              <a:rPr lang="it-IT" altLang="en-US" noProof="0"/>
              <a:t>.  </a:t>
            </a:r>
          </a:p>
          <a:p>
            <a:endParaRPr lang="it-IT" altLang="en-US" noProof="0"/>
          </a:p>
          <a:p>
            <a:r>
              <a:rPr lang="it-IT" altLang="en-US" b="1" noProof="0"/>
              <a:t>Avviso legale: </a:t>
            </a:r>
            <a:r>
              <a:rPr lang="it-IT" altLang="en-US" noProof="0"/>
              <a:t>le informazioni contenute nella presentazione non costituiscono un parere legale e non rappresentano necessariamente in termini giuridici la posizione ufficiale dell’Agenzia europea per le sostanze chimiche. L’Agenzia europea per le sostanze chimiche declina ogni responsabilità rispetto al contenuto del presente documento.</a:t>
            </a:r>
          </a:p>
          <a:p>
            <a:endParaRPr lang="it-IT" altLang="en-US" noProof="0"/>
          </a:p>
          <a:p>
            <a:r>
              <a:rPr lang="it-IT" altLang="en-US" noProof="0"/>
              <a:t>Pubblicazione: maggio 2017</a:t>
            </a:r>
          </a:p>
          <a:p>
            <a:pPr marL="0" indent="0">
              <a:buNone/>
            </a:pP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32392562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FontTx/>
                <a:buNone/>
              </a:pPr>
              <a:t>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smtClean="0"/>
              <a:t>Registrazione REACH 2018</a:t>
            </a:r>
            <a:endParaRPr lang="it-IT" noProof="0"/>
          </a:p>
        </p:txBody>
      </p:sp>
      <p:sp>
        <p:nvSpPr>
          <p:cNvPr id="6" name="Tekstin paikkamerkki 5"/>
          <p:cNvSpPr txBox="1"/>
          <p:nvPr/>
        </p:nvSpPr>
        <p:spPr>
          <a:xfrm>
            <a:off x="468440" y="1844824"/>
            <a:ext cx="8064000" cy="396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2400"/>
              </a:spcAft>
              <a:buFont typeface="Arial" pitchFamily="34" charset="0"/>
              <a:buNone/>
              <a:defRPr/>
            </a:pPr>
            <a:r>
              <a:rPr lang="it-IT" b="1" smtClean="0">
                <a:solidFill>
                  <a:srgbClr val="008BC8"/>
                </a:solidFill>
                <a:latin typeface="Verdana"/>
              </a:rPr>
              <a:t>Attività della fase 3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it-IT" smtClean="0">
                <a:solidFill>
                  <a:sysClr val="windowText" lastClr="000000"/>
                </a:solidFill>
                <a:latin typeface="Verdana"/>
              </a:rPr>
              <a:t>Concordare le modalità di collaborazione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it-IT" smtClean="0">
                <a:solidFill>
                  <a:sysClr val="windowText" lastClr="000000"/>
                </a:solidFill>
                <a:latin typeface="Verdana"/>
              </a:rPr>
              <a:t>Scegliere il dichiarante capofila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it-IT" smtClean="0">
                <a:solidFill>
                  <a:sysClr val="windowText" lastClr="000000"/>
                </a:solidFill>
                <a:latin typeface="Verdana"/>
              </a:rPr>
              <a:t>Raccogliere i dati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it-IT" smtClean="0">
                <a:solidFill>
                  <a:sysClr val="windowText" lastClr="000000"/>
                </a:solidFill>
                <a:latin typeface="Verdana"/>
              </a:rPr>
              <a:t>Condividere i costi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it-IT" smtClean="0">
                <a:solidFill>
                  <a:sysClr val="windowText" lastClr="000000"/>
                </a:solidFill>
                <a:latin typeface="Verdana"/>
              </a:rPr>
              <a:t>Prepararsi per i nuovi co-dichiaranti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it-IT" smtClean="0">
              <a:solidFill>
                <a:sysClr val="windowText" lastClr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5695794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FontTx/>
                <a:buNone/>
              </a:pPr>
              <a:t>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smtClean="0"/>
              <a:t>Concordare le modalità di collaborazione</a:t>
            </a:r>
            <a:endParaRPr lang="it-IT" noProof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7414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it-IT" noProof="0" smtClean="0">
                <a:solidFill>
                  <a:sysClr val="windowText" lastClr="000000"/>
                </a:solidFill>
                <a:latin typeface="Verdana"/>
              </a:rPr>
              <a:t>Comunicazione nel SIEF</a:t>
            </a:r>
          </a:p>
          <a:p>
            <a:pPr lvl="1" indent="-342900" fontAlgn="auto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noProof="0" smtClean="0">
                <a:solidFill>
                  <a:sysClr val="windowText" lastClr="000000"/>
                </a:solidFill>
                <a:latin typeface="Verdana"/>
              </a:rPr>
              <a:t>Principio: tutti i pre-dichiaranti devono essere in grado di seguire le discussioni e i progressi del SIEF</a:t>
            </a:r>
          </a:p>
          <a:p>
            <a:pPr lvl="1" indent="-342900" fontAlgn="auto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noProof="0" smtClean="0">
                <a:solidFill>
                  <a:sysClr val="windowText" lastClr="000000"/>
                </a:solidFill>
                <a:latin typeface="Verdana"/>
              </a:rPr>
              <a:t>Usare </a:t>
            </a:r>
            <a:r>
              <a:rPr lang="it-IT" noProof="0" smtClean="0">
                <a:latin typeface="Verdana"/>
              </a:rPr>
              <a:t>il</a:t>
            </a:r>
            <a:r>
              <a:rPr lang="it-IT" smtClean="0"/>
              <a:t> </a:t>
            </a:r>
            <a:r>
              <a:rPr lang="it-IT" noProof="0" smtClean="0">
                <a:latin typeface="Verdana"/>
              </a:rPr>
              <a:t>campo messaggio del facilitatore della formazione del SIEF nelle pagine pre-SIEF in REACH-IT</a:t>
            </a:r>
          </a:p>
          <a:p>
            <a:pPr lvl="0">
              <a:spcBef>
                <a:spcPts val="1200"/>
              </a:spcBef>
              <a:defRPr/>
            </a:pPr>
            <a:r>
              <a:rPr lang="it-IT" noProof="0" smtClean="0">
                <a:solidFill>
                  <a:sysClr val="windowText" lastClr="000000"/>
                </a:solidFill>
                <a:latin typeface="Verdana"/>
              </a:rPr>
              <a:t>Cooperazione</a:t>
            </a:r>
          </a:p>
          <a:p>
            <a:pPr lvl="1" indent="-342900" fontAlgn="auto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noProof="0" smtClean="0">
                <a:solidFill>
                  <a:sysClr val="windowText" lastClr="000000"/>
                </a:solidFill>
                <a:latin typeface="Verdana"/>
              </a:rPr>
              <a:t>Adottare gli accordi SIEF messi a disposizione delle associazioni di settore (facoltativo)</a:t>
            </a:r>
          </a:p>
          <a:p>
            <a:pPr lvl="1" indent="-342900" fontAlgn="auto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noProof="0" smtClean="0">
                <a:solidFill>
                  <a:sysClr val="windowText" lastClr="000000"/>
                </a:solidFill>
                <a:latin typeface="Verdana"/>
              </a:rPr>
              <a:t>Il consorzio è una possibile forma di cooperazione, ma non è un requisito ai sensi di REACH</a:t>
            </a:r>
          </a:p>
          <a:p>
            <a:pPr lvl="1" indent="-342900" fontAlgn="auto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it-IT" noProof="0" smtClean="0">
                <a:solidFill>
                  <a:sysClr val="windowText" lastClr="000000"/>
                </a:solidFill>
                <a:latin typeface="Verdana"/>
              </a:rPr>
              <a:t>Tutti i co-dichiaranti devono essere trattati allo </a:t>
            </a:r>
            <a:br>
              <a:rPr lang="it-IT" noProof="0" smtClean="0">
                <a:solidFill>
                  <a:sysClr val="windowText" lastClr="000000"/>
                </a:solidFill>
                <a:latin typeface="Verdana"/>
              </a:rPr>
            </a:br>
            <a:r>
              <a:rPr lang="it-IT" noProof="0" smtClean="0">
                <a:solidFill>
                  <a:sysClr val="windowText" lastClr="000000"/>
                </a:solidFill>
                <a:latin typeface="Verdana"/>
              </a:rPr>
              <a:t>stesso modo, indipendentemente dalla forma di cooperazione  </a:t>
            </a:r>
          </a:p>
          <a:p>
            <a:endParaRPr lang="it-IT" noProof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983" y="5434211"/>
            <a:ext cx="1258517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7776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FontTx/>
                <a:buNone/>
              </a:pPr>
              <a:t>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noProof="0" smtClean="0"/>
              <a:t>Responsabilità e compiti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/>
              <a:t>condividere il lavoro?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/>
              <a:t>reclutare un consulente?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creare un consorzio?</a:t>
            </a:r>
          </a:p>
          <a:p>
            <a:pPr>
              <a:spcBef>
                <a:spcPts val="1200"/>
              </a:spcBef>
            </a:pPr>
            <a:r>
              <a:rPr lang="it-IT" noProof="0" smtClean="0"/>
              <a:t>Aspetti finanziari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/>
              <a:t>fatturazione e pagamento del lavoro svolto</a:t>
            </a:r>
          </a:p>
          <a:p>
            <a:endParaRPr lang="it-IT" noProof="0"/>
          </a:p>
        </p:txBody>
      </p:sp>
      <p:sp>
        <p:nvSpPr>
          <p:cNvPr id="7" name="Title 1"/>
          <p:cNvSpPr txBox="1"/>
          <p:nvPr/>
        </p:nvSpPr>
        <p:spPr>
          <a:xfrm>
            <a:off x="457200" y="4400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it-IT" smtClean="0"/>
              <a:t>Concordare le modalità di collaborazione</a:t>
            </a:r>
            <a:endParaRPr lang="it-IT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731991"/>
            <a:ext cx="1258517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2185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FontTx/>
                <a:buNone/>
              </a:pPr>
              <a:t>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smtClean="0"/>
              <a:t>Scegliere il dichiarante capofila</a:t>
            </a:r>
            <a:endParaRPr lang="it-IT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noProof="0" smtClean="0"/>
              <a:t>Tutti i dichiaranti sono responsabili dei progressi </a:t>
            </a:r>
            <a:br/>
            <a:r>
              <a:rPr lang="it-IT" noProof="0" smtClean="0"/>
              <a:t>nel SIEF e del contenuto della registrazione</a:t>
            </a:r>
          </a:p>
          <a:p>
            <a:pPr lvl="0">
              <a:spcBef>
                <a:spcPts val="1200"/>
              </a:spcBef>
            </a:pPr>
            <a:r>
              <a:rPr lang="it-IT" noProof="0" smtClean="0"/>
              <a:t>Il dichiarante capofila: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ha alcuni compiti specifici nell’ambito di REACH-IT concernenti la gestione della trasmissione comune e la trasmissione della parte comune della registrazione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agisce con il consenso dei co-dichiaranti</a:t>
            </a:r>
            <a:endParaRPr lang="it-IT" noProof="0"/>
          </a:p>
          <a:p>
            <a:pPr>
              <a:spcBef>
                <a:spcPts val="1200"/>
              </a:spcBef>
            </a:pPr>
            <a:r>
              <a:rPr lang="it-IT" noProof="0" smtClean="0"/>
              <a:t>Quando scegliere il dichiarante capofila?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il prima possibile: al più tardi, al momento della trasmissione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evitare che queste discussioni ostacolino il lavoro del SIEF</a:t>
            </a:r>
            <a:endParaRPr lang="it-IT" noProof="0"/>
          </a:p>
        </p:txBody>
      </p:sp>
      <p:pic>
        <p:nvPicPr>
          <p:cNvPr id="1030" name="Picture 6" descr="\\echa\data\Directorates\A-shared\- Unit A3\10.2.5 Production of Publication materials; social media, audiovisuals and proof reading\Photos\Photos_contact unit A3\Graphs_illustrations\Worker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4368" y="5013176"/>
            <a:ext cx="792088" cy="90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13620" y="5646620"/>
            <a:ext cx="409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it-IT" sz="1400" smtClean="0">
                <a:solidFill>
                  <a:srgbClr val="008BC8"/>
                </a:solidFill>
                <a:latin typeface="Verdana" panose="020b0604030504040204" pitchFamily="34" charset="0"/>
              </a:rPr>
              <a:t>DC</a:t>
            </a:r>
            <a:endParaRPr lang="it-IT" sz="1400">
              <a:solidFill>
                <a:srgbClr val="008BC8"/>
              </a:solidFill>
              <a:latin typeface="Verdana" panose="020b060403050404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82652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FontTx/>
                <a:buNone/>
              </a:pPr>
              <a:t>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 smtClean="0"/>
              <a:t>Raccogliere i dati</a:t>
            </a:r>
            <a:endParaRPr lang="it-IT" noProof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t-IT" noProof="0" smtClean="0"/>
              <a:t>Predisporre un inventario dei dati di cui si dispone nel SIEF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dati relativi alla sostanza</a:t>
            </a:r>
          </a:p>
          <a:p>
            <a:pPr lvl="2"/>
            <a:r>
              <a:rPr lang="it-IT" noProof="0" smtClean="0"/>
              <a:t>derivanti dai propri studi</a:t>
            </a:r>
          </a:p>
          <a:p>
            <a:pPr lvl="2"/>
            <a:r>
              <a:rPr lang="it-IT" noProof="0" smtClean="0"/>
              <a:t>derivanti dalla letteratura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dati su sostanze simili (per il "read-across")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dati che possono essere omessi (ad esempio studi non giustificati dal punto di vista scientifico)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compresi gli aspetti correlati alla proprietà dei dati e al diritto d’autore</a:t>
            </a:r>
          </a:p>
          <a:p>
            <a:pPr>
              <a:spcBef>
                <a:spcPts val="1200"/>
              </a:spcBef>
            </a:pPr>
            <a:r>
              <a:rPr lang="it-IT" noProof="0" smtClean="0"/>
              <a:t>Valutare i dati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pertinenza/affidabilità/adeguatezza</a:t>
            </a:r>
          </a:p>
        </p:txBody>
      </p:sp>
      <p:pic>
        <p:nvPicPr>
          <p:cNvPr id="13" name="Picture 2" descr="\\echa\data\Directorates\A-shared\- Unit A3\10.2.5 Production of Publication materials; social media, audiovisuals and proof reading\Photos\Photos_contact unit A3\Graphs_illustrations\Puz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6210686">
            <a:off x="7276025" y="5736476"/>
            <a:ext cx="555950" cy="846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\\echa\data\Directorates\A-shared\- Unit A3\10.2.5 Production of Publication materials; social media, audiovisuals and proof reading\Photos\Photos_contact unit A3\Graphs_illustrations\Puzle.png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9377866">
            <a:off x="7206297" y="5088638"/>
            <a:ext cx="555950" cy="77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\\echa\data\Directorates\A-shared\- Unit A3\10.2.5 Production of Publication materials; social media, audiovisuals and proof reading\Photos\Photos_contact unit A3\Graphs_illustrations\Puz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5473366">
            <a:off x="7830243" y="4910547"/>
            <a:ext cx="555951" cy="78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\\echa\data\Directorates\A-shared\- Unit A3\10.2.5 Production of Publication materials; social media, audiovisuals and proof reading\Photos\Photos_contact unit A3\Graphs_illustrations\Puzle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795796">
            <a:off x="7830242" y="5593124"/>
            <a:ext cx="555950" cy="77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176807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FontTx/>
                <a:buNone/>
              </a:pPr>
              <a:t>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noProof="0" smtClean="0"/>
              <a:t>Identificazione dei dati mancanti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vi servono informazioni che non avete?</a:t>
            </a:r>
          </a:p>
          <a:p>
            <a:pPr>
              <a:spcBef>
                <a:spcPts val="1200"/>
              </a:spcBef>
            </a:pPr>
            <a:r>
              <a:rPr lang="it-IT" noProof="0" smtClean="0"/>
              <a:t>Colmare le lacune di dati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generare nuovi dati</a:t>
            </a:r>
          </a:p>
          <a:p>
            <a:pPr lvl="2"/>
            <a:r>
              <a:rPr lang="it-IT" noProof="0" smtClean="0"/>
              <a:t>prendere in considerazione metodi alternativi (read-across, QSAR ecc.)</a:t>
            </a:r>
          </a:p>
          <a:p>
            <a:pPr lvl="2"/>
            <a:r>
              <a:rPr lang="it-IT" noProof="0" smtClean="0"/>
              <a:t>effettuare nuovi test sui vertebrati soltanto in caso di assoluta necessità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/>
              <a:t>acquistare da un proprietario al di fuori del SIEF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fornire le informazioni sulla proprietà dei dati e sul diritto d’autore</a:t>
            </a:r>
          </a:p>
          <a:p>
            <a:pPr>
              <a:spcBef>
                <a:spcPts val="1200"/>
              </a:spcBef>
            </a:pPr>
            <a:r>
              <a:rPr lang="it-IT" noProof="0" smtClean="0"/>
              <a:t>Prendere in considerazione l’elaborazione </a:t>
            </a:r>
            <a:br>
              <a:rPr lang="it-IT" noProof="0" smtClean="0"/>
            </a:br>
            <a:r>
              <a:rPr lang="it-IT" noProof="0" smtClean="0"/>
              <a:t>congiunta della CSR e della guida all’uso </a:t>
            </a:r>
            <a:br>
              <a:rPr lang="it-IT" noProof="0" smtClean="0"/>
            </a:br>
            <a:r>
              <a:rPr lang="it-IT" noProof="0" smtClean="0"/>
              <a:t>sicuro</a:t>
            </a:r>
            <a:endParaRPr lang="it-IT" noProof="0"/>
          </a:p>
          <a:p>
            <a:endParaRPr lang="it-IT" noProof="0" smtClean="0"/>
          </a:p>
          <a:p>
            <a:pPr lvl="1"/>
            <a:endParaRPr lang="it-IT" noProof="0"/>
          </a:p>
        </p:txBody>
      </p:sp>
      <p:sp>
        <p:nvSpPr>
          <p:cNvPr id="8" name="Title 1"/>
          <p:cNvSpPr txBox="1"/>
          <p:nvPr/>
        </p:nvSpPr>
        <p:spPr>
          <a:xfrm>
            <a:off x="457200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008BC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it-IT" smtClean="0"/>
              <a:t>Raccogliere i dati</a:t>
            </a:r>
            <a:endParaRPr lang="it-IT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474466"/>
            <a:ext cx="807392" cy="738510"/>
          </a:xfrm>
          <a:prstGeom prst="rect">
            <a:avLst/>
          </a:prstGeom>
        </p:spPr>
      </p:pic>
      <p:pic>
        <p:nvPicPr>
          <p:cNvPr id="7" name="Picture 2" descr="\\echa\data\Directorates\A-shared\- Unit A3\10.2.5 Production of Publication materials; social media, audiovisuals and proof reading\Photos\Photos_contact unit A3\Graphs_illustrations\Puz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6210686">
            <a:off x="7276025" y="5736476"/>
            <a:ext cx="555950" cy="846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\\echa\data\Directorates\A-shared\- Unit A3\10.2.5 Production of Publication materials; social media, audiovisuals and proof reading\Photos\Photos_contact unit A3\Graphs_illustrations\Puzle.png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9377866">
            <a:off x="7206297" y="5088638"/>
            <a:ext cx="555950" cy="77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echa\data\Directorates\A-shared\- Unit A3\10.2.5 Production of Publication materials; social media, audiovisuals and proof reading\Photos\Photos_contact unit A3\Graphs_illustrations\Puzl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5473366">
            <a:off x="7830243" y="4910547"/>
            <a:ext cx="555951" cy="78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echa\data\Directorates\A-shared\- Unit A3\10.2.5 Production of Publication materials; social media, audiovisuals and proof reading\Photos\Photos_contact unit A3\Graphs_illustrations\Puzle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795796">
            <a:off x="7830242" y="5593124"/>
            <a:ext cx="555950" cy="77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372377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53FE240C-791C-4FA0-BA72-1FE57C9E7D1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buFontTx/>
                <a:buNone/>
              </a:pPr>
              <a:t>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it-IT" noProof="0" smtClean="0"/>
              <a:t>Condivisione dei costi</a:t>
            </a:r>
            <a:endParaRPr lang="it-IT" noProof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709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it-IT" noProof="0" smtClean="0"/>
              <a:t>Principi della condivisione dei costi: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tutti i costi devono essere ripartiti in modo equo, trasparente e non discriminatorio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i dichiaranti devono pagare soltanto i dati necessari per la registrazione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in condizioni specifiche, un dichiarante può presentare alcuni dati separatamente, se giustificato</a:t>
            </a:r>
          </a:p>
          <a:p>
            <a:r>
              <a:rPr lang="it-IT" noProof="0" smtClean="0"/>
              <a:t>Indicare, giustificare e fissare un prezzo per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ciascuna delle voci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noProof="0" smtClean="0"/>
              <a:t>tutti gli altri costi correlati alla registrazione collettiva</a:t>
            </a:r>
          </a:p>
          <a:p>
            <a:pPr>
              <a:spcBef>
                <a:spcPts val="1200"/>
              </a:spcBef>
            </a:pPr>
            <a:r>
              <a:rPr lang="it-IT" noProof="0" smtClean="0"/>
              <a:t>Elaborare un modello di condivisione dei costi</a:t>
            </a:r>
          </a:p>
          <a:p>
            <a:pPr>
              <a:spcBef>
                <a:spcPts val="1200"/>
              </a:spcBef>
            </a:pPr>
            <a:r>
              <a:rPr lang="it-IT" noProof="0" smtClean="0"/>
              <a:t>Concordare un meccanismo di rimborso</a:t>
            </a:r>
          </a:p>
          <a:p>
            <a:pPr>
              <a:spcBef>
                <a:spcPts val="1200"/>
              </a:spcBef>
            </a:pPr>
            <a:r>
              <a:rPr lang="it-IT" noProof="0" smtClean="0"/>
              <a:t>Documentarlo in un accordo per la condivisone dei dati</a:t>
            </a:r>
          </a:p>
        </p:txBody>
      </p:sp>
      <p:pic>
        <p:nvPicPr>
          <p:cNvPr id="4098" name="Picture 2" descr="\\echa\data\users\u12113\Roaming Profile\Desktop\Untitled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38921">
            <a:off x="7889398" y="5492475"/>
            <a:ext cx="976530" cy="115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51318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16.10.26"/>
  <p:tag name="AS_TITLE" val="Aspose.Slides for .NET 4.0 Client Profile"/>
  <p:tag name="AS_VERSION" val="16.10.0.0"/>
</p:tagLst>
</file>

<file path=ppt/theme/theme1.xml><?xml version="1.0" encoding="utf-8"?>
<a:theme xmlns:r="http://schemas.openxmlformats.org/officeDocument/2006/relationships"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_rels/item4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4.xml" /></Relationships>
</file>

<file path=customXml/_rels/item5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5.xml" 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5f69e26b-beb5-49c8-89f9-b5a0fae19f51" ContentTypeId="0x010100B558917389A54ADDB58930FBD7E6FD57008586DED9191B4C4CBD31A5DF7F304A7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HADocumentTypeTaxHTField0 xmlns="1a101ee2-a8a8-4e0f-bfd9-aff15f9bc839">
      <Terms xmlns="http://schemas.microsoft.com/office/infopath/2007/PartnerControls"/>
    </ECHADocumentTypeTaxHTField0>
    <ECHAProcessTaxHTField0 xmlns="1a101ee2-a8a8-4e0f-bfd9-aff15f9bc839">
      <Terms xmlns="http://schemas.microsoft.com/office/infopath/2007/PartnerControls">
        <TermInfo xmlns="http://schemas.microsoft.com/office/infopath/2007/PartnerControls">
          <TermName xmlns="http://schemas.microsoft.com/office/infopath/2007/PartnerControls">10.12 Production and Implementation of Communication outputs</TermName>
          <TermId xmlns="http://schemas.microsoft.com/office/infopath/2007/PartnerControls">0979686c-f827-4cff-a947-2fd9d24cc3a4</TermId>
        </TermInfo>
      </Terms>
    </ECHAProcessTaxHTField0>
    <_dlc_DocId xmlns="b80ede5c-af4c-4bf2-9a87-706a3579dc11">ACTV10-6-53869</_dlc_DocId>
    <TaxCatchAll xmlns="b80ede5c-af4c-4bf2-9a87-706a3579dc11">
      <Value>3</Value>
      <Value>1</Value>
    </TaxCatchAll>
    <ECHASecClassTaxHTField0 xmlns="1a101ee2-a8a8-4e0f-bfd9-aff15f9bc839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a0307bc2-faf9-4068-8aeb-b713e4fa2a0f</TermId>
        </TermInfo>
      </Terms>
    </ECHASecClassTaxHTField0>
    <_dlc_DocIdUrl xmlns="b80ede5c-af4c-4bf2-9a87-706a3579dc11">
      <Url>https://activity.echa.europa.eu/sites/act-10/process-10-11/_layouts/DocIdRedir.aspx?ID=ACTV10-6-53869</Url>
      <Description>ACTV10-6-53869</Description>
    </_dlc_DocIdUrl>
    <ECHACategoryTaxHTField0 xmlns="1a101ee2-a8a8-4e0f-bfd9-aff15f9bc839">
      <Terms xmlns="http://schemas.microsoft.com/office/infopath/2007/PartnerControls"/>
    </ECHACategoryTaxHTField0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CHA Process Document" ma:contentTypeID="0x010100B558917389A54ADDB58930FBD7E6FD57008586DED9191B4C4CBD31A5DF7F304A71006D3FFE2B6013534BB5FDEF3B980D4C31" ma:contentTypeVersion="16" ma:contentTypeDescription="Content type for ECHA process documents" ma:contentTypeScope="" ma:versionID="8dc8a49e89d291db91322531bb3d964e">
  <xsd:schema xmlns:xsd="http://www.w3.org/2001/XMLSchema" xmlns:xs="http://www.w3.org/2001/XMLSchema" xmlns:p="http://schemas.microsoft.com/office/2006/metadata/properties" xmlns:ns2="1a101ee2-a8a8-4e0f-bfd9-aff15f9bc839" xmlns:ns3="b80ede5c-af4c-4bf2-9a87-706a3579dc11" targetNamespace="http://schemas.microsoft.com/office/2006/metadata/properties" ma:root="true" ma:fieldsID="d7a7795f9788c218c04520a861492bdf" ns2:_="" ns3:_="">
    <xsd:import namespace="1a101ee2-a8a8-4e0f-bfd9-aff15f9bc839"/>
    <xsd:import namespace="b80ede5c-af4c-4bf2-9a87-706a3579dc11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2:ECHADocumentTypeTaxHTField0" minOccurs="0"/>
                <xsd:element ref="ns3:TaxCatchAll" minOccurs="0"/>
                <xsd:element ref="ns3:TaxCatchAllLabel" minOccurs="0"/>
                <xsd:element ref="ns2:ECHASecClassTaxHTField0" minOccurs="0"/>
                <xsd:element ref="ns2:ECHAProcessTaxHTField0" minOccurs="0"/>
                <xsd:element ref="ns2:ECHACategory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01ee2-a8a8-4e0f-bfd9-aff15f9bc839" elementFormDefault="qualified">
    <xsd:import namespace="http://schemas.microsoft.com/office/2006/documentManagement/types"/>
    <xsd:import namespace="http://schemas.microsoft.com/office/infopath/2007/PartnerControls"/>
    <xsd:element name="ECHADocumentTypeTaxHTField0" ma:index="11" nillable="true" ma:taxonomy="true" ma:internalName="gd32339cd0b5409a9fdb05f9583968bc" ma:taxonomyFieldName="ECHADocumentType" ma:displayName="Document type" ma:readOnly="false" ma:fieldId="{0d32339c-d0b5-409a-9fdb-05f9583968bc}" ma:sspId="5f69e26b-beb5-49c8-89f9-b5a0fae19f51" ma:termSetId="aedf82a2-407f-4791-945d-c1f392314e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SecClassTaxHTField0" ma:index="15" ma:taxonomy="true" ma:internalName="ab0eb6f132fb4a769815f72efb98c81d" ma:taxonomyFieldName="ECHASecClass" ma:displayName="Security classification" ma:default="1;#|a0307bc2-faf9-4068-8aeb-b713e4fa2a0f" ma:fieldId="{ab0eb6f1-32fb-4a76-9815-f72efb98c81d}" ma:sspId="5f69e26b-beb5-49c8-89f9-b5a0fae19f51" ma:termSetId="bdbfee88-fbc0-4b29-a996-994f751932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ProcessTaxHTField0" ma:index="17" nillable="true" ma:taxonomy="true" ma:internalName="k79ecea8bd3e48279038bf7156c8359b" ma:taxonomyFieldName="ECHAProcess" ma:displayName="Process" ma:readOnly="false" ma:fieldId="{479ecea8-bd3e-4827-9038-bf7156c8359b}" ma:sspId="5f69e26b-beb5-49c8-89f9-b5a0fae19f51" ma:termSetId="c30def1a-2ee0-45a9-b531-f691ecbc3c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HACategoryTaxHTField0" ma:index="19" nillable="true" ma:taxonomy="true" ma:internalName="p86653fd247d4255942aa31697ef2e78" ma:taxonomyFieldName="ECHACategory" ma:displayName="Category" ma:readOnly="false" ma:default="" ma:fieldId="{986653fd-247d-4255-942a-a31697ef2e78}" ma:sspId="5f69e26b-beb5-49c8-89f9-b5a0fae19f51" ma:termSetId="55e7dc03-f0a2-4416-8b3b-39dffa2b388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0ede5c-af4c-4bf2-9a87-706a3579dc1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2" nillable="true" ma:displayName="Taxonomy Catch All Column" ma:hidden="true" ma:list="{42e49345-dbec-4f99-ae5c-0d1330abc637}" ma:internalName="TaxCatchAll" ma:showField="CatchAllData" ma:web="1a101ee2-a8a8-4e0f-bfd9-aff15f9bc8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42e49345-dbec-4f99-ae5c-0d1330abc637}" ma:internalName="TaxCatchAllLabel" ma:readOnly="true" ma:showField="CatchAllDataLabel" ma:web="1a101ee2-a8a8-4e0f-bfd9-aff15f9bc8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3C2A4F-378A-406C-8017-7706C7BE96B5}">
  <ds:schemaRefs/>
</ds:datastoreItem>
</file>

<file path=customXml/itemProps2.xml><?xml version="1.0" encoding="utf-8"?>
<ds:datastoreItem xmlns:ds="http://schemas.openxmlformats.org/officeDocument/2006/customXml" ds:itemID="{C661D9F9-A681-4970-9AB3-BB2CEB580C4E}">
  <ds:schemaRefs/>
</ds:datastoreItem>
</file>

<file path=customXml/itemProps3.xml><?xml version="1.0" encoding="utf-8"?>
<ds:datastoreItem xmlns:ds="http://schemas.openxmlformats.org/officeDocument/2006/customXml" ds:itemID="{57325CAE-108D-4A40-AB78-5D4972D3F836}">
  <ds:schemaRefs/>
</ds:datastoreItem>
</file>

<file path=customXml/itemProps4.xml><?xml version="1.0" encoding="utf-8"?>
<ds:datastoreItem xmlns:ds="http://schemas.openxmlformats.org/officeDocument/2006/customXml" ds:itemID="{7BCF6A5F-9D12-494B-A636-D4E7909EB38C}">
  <ds:schemaRefs>
    <ds:schemaRef ds:uri="http://purl.org/dc/elements/1.1/"/>
    <ds:schemaRef ds:uri="b80ede5c-af4c-4bf2-9a87-706a3579dc11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a101ee2-a8a8-4e0f-bfd9-aff15f9bc839"/>
  </ds:schemaRefs>
</ds:datastoreItem>
</file>

<file path=customXml/itemProps5.xml><?xml version="1.0" encoding="utf-8"?>
<ds:datastoreItem xmlns:ds="http://schemas.openxmlformats.org/officeDocument/2006/customXml" ds:itemID="{AB6B4AA4-6BDB-422E-A883-BF9443237468}">
  <ds:schemaRefs/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CDT</Company>
  <PresentationFormat>On-screen Show (4:3)</PresentationFormat>
  <Paragraphs>99</Paragraphs>
  <Slides>12</Slides>
  <Notes>12</Notes>
  <TotalTime>1368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3">
      <vt:lpstr>1_Office Theme</vt:lpstr>
      <vt:lpstr>Slide 1</vt:lpstr>
      <vt:lpstr>Scopo della presentazione</vt:lpstr>
      <vt:lpstr>Registrazione REACH 2018</vt:lpstr>
      <vt:lpstr>Concordare le modalità di collaborazione</vt:lpstr>
      <vt:lpstr>Slide 5</vt:lpstr>
      <vt:lpstr>Scegliere il dichiarante capofila</vt:lpstr>
      <vt:lpstr>Raccogliere i dati</vt:lpstr>
      <vt:lpstr>Slide 8</vt:lpstr>
      <vt:lpstr>Condivisione dei costi</vt:lpstr>
      <vt:lpstr>Prepararsi per i nuovi co-dichiaranti</vt:lpstr>
      <vt:lpstr>Controversie sulla condivisione dei dati</vt:lpstr>
      <vt:lpstr>Messaggi chiave</vt:lpstr>
    </vt:vector>
  </TitlesOfParts>
  <LinksUpToDate>0</LinksUpToDate>
  <SharedDoc>0</SharedDoc>
  <HyperlinksChanged>0</HyperlinksChanged>
  <Application>Aspose.Slides for .NET</Application>
  <AppVersion>16.1000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CDT</dc:creator>
  <cp:lastModifiedBy>CDT</cp:lastModifiedBy>
  <cp:revision>187</cp:revision>
  <dcterms:created xsi:type="dcterms:W3CDTF">2015-06-16T10:48:03Z</dcterms:created>
  <dcterms:modified xsi:type="dcterms:W3CDTF">2017-05-29T13:36:03Z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_dlc_DocIdItemGuid">
    <vt:lpwstr>ae5a3d96-162d-4151-8b64-5860c2a6ba21</vt:lpwstr>
  </property>
  <property fmtid="{D5CDD505-2E9C-101B-9397-08002B2CF9AE}" pid="3" name="ContentTypeId">
    <vt:lpwstr>0x010100B558917389A54ADDB58930FBD7E6FD57008586DED9191B4C4CBD31A5DF7F304A71006D3FFE2B6013534BB5FDEF3B980D4C31</vt:lpwstr>
  </property>
  <property fmtid="{D5CDD505-2E9C-101B-9397-08002B2CF9AE}" pid="4" name="ECHACategory">
    <vt:lpwstr/>
  </property>
  <property fmtid="{D5CDD505-2E9C-101B-9397-08002B2CF9AE}" pid="5" name="ECHADocumentType">
    <vt:lpwstr/>
  </property>
  <property fmtid="{D5CDD505-2E9C-101B-9397-08002B2CF9AE}" pid="6" name="ECHAProcess">
    <vt:lpwstr>3;#10.12 Production and Implementation of Communication outputs|0979686c-f827-4cff-a947-2fd9d24cc3a4</vt:lpwstr>
  </property>
  <property fmtid="{D5CDD505-2E9C-101B-9397-08002B2CF9AE}" pid="7" name="ECHASecClass">
    <vt:lpwstr>1;#Internal|a0307bc2-faf9-4068-8aeb-b713e4fa2a0f</vt:lpwstr>
  </property>
</Properties>
</file>