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59" r:id="rId7"/>
  </p:sldMasterIdLst>
  <p:notesMasterIdLst>
    <p:notesMasterId r:id="rId8"/>
  </p:notesMasterIdLst>
  <p:handoutMasterIdLst>
    <p:handoutMasterId r:id="rId9"/>
  </p:handoutMasterIdLst>
  <p:sldIdLst>
    <p:sldId id="291" r:id="rId10"/>
    <p:sldId id="346" r:id="rId11"/>
    <p:sldId id="263" r:id="rId12"/>
    <p:sldId id="264" r:id="rId13"/>
    <p:sldId id="267" r:id="rId14"/>
    <p:sldId id="268" r:id="rId15"/>
    <p:sldId id="269" r:id="rId16"/>
    <p:sldId id="341" r:id="rId17"/>
    <p:sldId id="270" r:id="rId18"/>
    <p:sldId id="343" r:id="rId19"/>
    <p:sldId id="277" r:id="rId20"/>
    <p:sldId id="279" r:id="rId21"/>
  </p:sldIdLst>
  <p:sldSz cx="9144000" cy="6858000" type="screen4x3"/>
  <p:notesSz cx="6797675" cy="9926638"/>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p="http://schemas.openxmlformats.org/presentationml/2006/main">
  <p:cmAuthor id="0" name="THIEMANN Doris" initials="TD" lastIdx="0" clrIdx="0"/>
  <p:cmAuthor id="1" name="DEMATTIO Silvia" initials="DS" lastIdx="0" clrIdx="1">
    <p:extLst>
      <p:ext uri="{19B8F6BF-5375-455C-9EA6-DF929625EA0E}">
        <p15:presenceInfo xmlns:p15="http://schemas.microsoft.com/office/powerpoint/2012/main" userId="S-1-5-21-2444889250-2882189981-708495972-3212" providerId="AD"/>
      </p:ext>
    </p:extLst>
  </p:cmAuthor>
  <p:cmAuthor id="2" name="MUSSET Christel" initials="MC" lastIdx="0" clrIdx="2">
    <p:extLst>
      <p:ext uri="{19B8F6BF-5375-455C-9EA6-DF929625EA0E}">
        <p15:presenceInfo xmlns:p15="http://schemas.microsoft.com/office/powerpoint/2012/main" userId="S-1-5-21-2444889250-2882189981-708495972-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66913" autoAdjust="0"/>
  </p:normalViewPr>
  <p:slideViewPr>
    <p:cSldViewPr>
      <p:cViewPr varScale="1">
        <p:scale>
          <a:sx n="74" d="100"/>
          <a:sy n="74" d="100"/>
        </p:scale>
        <p:origin x="2568" y="66"/>
      </p:cViewPr>
      <p:guideLst>
        <p:guide orient="horz" pos="2160"/>
        <p:guide pos="2880"/>
      </p:guideLst>
    </p:cSldViewPr>
  </p:slideViewPr>
  <p:outlineViewPr>
    <p:cViewPr>
      <p:scale>
        <a:sx n="33" d="100"/>
        <a:sy n="33" d="100"/>
      </p:scale>
      <p:origin x="0" y="-8526"/>
    </p:cViewPr>
  </p:outlineViewPr>
  <p:notesTextViewPr>
    <p:cViewPr>
      <p:scale>
        <a:sx n="1" d="1"/>
        <a:sy n="1" d="1"/>
      </p:scale>
      <p:origin x="0" y="0"/>
    </p:cViewPr>
  </p:notesTextViewPr>
  <p:sorterViewPr>
    <p:cViewPr>
      <p:scale>
        <a:sx n="90" d="100"/>
        <a:sy n="90" d="100"/>
      </p:scale>
      <p:origin x="0" y="0"/>
    </p:cViewPr>
  </p:sorterViewPr>
  <p:notesViewPr>
    <p:cSldViewPr>
      <p:cViewPr varScale="1">
        <p:scale>
          <a:sx n="85" d="100"/>
          <a:sy n="85" d="100"/>
        </p:scale>
        <p:origin x="-3834" y="-96"/>
      </p:cViewPr>
      <p:guideLst>
        <p:guide orient="horz" pos="3127"/>
        <p:guide pos="2142"/>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1.xml" /><Relationship Id="rId11" Type="http://schemas.openxmlformats.org/officeDocument/2006/relationships/slide" Target="slides/slide2.xml" /><Relationship Id="rId12" Type="http://schemas.openxmlformats.org/officeDocument/2006/relationships/slide" Target="slides/slide3.xml" /><Relationship Id="rId13" Type="http://schemas.openxmlformats.org/officeDocument/2006/relationships/slide" Target="slides/slide4.xml" /><Relationship Id="rId14" Type="http://schemas.openxmlformats.org/officeDocument/2006/relationships/slide" Target="slides/slide5.xml" /><Relationship Id="rId15" Type="http://schemas.openxmlformats.org/officeDocument/2006/relationships/slide" Target="slides/slide6.xml" /><Relationship Id="rId16" Type="http://schemas.openxmlformats.org/officeDocument/2006/relationships/slide" Target="slides/slide7.xml" /><Relationship Id="rId17" Type="http://schemas.openxmlformats.org/officeDocument/2006/relationships/slide" Target="slides/slide8.xml" /><Relationship Id="rId18" Type="http://schemas.openxmlformats.org/officeDocument/2006/relationships/slide" Target="slides/slide9.xml" /><Relationship Id="rId19" Type="http://schemas.openxmlformats.org/officeDocument/2006/relationships/slide" Target="slides/slide10.xml" /><Relationship Id="rId2" Type="http://schemas.openxmlformats.org/officeDocument/2006/relationships/customXml" Target="../customXml/item2.xml" /><Relationship Id="rId20" Type="http://schemas.openxmlformats.org/officeDocument/2006/relationships/slide" Target="slides/slide11.xml" /><Relationship Id="rId21" Type="http://schemas.openxmlformats.org/officeDocument/2006/relationships/slide" Target="slides/slide12.xml" /><Relationship Id="rId22" Type="http://schemas.openxmlformats.org/officeDocument/2006/relationships/tags" Target="tags/tag1.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customXml" Target="../customXml/item3.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handoutMaster" Target="handoutMasters/handoutMaster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2373" tIns="46186" rIns="92373" bIns="46186"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2373" tIns="46186" rIns="92373" bIns="46186" rtlCol="0"/>
          <a:lstStyle>
            <a:lvl1pPr algn="r">
              <a:defRPr sz="1200"/>
            </a:lvl1pPr>
          </a:lstStyle>
          <a:p>
            <a:fld id="{E0ACBD21-23D7-4545-A391-FE4EEDCC6762}" type="datetimeFigureOut">
              <a:rPr lang="en-GB" smtClean="0"/>
              <a:t>30/05/2017</a:t>
            </a:fld>
            <a:endParaRPr lang="fi-FI"/>
          </a:p>
        </p:txBody>
      </p:sp>
      <p:sp>
        <p:nvSpPr>
          <p:cNvPr id="4" name="Footer Placeholder 3"/>
          <p:cNvSpPr>
            <a:spLocks noGrp="1"/>
          </p:cNvSpPr>
          <p:nvPr>
            <p:ph type="ftr" sz="quarter" idx="2"/>
          </p:nvPr>
        </p:nvSpPr>
        <p:spPr>
          <a:xfrm>
            <a:off x="0" y="9428583"/>
            <a:ext cx="2945659" cy="496332"/>
          </a:xfrm>
          <a:prstGeom prst="rect">
            <a:avLst/>
          </a:prstGeom>
        </p:spPr>
        <p:txBody>
          <a:bodyPr vert="horz" lIns="92373" tIns="46186" rIns="92373" bIns="46186"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2373" tIns="46186" rIns="92373" bIns="46186" rtlCol="0" anchor="b"/>
          <a:lstStyle>
            <a:lvl1pPr algn="r">
              <a:defRPr sz="1200"/>
            </a:lvl1pPr>
          </a:lstStyle>
          <a:p>
            <a:fld id="{80D49EB3-B5B7-4C62-993C-B959B3C6AD33}" type="slidenum">
              <a:rPr lang="en-GB" smtClean="0"/>
              <a:t>‹#›</a:t>
            </a:fld>
            <a:endParaRPr lang="fi-FI"/>
          </a:p>
        </p:txBody>
      </p:sp>
    </p:spTree>
    <p:extLst>
      <p:ext uri="{BB962C8B-B14F-4D97-AF65-F5344CB8AC3E}">
        <p14:creationId xmlns:p14="http://schemas.microsoft.com/office/powerpoint/2010/main" val="262389795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2373" tIns="46186" rIns="92373" bIns="46186"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2373" tIns="46186" rIns="92373" bIns="46186" rtlCol="0"/>
          <a:lstStyle>
            <a:lvl1pPr algn="r">
              <a:defRPr sz="1200"/>
            </a:lvl1pPr>
          </a:lstStyle>
          <a:p>
            <a:fld id="{C8E478A7-AFE6-4A1C-B985-B1032FA8D500}" type="datetimeFigureOut">
              <a:rPr lang="en-GB" smtClean="0"/>
              <a:t>30/05/2017</a:t>
            </a:fld>
            <a:endParaRPr lang="fi-FI"/>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4"/>
            <a:ext cx="5438140" cy="4466987"/>
          </a:xfrm>
          <a:prstGeom prst="rect">
            <a:avLst/>
          </a:prstGeom>
        </p:spPr>
        <p:txBody>
          <a:bodyPr vert="horz" lIns="92373" tIns="46186" rIns="92373" bIns="461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2373" tIns="46186" rIns="92373" bIns="46186"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2373" tIns="46186" rIns="92373" bIns="46186" rtlCol="0" anchor="b"/>
          <a:lstStyle>
            <a:lvl1pPr algn="r">
              <a:defRPr sz="1200"/>
            </a:lvl1pPr>
          </a:lstStyle>
          <a:p>
            <a:fld id="{68DD4212-E431-464C-A3C7-FAC7436F6DC4}" type="slidenum">
              <a:rPr lang="en-GB" smtClean="0"/>
              <a:t>‹#›</a:t>
            </a:fld>
            <a:endParaRPr lang="fi-FI"/>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fi-FI"/>
          </a:p>
        </p:txBody>
      </p:sp>
    </p:spTree>
    <p:extLst>
      <p:ext uri="{BB962C8B-B14F-4D97-AF65-F5344CB8AC3E}">
        <p14:creationId xmlns:p14="http://schemas.microsoft.com/office/powerpoint/2010/main" val="53938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Ainetta rajaava koostumus on pääasiallisesti määritetty</a:t>
            </a:r>
          </a:p>
          <a:p>
            <a:endParaRPr lang="fi-FI"/>
          </a:p>
          <a:p>
            <a:pPr marL="173199" indent="-173199">
              <a:buFont typeface="Arial" panose="020b0604020202020204" pitchFamily="34" charset="0"/>
              <a:buChar char="•"/>
            </a:pPr>
            <a:r>
              <a:rPr lang="fi-FI" smtClean="0"/>
              <a:t>ainesosien tunnistuksen, myös epäpuhtauksien, ja </a:t>
            </a:r>
          </a:p>
          <a:p>
            <a:pPr marL="173199" indent="-173199">
              <a:buFont typeface="Arial" panose="020b0604020202020204" pitchFamily="34" charset="0"/>
              <a:buChar char="•"/>
            </a:pPr>
            <a:r>
              <a:rPr lang="fi-FI" smtClean="0"/>
              <a:t>pitoisuuden vaihtelun perusteella.</a:t>
            </a:r>
          </a:p>
          <a:p>
            <a:endParaRPr lang="fi-FI"/>
          </a:p>
          <a:p>
            <a:r>
              <a:rPr lang="fi-FI" smtClean="0"/>
              <a:t>Se saattaa sisältää myös lisätunnisteita, esimerkiksi UVCB-aineiden osalta on myös tarpeen toimittaa valmistusprosessin kuvaus.</a:t>
            </a:r>
          </a:p>
          <a:p>
            <a:endParaRPr lang="fi-FI"/>
          </a:p>
          <a:p>
            <a:r>
              <a:rPr lang="fi-FI" smtClean="0"/>
              <a:t>Tunnistetietoprofiili saattaa muuttua ajan kuluessa. Esimerkiksi silloin, kun uusi ainetta eri pitoisuutena valmistava jäsen liityy rekisteröintiin. </a:t>
            </a:r>
          </a:p>
          <a:p>
            <a:endParaRPr lang="fi-FI"/>
          </a:p>
          <a:p>
            <a:r>
              <a:rPr lang="fi-FI" smtClean="0"/>
              <a:t>Kukin rekisteröijä on vastuussa siitä, että yhteisrekisteröintiin annettavat tiedot ovat oikeita kunkin rekisteröijän aineen koostumuksen osalta ja että oman aineen koostumus on yhteisrekisteröinnin mukainen ainetta rajaava koostumus.</a:t>
            </a:r>
          </a:p>
          <a:p>
            <a:endParaRPr lang="fi-FI"/>
          </a:p>
          <a:p>
            <a:r>
              <a:rPr lang="fi-FI" b="1"/>
              <a:t>Hyödyllisiä linkkejä:</a:t>
            </a:r>
          </a:p>
          <a:p>
            <a:r>
              <a:rPr lang="fi-FI" i="1"/>
              <a:t>Ohjeita aineiden tunnistamiseen ja nimeämiseen REACH- ja CLP-asetuksen mukaisesti</a:t>
            </a:r>
            <a:r>
              <a:rPr lang="fi-FI" smtClean="0"/>
              <a:t>, liite 3 (https://echa.europa.eu/guidance-documents/guidance-on-reach)</a:t>
            </a:r>
            <a:endParaRPr lang="fi-FI"/>
          </a:p>
          <a:p>
            <a:endParaRPr lang="fi-FI" smtClean="0"/>
          </a:p>
        </p:txBody>
      </p:sp>
    </p:spTree>
    <p:extLst>
      <p:ext uri="{BB962C8B-B14F-4D97-AF65-F5344CB8AC3E}">
        <p14:creationId xmlns:p14="http://schemas.microsoft.com/office/powerpoint/2010/main" val="2462122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p:txBody>
      </p:sp>
    </p:spTree>
    <p:extLst>
      <p:ext uri="{BB962C8B-B14F-4D97-AF65-F5344CB8AC3E}">
        <p14:creationId xmlns:p14="http://schemas.microsoft.com/office/powerpoint/2010/main" val="271996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a:p>
            <a:endParaRPr lang="en-GB" noProof="0" smtClean="0"/>
          </a:p>
        </p:txBody>
      </p:sp>
    </p:spTree>
    <p:extLst>
      <p:ext uri="{BB962C8B-B14F-4D97-AF65-F5344CB8AC3E}">
        <p14:creationId xmlns:p14="http://schemas.microsoft.com/office/powerpoint/2010/main" val="334212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fi-FI"/>
          </a:p>
        </p:txBody>
      </p:sp>
    </p:spTree>
    <p:extLst>
      <p:ext uri="{BB962C8B-B14F-4D97-AF65-F5344CB8AC3E}">
        <p14:creationId xmlns:p14="http://schemas.microsoft.com/office/powerpoint/2010/main" val="226317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Tämä esitys opastaa sinua löytämään yritykset, joiden kanssa teet rekisteröinnin yhdessä. Tässä vaiheessa rekisteröinnin valmistelussa on viisi keskeistä toimintoa. </a:t>
            </a:r>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fi-FI"/>
          </a:p>
        </p:txBody>
      </p:sp>
    </p:spTree>
    <p:extLst>
      <p:ext uri="{BB962C8B-B14F-4D97-AF65-F5344CB8AC3E}">
        <p14:creationId xmlns:p14="http://schemas.microsoft.com/office/powerpoint/2010/main" val="272157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0" smtClean="0"/>
              <a:t>REACH-asetus vaatii saman aineen yhteisrekisteröinnin. Tietojenvaihtofoorumi on erityinen yhteistyömuoto yrityksille, jotka rekisteröivät saman aineen REACH-järjestelmässä. Tästä on yleensä tehty virallinen sopimus. Yhteistyö tietojenvaihtofoorumin jäsenten kesken on välttämätöntä tietopaketista sopimiseksi rekisteröintiä varten ja tietopaketin kustannusten jakamisesta. Yhteisrekisteröinti hyödyttää kaikkia, koska tiedot ja kustannukset voidaan jakaa, joten kustannukset pienenevät ja päällekkäiset eläinkokeet voidaan välttää. </a:t>
            </a:r>
          </a:p>
          <a:p>
            <a:endParaRPr lang="fi-FI" b="0" baseline="0" smtClean="0"/>
          </a:p>
          <a:p>
            <a:r>
              <a:rPr lang="fi-FI" b="0" baseline="0" smtClean="0"/>
              <a:t>Alkuna muiden jäsenrekisteröijien löytämiselle on esirekisteröinti REACH-IT-järjestelmään. Kaikilla yrityksillä, jotka ovat esirekisteröineet saman aineen </a:t>
            </a:r>
            <a:r>
              <a:rPr lang="fi-FI" b="0" u="none" baseline="0" smtClean="0"/>
              <a:t>EY- tai CAS-numerolla tai kemiallisella nimellä, </a:t>
            </a:r>
            <a:r>
              <a:rPr lang="fi-FI" b="0" baseline="0" smtClean="0"/>
              <a:t>on pääsy asianomaiselle sivulle REACH-IT-järjestelmässä, jossa kaikki nämä yritykset ja niiden yhteystiedot on lueteltu. Tätä REACH-IT-järjestelmän sivua kutsutaan esirekisteröintifoorumiksi. </a:t>
            </a:r>
          </a:p>
          <a:p>
            <a:endParaRPr lang="fi-FI" b="0" baseline="0" smtClean="0"/>
          </a:p>
          <a:p>
            <a:r>
              <a:rPr lang="fi-FI" b="0" baseline="0" smtClean="0"/>
              <a:t>Kun jäsenrekisteröijät ovat tulleet siihen tulokseen, että niillä on sama aine, tietojenvaihtofoorumi on muodostettu, ja tiedonjakamisen ja tietopyyntöihin vastaamisen velvoitteet </a:t>
            </a:r>
            <a:r>
              <a:rPr lang="fi-FI" smtClean="0"/>
              <a:t>ovat voimassa.   </a:t>
            </a:r>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fi-FI"/>
          </a:p>
        </p:txBody>
      </p:sp>
    </p:spTree>
    <p:extLst>
      <p:ext uri="{BB962C8B-B14F-4D97-AF65-F5344CB8AC3E}">
        <p14:creationId xmlns:p14="http://schemas.microsoft.com/office/powerpoint/2010/main" val="1182878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noProof="0" smtClean="0"/>
              <a:t>Ensimmäinen toimenpide on selvittää, onko aine jo rekisteröity muiden toimesta vai ei. Ensinnäkin voit nopeasti tarkistaa rekisteröidyt aineet Euroopan kemikaaliviraston verkkosivustolta. Huomaa, että rekisteröidyt aineet on lisätty tietokantaan muutama viikko niiden rekisteröimisen jälkeen, joten aivan äskettäin rekisteröidyt aineet on ehkä syytä tarkistaa uudelleen muutamaa viikkoa myöhemmin. </a:t>
            </a:r>
          </a:p>
          <a:p>
            <a:endParaRPr lang="fi-FI" baseline="0" noProof="0" smtClean="0"/>
          </a:p>
          <a:p>
            <a:r>
              <a:rPr lang="fi-FI" baseline="0" noProof="0" smtClean="0"/>
              <a:t>Päärekisteröijien luettelo osoittaa valmiiden rekisteröintien lisäksi aineet, joiden osalta päärekisteröijä on aloittanut rekisteröinnin luomalla tietojen yhteistoimittamisen REACH-IT-järjestelmään. </a:t>
            </a:r>
          </a:p>
          <a:p>
            <a:endParaRPr lang="fi-FI" baseline="0" noProof="0" smtClean="0"/>
          </a:p>
          <a:p>
            <a:r>
              <a:rPr lang="fi-FI" baseline="0" noProof="0" smtClean="0"/>
              <a:t>Löydät REACH-IT-järjestelmästä samat tiedot esirekisteröimillesi aineille.</a:t>
            </a:r>
          </a:p>
          <a:p>
            <a:endParaRPr lang="fi-FI" baseline="0" noProof="0" smtClean="0"/>
          </a:p>
          <a:p>
            <a:r>
              <a:rPr lang="fi-FI" baseline="0" noProof="0" smtClean="0"/>
              <a:t>Mitä seuraavaksi?</a:t>
            </a:r>
          </a:p>
          <a:p>
            <a:pPr marL="173199" indent="-173199">
              <a:buFont typeface="Arial" panose="020b0604020202020204" pitchFamily="34" charset="0"/>
              <a:buChar char="•"/>
            </a:pPr>
            <a:r>
              <a:rPr lang="fi-FI" baseline="0" noProof="0" smtClean="0"/>
              <a:t>Jos ainettasi ei ole rekisteröity, sinun täytyy luoda uusi tietojenvaihtofoorumi. </a:t>
            </a:r>
          </a:p>
          <a:p>
            <a:pPr marL="173199" indent="-173199">
              <a:buFont typeface="Arial" panose="020b0604020202020204" pitchFamily="34" charset="0"/>
              <a:buChar char="•"/>
            </a:pPr>
            <a:r>
              <a:rPr lang="fi-FI" baseline="0" noProof="0" smtClean="0"/>
              <a:t>Jos aine on rekisteröity, sinun täytyy liittyä jo olemassa olevaan tietojenvaihtofoorumiin. </a:t>
            </a:r>
          </a:p>
          <a:p>
            <a:pPr marL="173199" indent="-173199">
              <a:buFont typeface="Arial" panose="020b0604020202020204" pitchFamily="34" charset="0"/>
              <a:buChar char="•"/>
            </a:pPr>
            <a:endParaRPr lang="fi-FI" baseline="0" noProof="0" smtClean="0"/>
          </a:p>
          <a:p>
            <a:r>
              <a:rPr lang="fi-FI" b="1" baseline="0" noProof="0" smtClean="0"/>
              <a:t>Hyödyllisiä linkkejä:</a:t>
            </a:r>
          </a:p>
          <a:p>
            <a:r>
              <a:rPr lang="fi-FI" baseline="0" noProof="0" smtClean="0"/>
              <a:t>https</a:t>
            </a:r>
            <a:r>
              <a:rPr lang="fi-FI" baseline="0" noProof="0" smtClean="0">
                <a:sym typeface="Wingdings" panose="05000000000000000000" pitchFamily="2" charset="2"/>
              </a:rPr>
              <a:t>//</a:t>
            </a:r>
            <a:r>
              <a:rPr lang="fi-FI" baseline="0" noProof="0" smtClean="0"/>
              <a:t>echa.europa.eu/information-on-chemicals/registered-substances</a:t>
            </a:r>
          </a:p>
          <a:p>
            <a:endParaRPr lang="fi-FI" baseline="0" noProof="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fi-FI"/>
          </a:p>
        </p:txBody>
      </p:sp>
    </p:spTree>
    <p:extLst>
      <p:ext uri="{BB962C8B-B14F-4D97-AF65-F5344CB8AC3E}">
        <p14:creationId xmlns:p14="http://schemas.microsoft.com/office/powerpoint/2010/main" val="2889822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0" smtClean="0"/>
              <a:t>Esirekisteröintisi oikeuttaa markkinoilla olemisen rekisteröinnin määräajan päättymiseen asti </a:t>
            </a:r>
            <a:r>
              <a:rPr lang="fi-FI" b="0" u="none" smtClean="0"/>
              <a:t>31. toukokuuta 2018</a:t>
            </a:r>
            <a:r>
              <a:rPr lang="fi-FI" b="0" smtClean="0"/>
              <a:t>, joten on tärkeätä varmistaa, että olet esirekisteröinyt jokaisen rekisteröitävän aineen. </a:t>
            </a:r>
          </a:p>
          <a:p>
            <a:endParaRPr lang="fi-FI" b="0" baseline="0" smtClean="0"/>
          </a:p>
          <a:p>
            <a:r>
              <a:rPr lang="fi-FI" b="0" baseline="0" smtClean="0"/>
              <a:t>Tarvitset käyttäjätunnuksen ja salasanan päästäksesi REACH-IT-järjestelmään. Jos olet unohtanut käyttäjätunnuksesi tai salasanasi, noudata Euroopan kemikaaliviraston verkkosivustolla olevia ohjeita tunnuksien saamiseksi. Varmista, että esirekisteröinnissä on mainittu oikea yhteyshenkilö ja että sähköpostiosoitteesi on ajan tasalla. </a:t>
            </a:r>
          </a:p>
          <a:p>
            <a:endParaRPr lang="fi-FI" b="0" baseline="0" smtClean="0"/>
          </a:p>
          <a:p>
            <a:r>
              <a:rPr lang="fi-FI" b="0" smtClean="0"/>
              <a:t>Jos sinulla ei ole aineellesi voimassa olevaa esirekisteröintiä tai rekisteröintiä toukokuun 31. päivän 2017 jälkeen, sinun tulee toimittaa tiedustelu Euroopan kemikaalivirastolle ja rekisteröidä aine ennen kuin voit valmistaa tai maahantuoda ainetta.</a:t>
            </a:r>
            <a:endParaRPr lang="fi-FI" b="0" baseline="0" smtClean="0"/>
          </a:p>
          <a:p>
            <a:endParaRPr lang="fi-FI" b="0" baseline="0" smtClean="0"/>
          </a:p>
          <a:p>
            <a:r>
              <a:rPr lang="fi-FI" b="1" baseline="0" smtClean="0"/>
              <a:t>Hyödyllisiä linkkejä:</a:t>
            </a:r>
          </a:p>
          <a:p>
            <a:r>
              <a:rPr lang="fi-FI" b="0" smtClean="0"/>
              <a:t>https://reach-it.echa.europa.eu </a:t>
            </a:r>
          </a:p>
          <a:p>
            <a:endParaRPr lang="fi-FI" b="0" smtClean="0"/>
          </a:p>
          <a:p>
            <a:r>
              <a:rPr lang="fi-FI" b="0" smtClean="0"/>
              <a:t>http://echa.europa.eu/support/dossier-submission-tools/reach-it/industry-user-manuals </a:t>
            </a:r>
          </a:p>
          <a:p>
            <a:endParaRPr lang="fi-FI" b="0" smtClean="0"/>
          </a:p>
          <a:p>
            <a:r>
              <a:rPr lang="fi-FI" b="0" smtClean="0"/>
              <a:t>https://echa.europa.eu/regulations/reach/registration/data-sharing/inquiry</a:t>
            </a:r>
          </a:p>
          <a:p>
            <a:endParaRPr lang="fi-FI" b="0"/>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fi-FI"/>
          </a:p>
        </p:txBody>
      </p:sp>
    </p:spTree>
    <p:extLst>
      <p:ext uri="{BB962C8B-B14F-4D97-AF65-F5344CB8AC3E}">
        <p14:creationId xmlns:p14="http://schemas.microsoft.com/office/powerpoint/2010/main" val="954560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0" smtClean="0"/>
              <a:t>REACH-IT-järjestelmän esirekisteröintifoorumin sivustolta löydät jäsenrekisteröijien yhteystiedot. </a:t>
            </a:r>
          </a:p>
          <a:p>
            <a:endParaRPr lang="fi-FI" b="0" baseline="0" smtClean="0"/>
          </a:p>
          <a:p>
            <a:r>
              <a:rPr lang="fi-FI" b="0" smtClean="0"/>
              <a:t>Jos aineesi on tärkeä yrityksellesi, sinun pitää aloittaa keskustelut itse. Voit myös ilmoittaa REACH-IT-järjestelmässä, että haluat ilmoittautua tietojenvaihtofoorumin muodostajan rooliin klikkaamalla tietojenvaihtofoorumin muodostaja -painiketta, ja voit sen jälkeen lähettää viestin REACH-IT-järjestelmässä muille jäsenrekisteröijille. Voit esimerkiksi antaa tietoja tietojenvaihtofoorumin tilasta tai lisätä tietoja yhteystietoihin, kuten asiaankuuluvien sivustojen osoitteita. On tärkeää ottaa aktiivisesti yhteyttä muihin esirekisteröintifoorumin jäseniin ja vastata heidän viesteihinsä, jotta voisi selvittää, ketkä liittyvät jäsenrekisteröijiksi ja liittyvät sen myötä tietojenvaihtofoorumiin.</a:t>
            </a:r>
          </a:p>
          <a:p>
            <a:endParaRPr lang="fi-FI" b="0" baseline="0" smtClean="0"/>
          </a:p>
          <a:p>
            <a:r>
              <a:rPr lang="fi-FI" b="0" baseline="0" smtClean="0"/>
              <a:t>Huomaa, että kaikki esirekisteröineet eivät rekisteröi, joten esirekisteröintifoorumi saattaa olla suurilukuinen, mutta tietojenvaihtofoorumissa saattaa olla vain muutama osallistuja. On myös mahdollista, että olet ainoa aineen rekisteröijä, joten on tärkeää selvittää asia aikaisessa vaiheessa ottamalla yhtettä muihin ja vastaamalla muiden sähköpostiviesteihin. </a:t>
            </a:r>
            <a:endParaRPr lang="fi-FI" b="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fi-FI"/>
          </a:p>
        </p:txBody>
      </p:sp>
    </p:spTree>
    <p:extLst>
      <p:ext uri="{BB962C8B-B14F-4D97-AF65-F5344CB8AC3E}">
        <p14:creationId xmlns:p14="http://schemas.microsoft.com/office/powerpoint/2010/main" val="58155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0" smtClean="0"/>
              <a:t>SIP on tunnistetietoprofiili eli nimi, tunnisteet, esimerkiksi EY- ja CAS-numerot, ja yhteisrekisteröidyn aineen koostumus. </a:t>
            </a:r>
          </a:p>
          <a:p>
            <a:endParaRPr lang="fi-FI" b="0" baseline="0" smtClean="0"/>
          </a:p>
          <a:p>
            <a:r>
              <a:rPr lang="fi-FI" smtClean="0"/>
              <a:t>Rekisteröintiä varten sinun täytyy ensin keskustella, onko sinulla sama aine, ja sopia käytettävästä nimestä ja tunnisteista. Teidän täytyy myös sopia, mikä koostumus rekisteröidään, ja linkittää se toimitettuihin tietoihin. Keskustelujen tulos on aineen tunnistetietoprofiili.</a:t>
            </a:r>
          </a:p>
          <a:p>
            <a:endParaRPr lang="fi-FI"/>
          </a:p>
          <a:p>
            <a:endParaRPr lang="fi-FI" smtClean="0"/>
          </a:p>
        </p:txBody>
      </p:sp>
    </p:spTree>
    <p:extLst>
      <p:ext uri="{BB962C8B-B14F-4D97-AF65-F5344CB8AC3E}">
        <p14:creationId xmlns:p14="http://schemas.microsoft.com/office/powerpoint/2010/main" val="365585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27">
              <a:defRPr/>
            </a:pPr>
            <a:r>
              <a:rPr lang="fi-FI" smtClean="0"/>
              <a:t>Kun olet tunnistanut mahdolliset muut jäsenrekisteröijät, sinun täytyy varmistaa, että kaikilla on sama aine. </a:t>
            </a:r>
          </a:p>
          <a:p>
            <a:pPr defTabSz="923727">
              <a:defRPr/>
            </a:pPr>
            <a:endParaRPr lang="fi-FI" baseline="0" smtClean="0"/>
          </a:p>
          <a:p>
            <a:pPr marL="173199" indent="-173199" defTabSz="923727">
              <a:buFont typeface="Arial" panose="020b0604020202020204" pitchFamily="34" charset="0"/>
              <a:buChar char="•"/>
              <a:defRPr/>
            </a:pPr>
            <a:r>
              <a:rPr lang="fi-FI" smtClean="0"/>
              <a:t>Jos aine on sama, teidän täytyy rekisteröidä yhteisesti. </a:t>
            </a:r>
          </a:p>
          <a:p>
            <a:pPr marL="173199" indent="-173199" defTabSz="923727">
              <a:buFont typeface="Arial" panose="020b0604020202020204" pitchFamily="34" charset="0"/>
              <a:buChar char="•"/>
              <a:defRPr/>
            </a:pPr>
            <a:r>
              <a:rPr lang="fi-FI" smtClean="0"/>
              <a:t>Jos aine ei ole sama, ette voi rekisteröidä yhdessä. </a:t>
            </a:r>
          </a:p>
          <a:p>
            <a:pPr defTabSz="923727">
              <a:defRPr/>
            </a:pPr>
            <a:endParaRPr lang="fi-FI" baseline="0" smtClean="0"/>
          </a:p>
          <a:p>
            <a:pPr defTabSz="923727">
              <a:defRPr/>
            </a:pPr>
            <a:r>
              <a:rPr lang="fi-FI" smtClean="0"/>
              <a:t>Kaikkien rekisteröijien täytyy tarkastaa aineen analyysitulokset ja määrittää aineen nimi Euroopan kemikaaliviraston ohjeiden mukaisesti. </a:t>
            </a:r>
          </a:p>
          <a:p>
            <a:pPr marL="0" indent="0" defTabSz="923727">
              <a:buFont typeface="Arial" panose="020b0604020202020204" pitchFamily="34" charset="0"/>
              <a:buNone/>
              <a:defRPr/>
            </a:pPr>
            <a:endParaRPr lang="fi-FI" baseline="0" smtClean="0"/>
          </a:p>
          <a:p>
            <a:pPr marL="0" indent="0" defTabSz="923727">
              <a:buFont typeface="Arial" panose="020b0604020202020204" pitchFamily="34" charset="0"/>
              <a:buNone/>
              <a:defRPr/>
            </a:pPr>
            <a:r>
              <a:rPr lang="fi-FI" smtClean="0"/>
              <a:t>Jos aine on jo rekisteröity, aineen tunnistetietoprofiilin pitäisi jo olla saatavissa. Jos aineesi koostumus ei ole tunnistetietoprofiilin mukainen, mutta se täytyy kuitenkin rekisteröidä yhdessä, koska sinulla on sama aine, voit </a:t>
            </a:r>
          </a:p>
          <a:p>
            <a:pPr marL="171450" indent="-171450" defTabSz="923727">
              <a:buFont typeface="Arial" panose="020b0604020202020204" pitchFamily="34" charset="0"/>
              <a:buChar char="•"/>
              <a:defRPr/>
            </a:pPr>
            <a:r>
              <a:rPr lang="fi-FI" smtClean="0"/>
              <a:t>laajentaa kyseistä rajoittavaa koostumusta tai</a:t>
            </a:r>
          </a:p>
          <a:p>
            <a:pPr marL="171450" indent="-171450" defTabSz="923727">
              <a:buFont typeface="Arial" panose="020b0604020202020204" pitchFamily="34" charset="0"/>
              <a:buChar char="•"/>
              <a:defRPr/>
            </a:pPr>
            <a:r>
              <a:rPr lang="fi-FI" smtClean="0"/>
              <a:t>jos tämä ei ole mahdollista ja tarvitaan eri tietoja, lisää toinen rajaava koostumus tunnistetietoprofiiliin. </a:t>
            </a:r>
          </a:p>
          <a:p>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fi-FI"/>
          </a:p>
        </p:txBody>
      </p:sp>
    </p:spTree>
    <p:extLst>
      <p:ext uri="{BB962C8B-B14F-4D97-AF65-F5344CB8AC3E}">
        <p14:creationId xmlns:p14="http://schemas.microsoft.com/office/powerpoint/2010/main" val="327097825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Tree>
    <p:extLst>
      <p:ext uri="{BB962C8B-B14F-4D97-AF65-F5344CB8AC3E}">
        <p14:creationId xmlns:p14="http://schemas.microsoft.com/office/powerpoint/2010/main" val="260212924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9857328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60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987180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Tree>
    <p:extLst>
      <p:ext uri="{BB962C8B-B14F-4D97-AF65-F5344CB8AC3E}">
        <p14:creationId xmlns:p14="http://schemas.microsoft.com/office/powerpoint/2010/main" val="292477275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77734831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49613925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1.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6.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5.xml" /><Relationship Id="rId3" Type="http://schemas.openxmlformats.org/officeDocument/2006/relationships/image" Target="../media/image7.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8.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6.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0.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3077766"/>
          </a:xfrm>
          <a:prstGeom prst="rect">
            <a:avLst/>
          </a:prstGeom>
          <a:noFill/>
        </p:spPr>
        <p:txBody>
          <a:bodyPr wrap="square" rtlCol="0">
            <a:spAutoFit/>
          </a:bodyPr>
          <a:lstStyle/>
          <a:p>
            <a:r>
              <a:rPr lang="fi-FI" sz="5000" b="1" smtClean="0">
                <a:solidFill>
                  <a:schemeClr val="bg1"/>
                </a:solidFill>
                <a:latin typeface="Verdana" panose="020b0604030504040204" pitchFamily="34" charset="0"/>
              </a:rPr>
              <a:t>REACH 2018</a:t>
            </a:r>
          </a:p>
          <a:p>
            <a:endParaRPr lang="fi-FI"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fi-FI" sz="3600" smtClean="0">
                <a:solidFill>
                  <a:schemeClr val="bg1"/>
                </a:solidFill>
                <a:latin typeface="Verdana" panose="020b0604030504040204" pitchFamily="34" charset="0"/>
              </a:rPr>
              <a:t>Etsi muut jäsenrekisteröijät ja valmistaudu yhteiseen rekisteröintiin.</a:t>
            </a:r>
            <a:endParaRPr lang="fi-FI"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7870669"/>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332656"/>
            <a:ext cx="8229600" cy="1143000"/>
          </a:xfrm>
        </p:spPr>
        <p:txBody>
          <a:bodyPr/>
          <a:lstStyle/>
          <a:p>
            <a:r>
              <a:rPr lang="fi-FI" noProof="0" smtClean="0"/>
              <a:t>Rajaava koostumus</a:t>
            </a:r>
            <a:endParaRPr lang="fi-FI" noProof="0"/>
          </a:p>
        </p:txBody>
      </p:sp>
      <p:sp>
        <p:nvSpPr>
          <p:cNvPr id="4" name="Slide Number Placeholder 3"/>
          <p:cNvSpPr>
            <a:spLocks noGrp="1"/>
          </p:cNvSpPr>
          <p:nvPr>
            <p:ph type="sldNum" sz="quarter" idx="12"/>
          </p:nvPr>
        </p:nvSpPr>
        <p:spPr/>
        <p:txBody>
          <a:bodyPr/>
          <a:lstStyle/>
          <a:p>
            <a:pPr>
              <a:buNone/>
            </a:pPr>
            <a:fld id="{53FE240C-791C-4FA0-BA72-1FE57C9E7D13}" type="slidenum">
              <a:rPr lang="en-GB" smtClean="0">
                <a:solidFill>
                  <a:prstClr val="black">
                    <a:tint val="75000"/>
                  </a:prstClr>
                </a:solidFill>
              </a:rPr>
              <a:pPr>
                <a:buNone/>
              </a:pPr>
              <a:t>10</a:t>
            </a:fld>
            <a:endParaRPr lang="fi-FI">
              <a:solidFill>
                <a:prstClr val="black">
                  <a:tint val="75000"/>
                </a:prstClr>
              </a:solidFill>
            </a:endParaRPr>
          </a:p>
        </p:txBody>
      </p:sp>
      <p:sp>
        <p:nvSpPr>
          <p:cNvPr id="7" name="Content Placeholder 2"/>
          <p:cNvSpPr>
            <a:spLocks noGrp="1"/>
          </p:cNvSpPr>
          <p:nvPr>
            <p:ph idx="1"/>
          </p:nvPr>
        </p:nvSpPr>
        <p:spPr>
          <a:xfrm>
            <a:off x="486916" y="1941680"/>
            <a:ext cx="8117532" cy="4079608"/>
          </a:xfrm>
        </p:spPr>
        <p:txBody>
          <a:bodyPr>
            <a:normAutofit fontScale="92500"/>
          </a:bodyPr>
          <a:lstStyle/>
          <a:p>
            <a:r>
              <a:rPr lang="fi-FI" noProof="0" smtClean="0"/>
              <a:t>Määritetty pääasiallisesti ainesosien</a:t>
            </a:r>
          </a:p>
          <a:p>
            <a:pPr marL="0" indent="0">
              <a:buNone/>
            </a:pPr>
            <a:r>
              <a:rPr lang="fi-FI" noProof="0" smtClean="0"/>
              <a:t>tunnistuksen ja niiden pitoisuusvaihtelun perusteella</a:t>
            </a:r>
          </a:p>
          <a:p>
            <a:endParaRPr lang="fi-FI" noProof="0" smtClean="0"/>
          </a:p>
          <a:p>
            <a:r>
              <a:rPr lang="fi-FI" noProof="0" smtClean="0"/>
              <a:t>Saattaa sisältää myös muita tunnisteita, </a:t>
            </a:r>
          </a:p>
          <a:p>
            <a:pPr lvl="1">
              <a:buFont typeface="Arial" panose="020b0604020202020204" pitchFamily="34" charset="0"/>
              <a:buChar char="•"/>
            </a:pPr>
            <a:r>
              <a:rPr lang="fi-FI" noProof="0" smtClean="0"/>
              <a:t>esimerkiksi UVCB-aineita</a:t>
            </a:r>
          </a:p>
          <a:p>
            <a:endParaRPr lang="fi-FI" noProof="0" smtClean="0"/>
          </a:p>
          <a:p>
            <a:r>
              <a:rPr lang="fi-FI" noProof="0" smtClean="0"/>
              <a:t>Saattavat muuttua ajan kuluessa</a:t>
            </a:r>
          </a:p>
          <a:p>
            <a:endParaRPr lang="fi-FI" noProof="0" smtClean="0"/>
          </a:p>
          <a:p>
            <a:r>
              <a:rPr lang="fi-FI" noProof="0" smtClean="0"/>
              <a:t>Varmista, että aineesi koostumus sisältää </a:t>
            </a:r>
          </a:p>
          <a:p>
            <a:pPr marL="355600" indent="0">
              <a:buNone/>
            </a:pPr>
            <a:r>
              <a:rPr lang="fi-FI" noProof="0" smtClean="0"/>
              <a:t>sovitun ainetta rajaavan koostumuksen.</a:t>
            </a:r>
            <a:endParaRPr lang="fi-FI" noProof="0"/>
          </a:p>
        </p:txBody>
      </p:sp>
    </p:spTree>
    <p:extLst>
      <p:ext uri="{BB962C8B-B14F-4D97-AF65-F5344CB8AC3E}">
        <p14:creationId xmlns:p14="http://schemas.microsoft.com/office/powerpoint/2010/main" val="3034365747"/>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1" name="Text Placeholder 3"/>
          <p:cNvSpPr txBox="1"/>
          <p:nvPr/>
        </p:nvSpPr>
        <p:spPr>
          <a:xfrm>
            <a:off x="467544" y="1916832"/>
            <a:ext cx="8064000" cy="396000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ct val="0"/>
              </a:spcAft>
              <a:defRPr/>
            </a:pPr>
            <a:r>
              <a:rPr lang="fi-FI">
                <a:solidFill>
                  <a:prstClr val="black"/>
                </a:solidFill>
                <a:latin typeface="Verdana"/>
              </a:rPr>
              <a:t>Tarkista rekisteröijien luettelo Euroopan kemikaaliviraston verkkosivustolla.</a:t>
            </a:r>
          </a:p>
          <a:p>
            <a:pPr>
              <a:defRPr/>
            </a:pPr>
            <a:r>
              <a:rPr lang="fi-FI">
                <a:solidFill>
                  <a:prstClr val="black"/>
                </a:solidFill>
                <a:latin typeface="Verdana"/>
              </a:rPr>
              <a:t>Omille esirekisteröidyille aineillesi löydät</a:t>
            </a:r>
            <a:r>
              <a:rPr lang="fi-FI" smtClean="0"/>
              <a:t> </a:t>
            </a:r>
            <a:r>
              <a:rPr lang="fi-FI">
                <a:solidFill>
                  <a:prstClr val="black"/>
                </a:solidFill>
                <a:latin typeface="Verdana"/>
              </a:rPr>
              <a:t> päärekisteröijän yhteystiedot etsimällä REACH-IT-järjestelmästä tietojen yhteistoimituksen </a:t>
            </a:r>
          </a:p>
          <a:p>
            <a:pPr fontAlgn="auto">
              <a:spcAft>
                <a:spcPct val="0"/>
              </a:spcAft>
              <a:defRPr/>
            </a:pPr>
            <a:r>
              <a:rPr lang="fi-FI" smtClean="0">
                <a:solidFill>
                  <a:prstClr val="black"/>
                </a:solidFill>
                <a:latin typeface="Verdana"/>
              </a:rPr>
              <a:t>Olet ehkä saanut sähköpostiviestin tietojenvaihtofoorumista.</a:t>
            </a:r>
          </a:p>
          <a:p>
            <a:pPr lvl="0">
              <a:defRPr/>
            </a:pPr>
            <a:r>
              <a:rPr lang="fi-FI" smtClean="0">
                <a:solidFill>
                  <a:sysClr val="windowText" lastClr="000000"/>
                </a:solidFill>
                <a:latin typeface="Verdana"/>
              </a:rPr>
              <a:t>Ota yhteyttä tietojenvaihtofoorumiin sähköpostitse.</a:t>
            </a:r>
            <a:endParaRPr lang="fi-FI" sz="2200" smtClean="0">
              <a:solidFill>
                <a:sysClr val="windowText" lastClr="000000"/>
              </a:solidFill>
              <a:latin typeface="Verdana"/>
            </a:endParaRPr>
          </a:p>
          <a:p>
            <a:pPr>
              <a:defRPr/>
            </a:pPr>
            <a:r>
              <a:rPr lang="fi-FI" smtClean="0">
                <a:solidFill>
                  <a:sysClr val="windowText" lastClr="000000"/>
                </a:solidFill>
                <a:latin typeface="Verdana"/>
              </a:rPr>
              <a:t>Vahvista, että aineesi tunnistetiedot sopivat yhteisrekisteröinnin tunnistetietoprofiiliin.</a:t>
            </a:r>
          </a:p>
          <a:p>
            <a:pPr>
              <a:defRPr/>
            </a:pPr>
            <a:endParaRPr lang="fi-FI" smtClean="0">
              <a:solidFill>
                <a:sysClr val="windowText" lastClr="000000"/>
              </a:solidFill>
              <a:latin typeface="Verdana"/>
            </a:endParaRPr>
          </a:p>
          <a:p>
            <a:pPr>
              <a:defRPr/>
            </a:pPr>
            <a:endParaRPr lang="fi-FI" sz="2000" smtClean="0">
              <a:solidFill>
                <a:sysClr val="windowText" lastClr="000000"/>
              </a:solidFill>
              <a:latin typeface="Verdana"/>
            </a:endParaRPr>
          </a:p>
          <a:p>
            <a:pPr marL="0" indent="0">
              <a:buFont typeface="Arial" pitchFamily="34" charset="0"/>
              <a:buNone/>
              <a:defRPr/>
            </a:pPr>
            <a:endParaRPr lang="fi-FI" smtClean="0">
              <a:solidFill>
                <a:sysClr val="windowText" lastClr="000000"/>
              </a:solidFill>
              <a:latin typeface="Verdana"/>
            </a:endParaRPr>
          </a:p>
          <a:p>
            <a:pPr marL="0" indent="0">
              <a:buFont typeface="Arial" pitchFamily="34" charset="0"/>
              <a:buNone/>
              <a:defRPr/>
            </a:pPr>
            <a:endParaRPr lang="fi-FI" smtClean="0">
              <a:solidFill>
                <a:sysClr val="windowText" lastClr="000000"/>
              </a:solidFill>
              <a:latin typeface="Verdana"/>
            </a:endParaRPr>
          </a:p>
        </p:txBody>
      </p:sp>
      <p:sp>
        <p:nvSpPr>
          <p:cNvPr id="2" name="Title 1"/>
          <p:cNvSpPr>
            <a:spLocks noGrp="1"/>
          </p:cNvSpPr>
          <p:nvPr>
            <p:ph type="title"/>
          </p:nvPr>
        </p:nvSpPr>
        <p:spPr>
          <a:xfrm>
            <a:off x="395536" y="306768"/>
            <a:ext cx="7149480" cy="1143000"/>
          </a:xfrm>
        </p:spPr>
        <p:txBody>
          <a:bodyPr/>
          <a:lstStyle/>
          <a:p>
            <a:r>
              <a:rPr lang="fi-FI" noProof="0"/>
              <a:t>Jos aine on jo rekisteröity</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769873" y="5510480"/>
            <a:ext cx="1194615" cy="1086871"/>
          </a:xfrm>
          <a:prstGeom prst="rect">
            <a:avLst/>
          </a:prstGeom>
        </p:spPr>
      </p:pic>
    </p:spTree>
    <p:extLst>
      <p:ext uri="{BB962C8B-B14F-4D97-AF65-F5344CB8AC3E}">
        <p14:creationId xmlns:p14="http://schemas.microsoft.com/office/powerpoint/2010/main" val="370292472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18256"/>
            <a:ext cx="8229600" cy="1143000"/>
          </a:xfrm>
        </p:spPr>
        <p:txBody>
          <a:bodyPr/>
          <a:lstStyle/>
          <a:p>
            <a:r>
              <a:rPr lang="fi-FI" noProof="0" smtClean="0"/>
              <a:t>Take away -viestit</a:t>
            </a:r>
            <a:endParaRPr lang="fi-FI" noProof="0"/>
          </a:p>
        </p:txBody>
      </p:sp>
      <p:sp>
        <p:nvSpPr>
          <p:cNvPr id="3" name="Content Placeholder 2"/>
          <p:cNvSpPr>
            <a:spLocks noGrp="1"/>
          </p:cNvSpPr>
          <p:nvPr>
            <p:ph idx="1"/>
          </p:nvPr>
        </p:nvSpPr>
        <p:spPr>
          <a:xfrm>
            <a:off x="323528" y="1412776"/>
            <a:ext cx="8640960" cy="5184576"/>
          </a:xfrm>
        </p:spPr>
        <p:txBody>
          <a:bodyPr>
            <a:normAutofit fontScale="47500" lnSpcReduction="20000"/>
          </a:bodyPr>
          <a:lstStyle/>
          <a:p>
            <a:r>
              <a:rPr lang="fi-FI" sz="4200" noProof="0" smtClean="0"/>
              <a:t>Tarkista, mitkä aineistasi on jo rekisteröity ja mitkä eivät</a:t>
            </a:r>
          </a:p>
          <a:p>
            <a:endParaRPr lang="fi-FI" sz="3400" noProof="0" smtClean="0"/>
          </a:p>
          <a:p>
            <a:pPr lvl="1">
              <a:buFont typeface="Arial" panose="020b0604020202020204" pitchFamily="34" charset="0"/>
              <a:buChar char="•"/>
            </a:pPr>
            <a:r>
              <a:rPr lang="fi-FI" sz="3200" noProof="0" smtClean="0"/>
              <a:t>Jos ainettasi ei ole rekisteröity, sinun täytyy luoda uusi tietojenvaihtofoorumi muiden jäsenrekisteröijien kanssa</a:t>
            </a:r>
          </a:p>
          <a:p>
            <a:pPr lvl="1">
              <a:buFont typeface="Arial" panose="020b0604020202020204" pitchFamily="34" charset="0"/>
              <a:buChar char="•"/>
            </a:pPr>
            <a:endParaRPr lang="fi-FI" sz="3200" noProof="0" smtClean="0"/>
          </a:p>
          <a:p>
            <a:pPr lvl="1">
              <a:buFont typeface="Arial" panose="020b0604020202020204" pitchFamily="34" charset="0"/>
              <a:buChar char="•"/>
            </a:pPr>
            <a:r>
              <a:rPr lang="fi-FI" sz="3200" noProof="0" smtClean="0"/>
              <a:t>Jos aineesi on jo rekisteröity, sinun täytyy liittyä jo olemassa olevaan tietojenvaihtofoorumiin</a:t>
            </a:r>
          </a:p>
          <a:p>
            <a:pPr marL="0" indent="0">
              <a:buNone/>
            </a:pPr>
            <a:endParaRPr lang="fi-FI" sz="3400" noProof="0" smtClean="0"/>
          </a:p>
          <a:p>
            <a:r>
              <a:rPr lang="fi-FI" sz="4200" noProof="0" smtClean="0"/>
              <a:t>Ota yhteys esirekisteröintifoorumin/tietojenvaihtofoorumin jäseniin tai päärekisteröijään Ole aktiivinen</a:t>
            </a:r>
          </a:p>
          <a:p>
            <a:endParaRPr lang="fi-FI" sz="4200" noProof="0" smtClean="0"/>
          </a:p>
          <a:p>
            <a:r>
              <a:rPr lang="fi-FI" sz="4200" noProof="0" smtClean="0"/>
              <a:t>Sovi aineen samuudesta</a:t>
            </a:r>
          </a:p>
          <a:p>
            <a:endParaRPr lang="fi-FI" sz="4200" noProof="0" smtClean="0"/>
          </a:p>
          <a:p>
            <a:r>
              <a:rPr lang="fi-FI" sz="4200" noProof="0" smtClean="0"/>
              <a:t>Yksilöi aineet, joita on vain sinulla ja joista sinulla ole tietoa Pyydä apua, jos nämä ovat liiketoiminnan kannalta tärkeitä aineita</a:t>
            </a:r>
          </a:p>
          <a:p>
            <a:endParaRPr lang="fi-FI" sz="4200"/>
          </a:p>
          <a:p>
            <a:r>
              <a:rPr lang="fi-FI" sz="4200"/>
              <a:t>Tukea on saatavilla osoitteessa </a:t>
            </a:r>
            <a:r>
              <a:rPr lang="fi-FI" sz="4200" smtClean="0">
                <a:hlinkClick r:id="rId3"/>
              </a:rPr>
              <a:t>https://echa.europa.eu/reach-2018</a:t>
            </a:r>
            <a:endParaRPr lang="fi-FI" sz="4200" smtClean="0"/>
          </a:p>
          <a:p>
            <a:pPr marL="0" indent="0">
              <a:buNone/>
            </a:pPr>
            <a:endParaRPr lang="fi-FI" sz="4200"/>
          </a:p>
          <a:p>
            <a:endParaRPr lang="fi-FI" noProof="0"/>
          </a:p>
        </p:txBody>
      </p:sp>
    </p:spTree>
    <p:extLst>
      <p:ext uri="{BB962C8B-B14F-4D97-AF65-F5344CB8AC3E}">
        <p14:creationId xmlns:p14="http://schemas.microsoft.com/office/powerpoint/2010/main" val="1604304338"/>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fi-FI"/>
          </a:p>
        </p:txBody>
      </p:sp>
      <p:sp>
        <p:nvSpPr>
          <p:cNvPr id="4" name="Title 3"/>
          <p:cNvSpPr>
            <a:spLocks noGrp="1"/>
          </p:cNvSpPr>
          <p:nvPr>
            <p:ph type="title"/>
          </p:nvPr>
        </p:nvSpPr>
        <p:spPr/>
        <p:txBody>
          <a:bodyPr/>
          <a:lstStyle/>
          <a:p>
            <a:r>
              <a:rPr lang="fi-FI" noProof="0" smtClean="0"/>
              <a:t>Tämän esityksen tarkoitus</a:t>
            </a:r>
            <a:endParaRPr lang="fi-FI" noProof="0"/>
          </a:p>
        </p:txBody>
      </p:sp>
      <p:sp>
        <p:nvSpPr>
          <p:cNvPr id="5" name="Content Placeholder 4"/>
          <p:cNvSpPr>
            <a:spLocks noGrp="1"/>
          </p:cNvSpPr>
          <p:nvPr>
            <p:ph idx="1"/>
          </p:nvPr>
        </p:nvSpPr>
        <p:spPr/>
        <p:txBody>
          <a:bodyPr>
            <a:normAutofit fontScale="62500" lnSpcReduction="20000"/>
          </a:bodyPr>
          <a:lstStyle/>
          <a:p>
            <a:r>
              <a:rPr lang="fi-FI" altLang="en-US" noProof="0"/>
              <a:t>Tämä esitys on Euroopan kemikaaliviraston laatima ja sen tarkoitus on auttaa esityksen laatimisessa REACH 2018 -määräajasta eli vaiheittain rekisteröitävien aineiden viimeisestä rekisteröintimääräajasta. Tarkoituksena on, että valitset asianmukaiset diat ja muokkaat ne kohdeyleisöllesi sopiviksi, olipa yleisönä sitten johto, työntekijät, ympäristöterveyden ja -turvallisuuden ammattilaiset, viranomaiset yms. Voit käyttää dioja ilman erityistä lupaa.</a:t>
            </a:r>
          </a:p>
          <a:p>
            <a:endParaRPr lang="fi-FI" altLang="en-US" noProof="0"/>
          </a:p>
          <a:p>
            <a:r>
              <a:rPr lang="fi-FI" altLang="en-US" noProof="0"/>
              <a:t>Esitys on lyhyt yleiskatsaus Euroopan kemikaaliviraston REACH 2018 -etenemissuunnitelman toiseen vaiheeseen (Etsi jäsenrekisteröijät). Esitys on osa Euroopan kemikaaliviraston verkkosivustolla olevaa REACH 2018 -esityssarjaa. Voit lähettää meille kommentteja ja ehdotuksia osoitteeseen: </a:t>
            </a:r>
            <a:r>
              <a:rPr lang="fi-FI" altLang="en-US" b="1" noProof="0" smtClean="0">
                <a:solidFill>
                  <a:srgbClr val="0046AD"/>
                </a:solidFill>
              </a:rPr>
              <a:t>reach-2018@echa.europa.eu</a:t>
            </a:r>
            <a:r>
              <a:rPr lang="fi-FI" altLang="en-US" noProof="0"/>
              <a:t>.  </a:t>
            </a:r>
          </a:p>
          <a:p>
            <a:endParaRPr lang="fi-FI" altLang="en-US" noProof="0"/>
          </a:p>
          <a:p>
            <a:r>
              <a:rPr lang="fi-FI" altLang="en-US" b="1" noProof="0"/>
              <a:t>Oikeudellinen huomautus: </a:t>
            </a:r>
            <a:r>
              <a:rPr lang="fi-FI" altLang="en-US" noProof="0"/>
              <a:t>Esityksessä olevat tiedot eivät ole verrattavissa oikeudelliseen neuvontaan eivätkä välttämättä vastaa oikeudellisesti Euroopan kemikaaliviraston virallista kantaa. Euroopan kemikaalivirasto ei vastaa tämän asiakirjan sisällöstä.</a:t>
            </a:r>
          </a:p>
          <a:p>
            <a:endParaRPr lang="fi-FI" altLang="en-US" noProof="0"/>
          </a:p>
          <a:p>
            <a:r>
              <a:rPr lang="fi-FI" altLang="en-US" noProof="0"/>
              <a:t>Julkaiseminen: Toukokuussa 2017</a:t>
            </a:r>
          </a:p>
          <a:p>
            <a:pPr marL="0" indent="0">
              <a:buNone/>
            </a:pPr>
            <a:endParaRPr lang="fi-FI" noProof="0"/>
          </a:p>
        </p:txBody>
      </p:sp>
    </p:spTree>
    <p:extLst>
      <p:ext uri="{BB962C8B-B14F-4D97-AF65-F5344CB8AC3E}">
        <p14:creationId xmlns:p14="http://schemas.microsoft.com/office/powerpoint/2010/main" val="4167697365"/>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659829"/>
            <a:ext cx="8229600" cy="1143000"/>
          </a:xfrm>
        </p:spPr>
        <p:txBody>
          <a:bodyPr/>
          <a:lstStyle/>
          <a:p>
            <a:r>
              <a:rPr lang="fi-FI" noProof="0"/>
              <a:t>REACH-rekisteröinti 2018</a:t>
            </a:r>
          </a:p>
        </p:txBody>
      </p:sp>
      <p:sp>
        <p:nvSpPr>
          <p:cNvPr id="3" name="Content Placeholder 2"/>
          <p:cNvSpPr>
            <a:spLocks noGrp="1"/>
          </p:cNvSpPr>
          <p:nvPr>
            <p:ph idx="1"/>
          </p:nvPr>
        </p:nvSpPr>
        <p:spPr>
          <a:xfrm>
            <a:off x="457200" y="1783357"/>
            <a:ext cx="8229600" cy="4525963"/>
          </a:xfrm>
        </p:spPr>
        <p:txBody>
          <a:bodyPr/>
          <a:lstStyle/>
          <a:p>
            <a:pPr marL="0" lvl="0" indent="0">
              <a:spcBef>
                <a:spcPts val="1200"/>
              </a:spcBef>
              <a:spcAft>
                <a:spcPts val="2400"/>
              </a:spcAft>
              <a:buNone/>
              <a:defRPr/>
            </a:pPr>
            <a:r>
              <a:rPr lang="fi-FI" b="1" noProof="0">
                <a:solidFill>
                  <a:srgbClr val="008BC8"/>
                </a:solidFill>
                <a:latin typeface="Verdana"/>
              </a:rPr>
              <a:t>Toisen vaiheen toiminnot</a:t>
            </a:r>
          </a:p>
          <a:p>
            <a:pPr marL="457200" lvl="0" indent="-457200">
              <a:spcBef>
                <a:spcPts val="600"/>
              </a:spcBef>
              <a:spcAft>
                <a:spcPts val="1200"/>
              </a:spcAft>
              <a:buFont typeface="+mj-lt"/>
              <a:buAutoNum type="arabicPeriod"/>
              <a:defRPr/>
            </a:pPr>
            <a:r>
              <a:rPr lang="fi-FI" sz="2200" noProof="0">
                <a:solidFill>
                  <a:sysClr val="windowText" lastClr="000000"/>
                </a:solidFill>
                <a:latin typeface="Verdana"/>
              </a:rPr>
              <a:t>Selvitä, onko aineesi jo rekisteröity</a:t>
            </a:r>
          </a:p>
          <a:p>
            <a:pPr marL="457200" lvl="0" indent="-457200">
              <a:spcBef>
                <a:spcPts val="600"/>
              </a:spcBef>
              <a:spcAft>
                <a:spcPts val="1200"/>
              </a:spcAft>
              <a:buFont typeface="+mj-lt"/>
              <a:buAutoNum type="arabicPeriod"/>
              <a:defRPr/>
            </a:pPr>
            <a:r>
              <a:rPr lang="fi-FI" sz="2200" noProof="0">
                <a:solidFill>
                  <a:sysClr val="windowText" lastClr="000000"/>
                </a:solidFill>
                <a:latin typeface="Verdana"/>
              </a:rPr>
              <a:t>Vahvista esirekisteröintisi</a:t>
            </a:r>
          </a:p>
          <a:p>
            <a:pPr marL="457200" lvl="0" indent="-457200">
              <a:spcBef>
                <a:spcPts val="600"/>
              </a:spcBef>
              <a:spcAft>
                <a:spcPts val="1200"/>
              </a:spcAft>
              <a:buFont typeface="+mj-lt"/>
              <a:buAutoNum type="arabicPeriod"/>
              <a:defRPr/>
            </a:pPr>
            <a:r>
              <a:rPr lang="fi-FI" sz="2200" noProof="0">
                <a:solidFill>
                  <a:sysClr val="windowText" lastClr="000000"/>
                </a:solidFill>
                <a:latin typeface="Verdana"/>
              </a:rPr>
              <a:t>Etsi muut jäsenrekisteröijät ja ota yhteyttä heihin</a:t>
            </a:r>
          </a:p>
          <a:p>
            <a:pPr marL="457200" lvl="0" indent="-457200">
              <a:spcBef>
                <a:spcPts val="600"/>
              </a:spcBef>
              <a:spcAft>
                <a:spcPts val="1200"/>
              </a:spcAft>
              <a:buFont typeface="+mj-lt"/>
              <a:buAutoNum type="arabicPeriod"/>
              <a:defRPr/>
            </a:pPr>
            <a:r>
              <a:rPr lang="fi-FI" sz="2200" noProof="0">
                <a:solidFill>
                  <a:sysClr val="windowText" lastClr="000000"/>
                </a:solidFill>
                <a:latin typeface="Verdana"/>
              </a:rPr>
              <a:t>Varmista aineen samuus</a:t>
            </a:r>
          </a:p>
          <a:p>
            <a:pPr marL="457200" lvl="0" indent="-457200">
              <a:spcBef>
                <a:spcPts val="600"/>
              </a:spcBef>
              <a:spcAft>
                <a:spcPts val="1200"/>
              </a:spcAft>
              <a:buFont typeface="+mj-lt"/>
              <a:buAutoNum type="arabicPeriod"/>
              <a:defRPr/>
            </a:pPr>
            <a:r>
              <a:rPr lang="fi-FI" sz="2200" noProof="0">
                <a:solidFill>
                  <a:sysClr val="windowText" lastClr="000000"/>
                </a:solidFill>
                <a:latin typeface="Verdana"/>
              </a:rPr>
              <a:t>Valmistaudu yhteistoimintaan tietojenvaihtofoorumissa.</a:t>
            </a:r>
          </a:p>
          <a:p>
            <a:endParaRPr lang="fi-FI" noProof="0"/>
          </a:p>
        </p:txBody>
      </p:sp>
    </p:spTree>
    <p:extLst>
      <p:ext uri="{BB962C8B-B14F-4D97-AF65-F5344CB8AC3E}">
        <p14:creationId xmlns:p14="http://schemas.microsoft.com/office/powerpoint/2010/main" val="138119459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6104" y="332656"/>
            <a:ext cx="8229600" cy="1143000"/>
          </a:xfrm>
        </p:spPr>
        <p:txBody>
          <a:bodyPr/>
          <a:lstStyle/>
          <a:p>
            <a:r>
              <a:rPr lang="fi-FI" noProof="0" smtClean="0"/>
              <a:t>SIEF – ainetta koskeva tietojenvaihtofoorumi</a:t>
            </a:r>
            <a:endParaRPr lang="fi-FI" noProof="0"/>
          </a:p>
        </p:txBody>
      </p:sp>
      <p:sp>
        <p:nvSpPr>
          <p:cNvPr id="3" name="Content Placeholder 2"/>
          <p:cNvSpPr>
            <a:spLocks noGrp="1"/>
          </p:cNvSpPr>
          <p:nvPr>
            <p:ph idx="1"/>
          </p:nvPr>
        </p:nvSpPr>
        <p:spPr>
          <a:xfrm>
            <a:off x="457200" y="1783357"/>
            <a:ext cx="8229600" cy="4525963"/>
          </a:xfrm>
        </p:spPr>
        <p:txBody>
          <a:bodyPr>
            <a:normAutofit/>
          </a:bodyPr>
          <a:lstStyle/>
          <a:p>
            <a:r>
              <a:rPr lang="fi-FI" noProof="0" smtClean="0"/>
              <a:t>Saman aineen yhteisesti rekisteröivien yritysten yhteistyö</a:t>
            </a:r>
          </a:p>
          <a:p>
            <a:pPr lvl="1">
              <a:buFont typeface="Arial" panose="020b0604020202020204" pitchFamily="34" charset="0"/>
              <a:buChar char="•"/>
            </a:pPr>
            <a:r>
              <a:rPr lang="fi-FI" noProof="0"/>
              <a:t>Lisää tietämystä aineestasi</a:t>
            </a:r>
          </a:p>
          <a:p>
            <a:pPr lvl="1">
              <a:buFont typeface="Arial" panose="020b0604020202020204" pitchFamily="34" charset="0"/>
              <a:buChar char="•"/>
            </a:pPr>
            <a:r>
              <a:rPr lang="fi-FI" noProof="0"/>
              <a:t>Alenna kaikkien rekisteröintikustannuksia</a:t>
            </a:r>
          </a:p>
          <a:p>
            <a:pPr lvl="1">
              <a:buFont typeface="Arial" panose="020b0604020202020204" pitchFamily="34" charset="0"/>
              <a:buChar char="•"/>
            </a:pPr>
            <a:r>
              <a:rPr lang="fi-FI" noProof="0"/>
              <a:t>Vältä päällekkäisiä eläinkokeita</a:t>
            </a:r>
          </a:p>
          <a:p>
            <a:r>
              <a:rPr lang="fi-FI" noProof="0"/>
              <a:t>Jaa tietoja aineesta ja kustannuksista</a:t>
            </a:r>
          </a:p>
          <a:p>
            <a:r>
              <a:rPr lang="fi-FI" noProof="0"/>
              <a:t>Esirekisteröinti&gt; esirekisteröintifoorumi&gt; tietojenvaihtofoorumi &gt; yhteisrekisteröinti</a:t>
            </a:r>
          </a:p>
          <a:p>
            <a:pPr marL="0" indent="0">
              <a:buNone/>
            </a:pPr>
            <a:endParaRPr lang="fi-FI" noProof="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5211640"/>
            <a:ext cx="1258517" cy="1296000"/>
          </a:xfrm>
          <a:prstGeom prst="rect">
            <a:avLst/>
          </a:prstGeom>
        </p:spPr>
      </p:pic>
    </p:spTree>
    <p:extLst>
      <p:ext uri="{BB962C8B-B14F-4D97-AF65-F5344CB8AC3E}">
        <p14:creationId xmlns:p14="http://schemas.microsoft.com/office/powerpoint/2010/main" val="233486051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Title 2"/>
          <p:cNvSpPr>
            <a:spLocks noGrp="1"/>
          </p:cNvSpPr>
          <p:nvPr>
            <p:ph type="title"/>
          </p:nvPr>
        </p:nvSpPr>
        <p:spPr>
          <a:xfrm>
            <a:off x="227123" y="580555"/>
            <a:ext cx="8229600" cy="1143000"/>
          </a:xfrm>
        </p:spPr>
        <p:txBody>
          <a:bodyPr/>
          <a:lstStyle/>
          <a:p>
            <a:r>
              <a:rPr lang="fi-FI" noProof="0"/>
              <a:t>Selvitä, onko aineesi jo rekisteröity</a:t>
            </a:r>
          </a:p>
        </p:txBody>
      </p:sp>
      <p:sp>
        <p:nvSpPr>
          <p:cNvPr id="6" name="Content Placeholder 2"/>
          <p:cNvSpPr txBox="1"/>
          <p:nvPr/>
        </p:nvSpPr>
        <p:spPr>
          <a:xfrm>
            <a:off x="230832" y="1802380"/>
            <a:ext cx="8229600" cy="332515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85800" lvl="1">
              <a:buFont typeface="Arial" panose="020b0604020202020204" pitchFamily="34" charset="0"/>
              <a:buChar char="•"/>
            </a:pPr>
            <a:r>
              <a:rPr lang="fi-FI" sz="2400" smtClean="0"/>
              <a:t>Euroopan kemikaaliviraston rekisteröityjen aineiden tietokanta</a:t>
            </a:r>
          </a:p>
          <a:p>
            <a:pPr marL="685800" lvl="1">
              <a:buFont typeface="Arial" panose="020b0604020202020204" pitchFamily="34" charset="0"/>
              <a:buChar char="•"/>
            </a:pPr>
            <a:r>
              <a:rPr lang="fi-FI" sz="2400" smtClean="0">
                <a:solidFill>
                  <a:prstClr val="black"/>
                </a:solidFill>
                <a:latin typeface="Verdana"/>
              </a:rPr>
              <a:t>Päärekisteröijien luettelo</a:t>
            </a:r>
            <a:r>
              <a:rPr lang="fi-FI" smtClean="0"/>
              <a:t> </a:t>
            </a:r>
            <a:endParaRPr lang="fi-FI" sz="2400"/>
          </a:p>
          <a:p>
            <a:pPr marL="685800" lvl="1">
              <a:buFont typeface="Arial" panose="020b0604020202020204" pitchFamily="34" charset="0"/>
              <a:buChar char="•"/>
            </a:pPr>
            <a:r>
              <a:rPr lang="fi-FI" sz="2400" smtClean="0"/>
              <a:t>REACH-IT-järjestelmässä Valikko </a:t>
            </a:r>
            <a:r>
              <a:rPr lang="en-GB" sz="2400" smtClean="0">
                <a:sym typeface="Wingdings" panose="05000000000000000000" pitchFamily="2" charset="2"/>
              </a:rPr>
              <a:t></a:t>
            </a:r>
            <a:r>
              <a:rPr lang="fi-FI" smtClean="0"/>
              <a:t> </a:t>
            </a:r>
            <a:r>
              <a:rPr lang="fi-FI" sz="2400" smtClean="0"/>
              <a:t>tietojen yhteistoimittaminen </a:t>
            </a:r>
            <a:r>
              <a:rPr lang="en-GB" sz="2400" smtClean="0">
                <a:sym typeface="Wingdings" panose="05000000000000000000" pitchFamily="2" charset="2"/>
              </a:rPr>
              <a:t></a:t>
            </a:r>
            <a:r>
              <a:rPr lang="fi-FI" smtClean="0"/>
              <a:t> </a:t>
            </a:r>
            <a:r>
              <a:rPr lang="fi-FI" sz="2400" smtClean="0"/>
              <a:t>tarjoaa aineesi tunnisteet</a:t>
            </a:r>
          </a:p>
          <a:p>
            <a:pPr marL="400050" lvl="1" indent="0">
              <a:buNone/>
            </a:pPr>
            <a:endParaRPr lang="fi-FI" sz="140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848" y="3693219"/>
            <a:ext cx="2664296" cy="1798040"/>
          </a:xfrm>
          <a:prstGeom prst="rect">
            <a:avLst/>
          </a:prstGeom>
        </p:spPr>
      </p:pic>
      <p:sp>
        <p:nvSpPr>
          <p:cNvPr id="9" name="TextBox 8"/>
          <p:cNvSpPr txBox="1"/>
          <p:nvPr/>
        </p:nvSpPr>
        <p:spPr>
          <a:xfrm>
            <a:off x="4788024" y="5445224"/>
            <a:ext cx="3672408" cy="707886"/>
          </a:xfrm>
          <a:prstGeom prst="rect">
            <a:avLst/>
          </a:prstGeom>
          <a:noFill/>
        </p:spPr>
        <p:txBody>
          <a:bodyPr wrap="square" rtlCol="0">
            <a:spAutoFit/>
          </a:bodyPr>
          <a:lstStyle/>
          <a:p>
            <a:pPr algn="ctr"/>
            <a:r>
              <a:rPr lang="fi-FI" sz="2000" smtClean="0">
                <a:solidFill>
                  <a:prstClr val="black"/>
                </a:solidFill>
                <a:latin typeface="Verdana" panose="020b0604030504040204" pitchFamily="34" charset="0"/>
              </a:rPr>
              <a:t>Kyllä:</a:t>
            </a:r>
          </a:p>
          <a:p>
            <a:pPr algn="ctr"/>
            <a:r>
              <a:rPr lang="fi-FI" sz="2000">
                <a:solidFill>
                  <a:prstClr val="black"/>
                </a:solidFill>
                <a:latin typeface="Verdana" panose="020b0604030504040204" pitchFamily="34" charset="0"/>
              </a:rPr>
              <a:t>liity olemassa olevaan tietojenvaihtofoorumiin</a:t>
            </a:r>
          </a:p>
        </p:txBody>
      </p:sp>
      <p:grpSp>
        <p:nvGrpSpPr>
          <p:cNvPr id="2" name="Group 1"/>
          <p:cNvGrpSpPr/>
          <p:nvPr/>
        </p:nvGrpSpPr>
        <p:grpSpPr>
          <a:xfrm>
            <a:off x="661864" y="5445224"/>
            <a:ext cx="3118048" cy="1152128"/>
            <a:chOff x="683567" y="4115238"/>
            <a:chExt cx="3118048" cy="1152128"/>
          </a:xfrm>
        </p:grpSpPr>
        <p:sp>
          <p:nvSpPr>
            <p:cNvPr id="8" name="TextBox 7"/>
            <p:cNvSpPr txBox="1"/>
            <p:nvPr/>
          </p:nvSpPr>
          <p:spPr>
            <a:xfrm>
              <a:off x="683567" y="4161273"/>
              <a:ext cx="2974032" cy="1015663"/>
            </a:xfrm>
            <a:prstGeom prst="rect">
              <a:avLst/>
            </a:prstGeom>
            <a:noFill/>
          </p:spPr>
          <p:txBody>
            <a:bodyPr wrap="square" rtlCol="0">
              <a:spAutoFit/>
            </a:bodyPr>
            <a:lstStyle/>
            <a:p>
              <a:pPr algn="ctr"/>
              <a:r>
                <a:rPr lang="fi-FI" sz="2000" smtClean="0">
                  <a:solidFill>
                    <a:prstClr val="black"/>
                  </a:solidFill>
                  <a:latin typeface="Verdana" panose="020b0604030504040204" pitchFamily="34" charset="0"/>
                </a:rPr>
                <a:t>Ei:</a:t>
              </a:r>
            </a:p>
            <a:p>
              <a:pPr algn="ctr"/>
              <a:r>
                <a:rPr lang="fi-FI" sz="2000">
                  <a:solidFill>
                    <a:prstClr val="black"/>
                  </a:solidFill>
                  <a:latin typeface="Verdana" panose="020b0604030504040204" pitchFamily="34" charset="0"/>
                </a:rPr>
                <a:t>luo uusi tietojenvaihtofoorumi</a:t>
              </a:r>
              <a:endParaRPr lang="fi-FI" sz="200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ounded Rectangle 9"/>
            <p:cNvSpPr/>
            <p:nvPr/>
          </p:nvSpPr>
          <p:spPr>
            <a:xfrm>
              <a:off x="705271" y="4115238"/>
              <a:ext cx="3096344" cy="1152128"/>
            </a:xfrm>
            <a:prstGeom prst="roundRect">
              <a:avLst/>
            </a:prstGeom>
            <a:no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Tree>
    <p:extLst>
      <p:ext uri="{BB962C8B-B14F-4D97-AF65-F5344CB8AC3E}">
        <p14:creationId xmlns:p14="http://schemas.microsoft.com/office/powerpoint/2010/main" val="3638734778"/>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71439" y="269418"/>
            <a:ext cx="8229600" cy="1143000"/>
          </a:xfrm>
        </p:spPr>
        <p:txBody>
          <a:bodyPr/>
          <a:lstStyle/>
          <a:p>
            <a:r>
              <a:rPr lang="fi-FI" noProof="0" smtClean="0"/>
              <a:t>Vahvista esirekisteröintisi</a:t>
            </a:r>
            <a:endParaRPr lang="fi-FI" noProof="0"/>
          </a:p>
        </p:txBody>
      </p:sp>
      <p:sp>
        <p:nvSpPr>
          <p:cNvPr id="3" name="Content Placeholder 2"/>
          <p:cNvSpPr>
            <a:spLocks noGrp="1"/>
          </p:cNvSpPr>
          <p:nvPr>
            <p:ph idx="1"/>
          </p:nvPr>
        </p:nvSpPr>
        <p:spPr>
          <a:xfrm>
            <a:off x="457200" y="1844824"/>
            <a:ext cx="7283152" cy="4525963"/>
          </a:xfrm>
        </p:spPr>
        <p:txBody>
          <a:bodyPr/>
          <a:lstStyle/>
          <a:p>
            <a:r>
              <a:rPr lang="fi-FI" noProof="0"/>
              <a:t>Saat oikeuden olla markkinoilla 31. päivään toukokuuta 2018 asti.</a:t>
            </a:r>
            <a:endParaRPr lang="fi-FI"/>
          </a:p>
          <a:p>
            <a:pPr lvl="1">
              <a:buFont typeface="Arial" panose="020b0604020202020204" pitchFamily="34" charset="0"/>
              <a:buChar char="•"/>
            </a:pPr>
            <a:r>
              <a:rPr lang="fi-FI" noProof="0" smtClean="0"/>
              <a:t>esirekisteröinti tarvitaan jokaiselle rekisteröitävälle aineelle </a:t>
            </a:r>
          </a:p>
          <a:p>
            <a:r>
              <a:rPr lang="fi-FI" noProof="0" smtClean="0"/>
              <a:t>REACH-IT-järjestelmässä</a:t>
            </a:r>
          </a:p>
          <a:p>
            <a:pPr lvl="1">
              <a:buFont typeface="Arial" panose="020b0604020202020204" pitchFamily="34" charset="0"/>
              <a:buChar char="•"/>
            </a:pPr>
            <a:r>
              <a:rPr lang="fi-FI" sz="2000" noProof="0" smtClean="0"/>
              <a:t>varmista, että pääset tilillesi: tarvitaan käyttäjätunnuksesi ja salasanasi</a:t>
            </a:r>
          </a:p>
          <a:p>
            <a:r>
              <a:rPr lang="fi-FI" noProof="0"/>
              <a:t>Alkuna sille, että yhteisrekisteröijät löytävät toisensa</a:t>
            </a:r>
          </a:p>
          <a:p>
            <a:pPr lvl="1">
              <a:buFont typeface="Arial" panose="020b0604020202020204" pitchFamily="34" charset="0"/>
              <a:buChar char="•"/>
            </a:pPr>
            <a:r>
              <a:rPr lang="fi-FI" sz="2000" noProof="0" smtClean="0"/>
              <a:t>tarkista, että yhteystietosi ovat ajan tasalla</a:t>
            </a:r>
          </a:p>
          <a:p>
            <a:pPr marL="0" indent="0">
              <a:buNone/>
            </a:pPr>
            <a:endParaRPr lang="fi-FI"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4500711"/>
            <a:ext cx="1461972" cy="1304553"/>
          </a:xfrm>
          <a:prstGeom prst="rect">
            <a:avLst/>
          </a:prstGeom>
        </p:spPr>
      </p:pic>
    </p:spTree>
    <p:extLst>
      <p:ext uri="{BB962C8B-B14F-4D97-AF65-F5344CB8AC3E}">
        <p14:creationId xmlns:p14="http://schemas.microsoft.com/office/powerpoint/2010/main" val="81739650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365964"/>
            <a:ext cx="6995120" cy="1143000"/>
          </a:xfrm>
        </p:spPr>
        <p:txBody>
          <a:bodyPr/>
          <a:lstStyle/>
          <a:p>
            <a:r>
              <a:rPr lang="fi-FI" noProof="0" smtClean="0"/>
              <a:t>Jos ainetta ei vielä ole rekisteröity</a:t>
            </a:r>
            <a:endParaRPr lang="fi-FI" noProof="0"/>
          </a:p>
        </p:txBody>
      </p:sp>
      <p:sp>
        <p:nvSpPr>
          <p:cNvPr id="3" name="Content Placeholder 2"/>
          <p:cNvSpPr>
            <a:spLocks noGrp="1"/>
          </p:cNvSpPr>
          <p:nvPr>
            <p:ph idx="1"/>
          </p:nvPr>
        </p:nvSpPr>
        <p:spPr>
          <a:xfrm>
            <a:off x="457200" y="1988840"/>
            <a:ext cx="8229600" cy="3196952"/>
          </a:xfrm>
        </p:spPr>
        <p:txBody>
          <a:bodyPr>
            <a:normAutofit lnSpcReduction="10000"/>
          </a:bodyPr>
          <a:lstStyle/>
          <a:p>
            <a:r>
              <a:rPr lang="fi-FI" noProof="0" smtClean="0"/>
              <a:t>Etsi muut jäsenrekisteröijät REACH-IT-järjestelmän esirekisteröintifoorumissa.</a:t>
            </a:r>
          </a:p>
          <a:p>
            <a:r>
              <a:rPr lang="fi-FI" noProof="0"/>
              <a:t>Yhteydenotot: sähköpostitse</a:t>
            </a:r>
          </a:p>
          <a:p>
            <a:r>
              <a:rPr lang="fi-FI" noProof="0" smtClean="0"/>
              <a:t>Tietojenvaihtofoorumin muodostajana voit ilmoittaa REACH-IT-järjestelmään, että haluat löytää jäsenrekisteröijät keskustellaksesi asiasta.</a:t>
            </a:r>
          </a:p>
          <a:p>
            <a:r>
              <a:rPr lang="fi-FI" noProof="0"/>
              <a:t>Tietojenvaihtofoorumi saattaa olla pienilukuinen tai saatat olla ainoa rekisteröijä.</a:t>
            </a:r>
          </a:p>
          <a:p>
            <a:endParaRPr lang="fi-FI" b="1"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12" y="4941168"/>
            <a:ext cx="1258517" cy="1296000"/>
          </a:xfrm>
          <a:prstGeom prst="rect">
            <a:avLst/>
          </a:prstGeom>
        </p:spPr>
      </p:pic>
    </p:spTree>
    <p:extLst>
      <p:ext uri="{BB962C8B-B14F-4D97-AF65-F5344CB8AC3E}">
        <p14:creationId xmlns:p14="http://schemas.microsoft.com/office/powerpoint/2010/main" val="115762618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74848" y="332656"/>
            <a:ext cx="8229600" cy="1143000"/>
          </a:xfrm>
        </p:spPr>
        <p:txBody>
          <a:bodyPr/>
          <a:lstStyle/>
          <a:p>
            <a:r>
              <a:rPr lang="fi-FI" noProof="0" smtClean="0"/>
              <a:t>Aineen tunnistetietoprofiili</a:t>
            </a:r>
            <a:endParaRPr lang="fi-FI" noProof="0"/>
          </a:p>
        </p:txBody>
      </p:sp>
      <p:sp>
        <p:nvSpPr>
          <p:cNvPr id="4" name="Slide Number Placeholder 3"/>
          <p:cNvSpPr>
            <a:spLocks noGrp="1"/>
          </p:cNvSpPr>
          <p:nvPr>
            <p:ph type="sldNum" sz="quarter" idx="12"/>
          </p:nvPr>
        </p:nvSpPr>
        <p:spPr/>
        <p:txBody>
          <a:bodyPr/>
          <a:lstStyle/>
          <a:p>
            <a:pPr>
              <a:buNone/>
            </a:pPr>
            <a:fld id="{53FE240C-791C-4FA0-BA72-1FE57C9E7D13}" type="slidenum">
              <a:rPr lang="en-GB" smtClean="0">
                <a:solidFill>
                  <a:prstClr val="black">
                    <a:tint val="75000"/>
                  </a:prstClr>
                </a:solidFill>
              </a:rPr>
              <a:pPr>
                <a:buNone/>
              </a:pPr>
              <a:t>8</a:t>
            </a:fld>
            <a:endParaRPr lang="fi-FI">
              <a:solidFill>
                <a:prstClr val="black">
                  <a:tint val="75000"/>
                </a:prstClr>
              </a:solidFill>
            </a:endParaRPr>
          </a:p>
        </p:txBody>
      </p:sp>
      <p:sp>
        <p:nvSpPr>
          <p:cNvPr id="7" name="Content Placeholder 2"/>
          <p:cNvSpPr>
            <a:spLocks noGrp="1"/>
          </p:cNvSpPr>
          <p:nvPr>
            <p:ph idx="1"/>
          </p:nvPr>
        </p:nvSpPr>
        <p:spPr>
          <a:xfrm>
            <a:off x="486916" y="2229712"/>
            <a:ext cx="8117532" cy="4079608"/>
          </a:xfrm>
        </p:spPr>
        <p:txBody>
          <a:bodyPr>
            <a:normAutofit/>
          </a:bodyPr>
          <a:lstStyle/>
          <a:p>
            <a:pPr marL="457200" indent="-457200">
              <a:spcAft>
                <a:spcPts val="1200"/>
              </a:spcAft>
              <a:buFont typeface="+mj-lt"/>
              <a:buAutoNum type="arabicPeriod"/>
            </a:pPr>
            <a:r>
              <a:rPr lang="fi-FI" noProof="0"/>
              <a:t>Nimi </a:t>
            </a:r>
          </a:p>
          <a:p>
            <a:pPr marL="457200" indent="-457200">
              <a:spcAft>
                <a:spcPts val="1200"/>
              </a:spcAft>
              <a:buFont typeface="+mj-lt"/>
              <a:buAutoNum type="arabicPeriod"/>
            </a:pPr>
            <a:r>
              <a:rPr lang="fi-FI" noProof="0"/>
              <a:t>Muut tunnisteet (esim EY- tai CAS-numero)</a:t>
            </a:r>
          </a:p>
          <a:p>
            <a:pPr marL="457200" indent="-457200">
              <a:spcAft>
                <a:spcPts val="1200"/>
              </a:spcAft>
              <a:buFont typeface="+mj-lt"/>
              <a:buAutoNum type="arabicPeriod"/>
            </a:pPr>
            <a:r>
              <a:rPr lang="fi-FI" noProof="0"/>
              <a:t>Koostumus (ainetta rajaava koostumus)</a:t>
            </a:r>
          </a:p>
          <a:p>
            <a:pPr marL="0" indent="0">
              <a:buNone/>
            </a:pPr>
            <a:r>
              <a:rPr lang="fi-FI" b="1" noProof="0"/>
              <a:t>yhteisrekisteröityä </a:t>
            </a:r>
            <a:r>
              <a:rPr lang="fi-FI" noProof="0"/>
              <a:t>ainetta varten</a:t>
            </a:r>
          </a:p>
        </p:txBody>
      </p:sp>
      <p:pic>
        <p:nvPicPr>
          <p:cNvPr id="8"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3526" y="3933056"/>
            <a:ext cx="1728192" cy="1728192"/>
          </a:xfrm>
          <a:prstGeom prst="rect">
            <a:avLst/>
          </a:prstGeom>
          <a:ln w="22225" cmpd="thickThin">
            <a:solidFill>
              <a:schemeClr val="bg1"/>
            </a:solidFill>
          </a:ln>
        </p:spPr>
      </p:pic>
    </p:spTree>
    <p:extLst>
      <p:ext uri="{BB962C8B-B14F-4D97-AF65-F5344CB8AC3E}">
        <p14:creationId xmlns:p14="http://schemas.microsoft.com/office/powerpoint/2010/main" val="713652411"/>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404664"/>
            <a:ext cx="8229600" cy="1143000"/>
          </a:xfrm>
        </p:spPr>
        <p:txBody>
          <a:bodyPr/>
          <a:lstStyle/>
          <a:p>
            <a:r>
              <a:rPr lang="fi-FI" noProof="0"/>
              <a:t>Varmista aineen samuus </a:t>
            </a:r>
          </a:p>
        </p:txBody>
      </p:sp>
      <p:sp>
        <p:nvSpPr>
          <p:cNvPr id="3" name="Content Placeholder 2"/>
          <p:cNvSpPr>
            <a:spLocks noGrp="1"/>
          </p:cNvSpPr>
          <p:nvPr>
            <p:ph idx="1"/>
          </p:nvPr>
        </p:nvSpPr>
        <p:spPr>
          <a:xfrm>
            <a:off x="457200" y="1783357"/>
            <a:ext cx="8229600" cy="4525963"/>
          </a:xfrm>
        </p:spPr>
        <p:txBody>
          <a:bodyPr/>
          <a:lstStyle/>
          <a:p>
            <a:pPr marL="0" lvl="0" indent="0">
              <a:buNone/>
              <a:defRPr/>
            </a:pPr>
            <a:r>
              <a:rPr lang="fi-FI" b="1" noProof="0">
                <a:solidFill>
                  <a:srgbClr val="008BC8"/>
                </a:solidFill>
                <a:latin typeface="Verdana"/>
              </a:rPr>
              <a:t>Seuraa aineesi tunnistamisesta</a:t>
            </a:r>
          </a:p>
          <a:p>
            <a:pPr marL="0" lvl="0" indent="0">
              <a:buNone/>
              <a:defRPr/>
            </a:pPr>
            <a:endParaRPr lang="fi-FI" noProof="0">
              <a:solidFill>
                <a:sysClr val="windowText" lastClr="000000"/>
              </a:solidFill>
              <a:latin typeface="Verdana"/>
              <a:ea typeface="ＭＳ Ｐゴシック" charset="-128"/>
              <a:cs typeface="Arial" pitchFamily="34" charset="0"/>
            </a:endParaRPr>
          </a:p>
          <a:p>
            <a:pPr lvl="0"/>
            <a:r>
              <a:rPr lang="fi-FI" noProof="0">
                <a:solidFill>
                  <a:prstClr val="black"/>
                </a:solidFill>
              </a:rPr>
              <a:t>Jäsenrekisteröijät määrittävät Euroopan kemikaaliviraston ohjeiden mukaisen nimen aineelleen aineen koostumuksen ja tyypin perusteella</a:t>
            </a:r>
          </a:p>
          <a:p>
            <a:pPr lvl="0"/>
            <a:r>
              <a:rPr lang="fi-FI" noProof="0">
                <a:solidFill>
                  <a:prstClr val="black"/>
                </a:solidFill>
              </a:rPr>
              <a:t>Jos aineen nimi on sama, aine on sama.</a:t>
            </a:r>
          </a:p>
          <a:p>
            <a:pPr lvl="0"/>
            <a:r>
              <a:rPr lang="fi-FI" noProof="0" smtClean="0">
                <a:solidFill>
                  <a:prstClr val="black"/>
                </a:solidFill>
              </a:rPr>
              <a:t>Määritelkää yhdessä yhteisesti rekisteröitävän aineen tunnistetietoprofiili sekä ainetta rajaava koostumus tai koostumukset.</a:t>
            </a:r>
            <a:endParaRPr lang="fi-FI" noProof="0">
              <a:solidFill>
                <a:prstClr val="black"/>
              </a:solidFill>
            </a:endParaRPr>
          </a:p>
          <a:p>
            <a:endParaRPr lang="fi-FI"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4328" y="3068960"/>
            <a:ext cx="1458954" cy="1103568"/>
          </a:xfrm>
          <a:prstGeom prst="rect">
            <a:avLst/>
          </a:prstGeom>
        </p:spPr>
      </p:pic>
    </p:spTree>
    <p:extLst>
      <p:ext uri="{BB962C8B-B14F-4D97-AF65-F5344CB8AC3E}">
        <p14:creationId xmlns:p14="http://schemas.microsoft.com/office/powerpoint/2010/main" val="2279216872"/>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ACTV10-6-53868</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https://activity.echa.europa.eu/sites/act-10/process-10-11/_layouts/DocIdRedir.aspx?ID=ACTV10-6-53868</Url>
      <Description>ACTV10-6-53868</Description>
    </_dlc_DocIdUrl>
    <ECHACategoryTaxHTField0 xmlns="1a101ee2-a8a8-4e0f-bfd9-aff15f9bc839">
      <Terms xmlns="http://schemas.microsoft.com/office/infopath/2007/PartnerControls"/>
    </ECHACategoryTaxHTField0>
  </documentManagement>
</p:properties>
</file>

<file path=customXml/itemProps1.xml><?xml version="1.0" encoding="utf-8"?>
<ds:datastoreItem xmlns:ds="http://schemas.openxmlformats.org/officeDocument/2006/customXml" ds:itemID="{BC4D770D-82C3-4A6C-9FA2-FCA4CA3018DD}">
  <ds:schemaRefs/>
</ds:datastoreItem>
</file>

<file path=customXml/itemProps2.xml><?xml version="1.0" encoding="utf-8"?>
<ds:datastoreItem xmlns:ds="http://schemas.openxmlformats.org/officeDocument/2006/customXml" ds:itemID="{393C2A4F-378A-406C-8017-7706C7BE96B5}">
  <ds:schemaRefs/>
</ds:datastoreItem>
</file>

<file path=customXml/itemProps3.xml><?xml version="1.0" encoding="utf-8"?>
<ds:datastoreItem xmlns:ds="http://schemas.openxmlformats.org/officeDocument/2006/customXml" ds:itemID="{C661D9F9-A681-4970-9AB3-BB2CEB580C4E}">
  <ds:schemaRefs/>
</ds:datastoreItem>
</file>

<file path=customXml/itemProps4.xml><?xml version="1.0" encoding="utf-8"?>
<ds:datastoreItem xmlns:ds="http://schemas.openxmlformats.org/officeDocument/2006/customXml" ds:itemID="{57325CAE-108D-4A40-AB78-5D4972D3F836}">
  <ds:schemaRefs/>
</ds:datastoreItem>
</file>

<file path=customXml/itemProps5.xml><?xml version="1.0" encoding="utf-8"?>
<ds:datastoreItem xmlns:ds="http://schemas.openxmlformats.org/officeDocument/2006/customXml" ds:itemID="{7BCF6A5F-9D12-494B-A636-D4E7909EB38C}">
  <ds:schemaRefs>
    <ds:schemaRef ds:uri="b80ede5c-af4c-4bf2-9a87-706a3579dc11"/>
    <ds:schemaRef ds:uri="http://schemas.microsoft.com/office/2006/metadata/properties"/>
    <ds:schemaRef ds:uri="http://purl.org/dc/elements/1.1/"/>
    <ds:schemaRef ds:uri="http://purl.org/dc/terms/"/>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1a101ee2-a8a8-4e0f-bfd9-aff15f9bc839"/>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76</Paragraphs>
  <Slides>12</Slides>
  <Notes>12</Notes>
  <TotalTime>2327</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1_Office Theme</vt:lpstr>
      <vt:lpstr>Slide 1</vt:lpstr>
      <vt:lpstr>Tämän esityksen tarkoitus</vt:lpstr>
      <vt:lpstr>REACH-rekisteröinti 2018</vt:lpstr>
      <vt:lpstr>SIEF – ainetta koskeva tietojenvaihtofoorumi</vt:lpstr>
      <vt:lpstr>Selvitä, onko aineesi jo rekisteröity</vt:lpstr>
      <vt:lpstr>Vahvista esirekisteröintisi</vt:lpstr>
      <vt:lpstr>Jos ainetta ei vielä ole rekisteröity</vt:lpstr>
      <vt:lpstr>Aineen tunnistetietoprofiili</vt:lpstr>
      <vt:lpstr>Varmista aineen samuus </vt:lpstr>
      <vt:lpstr>Rajaava koostumus</vt:lpstr>
      <vt:lpstr>Jos aine on jo rekisteröity</vt:lpstr>
      <vt:lpstr>Take away -viestit</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251</cp:revision>
  <cp:lastPrinted>2017-04-07T11:08:57.000</cp:lastPrinted>
  <dcterms:created xsi:type="dcterms:W3CDTF">2015-06-16T10:48:03Z</dcterms:created>
  <dcterms:modified xsi:type="dcterms:W3CDTF">2017-05-30T09:47:11Z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911e7af0-8994-43db-bf9a-9e8370605df7</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