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4.xml" ContentType="application/xml"/>
  <Override PartName="/customXml/item5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6.10.0.0-->
<p:presentation xmlns:r="http://schemas.openxmlformats.org/officeDocument/2006/relationships" xmlns:a="http://schemas.openxmlformats.org/drawingml/2006/main" xmlns:p="http://schemas.openxmlformats.org/presentationml/2006/main" showSpecialPlsOnTitleSld="0" saveSubsetFonts="1">
  <p:sldMasterIdLst>
    <p:sldMasterId id="2147483648" r:id="rId7"/>
  </p:sldMasterIdLst>
  <p:notesMasterIdLst>
    <p:notesMasterId r:id="rId8"/>
  </p:notesMasterIdLst>
  <p:sldIdLst>
    <p:sldId id="256" r:id="rId9"/>
    <p:sldId id="290" r:id="rId10"/>
    <p:sldId id="288" r:id="rId11"/>
    <p:sldId id="263" r:id="rId12"/>
    <p:sldId id="266" r:id="rId13"/>
    <p:sldId id="267" r:id="rId14"/>
    <p:sldId id="287" r:id="rId15"/>
    <p:sldId id="268" r:id="rId16"/>
    <p:sldId id="269" r:id="rId17"/>
    <p:sldId id="270" r:id="rId18"/>
    <p:sldId id="271" r:id="rId19"/>
    <p:sldId id="277" r:id="rId20"/>
    <p:sldId id="278" r:id="rId21"/>
    <p:sldId id="282" r:id="rId22"/>
    <p:sldId id="289" r:id="rId23"/>
    <p:sldId id="279" r:id="rId24"/>
    <p:sldId id="280" r:id="rId25"/>
    <p:sldId id="281" r:id="rId26"/>
    <p:sldId id="284" r:id="rId27"/>
  </p:sldIdLst>
  <p:sldSz cx="9144000" cy="6858000" type="screen4x3"/>
  <p:notesSz cx="6797675" cy="9926638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WALIN Laura" initials="WL" lastIdx="0" clrIdx="0">
    <p:extLst>
      <p:ext uri="{19B8F6BF-5375-455C-9EA6-DF929625EA0E}">
        <p15:presenceInfo xmlns:p15="http://schemas.microsoft.com/office/powerpoint/2012/main" userId="S-1-5-21-2444889250-2882189981-708495972-2135" providerId="AD"/>
      </p:ext>
    </p:extLst>
  </p:cmAuthor>
  <p:cmAuthor id="2" name="BUCHANAN Steven" initials="BS" lastIdx="0" clrIdx="1">
    <p:extLst>
      <p:ext uri="{19B8F6BF-5375-455C-9EA6-DF929625EA0E}">
        <p15:presenceInfo xmlns:p15="http://schemas.microsoft.com/office/powerpoint/2012/main" userId="S-1-5-21-2444889250-2882189981-708495972-1879" providerId="AD"/>
      </p:ext>
    </p:extLst>
  </p:cmAuthor>
  <p:cmAuthor id="3" name="MUSSET Christel" initials="MC" lastIdx="0" clrIdx="2">
    <p:extLst>
      <p:ext uri="{19B8F6BF-5375-455C-9EA6-DF929625EA0E}">
        <p15:presenceInfo xmlns:p15="http://schemas.microsoft.com/office/powerpoint/2012/main" userId="S-1-5-21-2444889250-2882189981-708495972-1341" providerId="AD"/>
      </p:ext>
    </p:extLst>
  </p:cmAuthor>
  <p:cmAuthor id="4" name="TROUTH Paul" initials="TP" lastIdx="0" clrIdx="3">
    <p:extLst>
      <p:ext uri="{19B8F6BF-5375-455C-9EA6-DF929625EA0E}">
        <p15:presenceInfo xmlns:p15="http://schemas.microsoft.com/office/powerpoint/2012/main" userId="S-1-5-21-2444889250-2882189981-708495972-5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76261" autoAdjust="0"/>
  </p:normalViewPr>
  <p:slideViewPr>
    <p:cSldViewPr>
      <p:cViewPr varScale="1">
        <p:scale>
          <a:sx n="78" d="100"/>
          <a:sy n="78" d="100"/>
        </p:scale>
        <p:origin x="10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4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2.xml" /><Relationship Id="rId11" Type="http://schemas.openxmlformats.org/officeDocument/2006/relationships/slide" Target="slides/slide3.xml" /><Relationship Id="rId12" Type="http://schemas.openxmlformats.org/officeDocument/2006/relationships/slide" Target="slides/slide4.xml" /><Relationship Id="rId13" Type="http://schemas.openxmlformats.org/officeDocument/2006/relationships/slide" Target="slides/slide5.xml" /><Relationship Id="rId14" Type="http://schemas.openxmlformats.org/officeDocument/2006/relationships/slide" Target="slides/slide6.xml" /><Relationship Id="rId15" Type="http://schemas.openxmlformats.org/officeDocument/2006/relationships/slide" Target="slides/slide7.xml" /><Relationship Id="rId16" Type="http://schemas.openxmlformats.org/officeDocument/2006/relationships/slide" Target="slides/slide8.xml" /><Relationship Id="rId17" Type="http://schemas.openxmlformats.org/officeDocument/2006/relationships/slide" Target="slides/slide9.xml" /><Relationship Id="rId18" Type="http://schemas.openxmlformats.org/officeDocument/2006/relationships/slide" Target="slides/slide10.xml" /><Relationship Id="rId19" Type="http://schemas.openxmlformats.org/officeDocument/2006/relationships/slide" Target="slides/slide11.xml" /><Relationship Id="rId2" Type="http://schemas.openxmlformats.org/officeDocument/2006/relationships/customXml" Target="../customXml/item2.xml" /><Relationship Id="rId20" Type="http://schemas.openxmlformats.org/officeDocument/2006/relationships/slide" Target="slides/slide12.xml" /><Relationship Id="rId21" Type="http://schemas.openxmlformats.org/officeDocument/2006/relationships/slide" Target="slides/slide13.xml" /><Relationship Id="rId22" Type="http://schemas.openxmlformats.org/officeDocument/2006/relationships/slide" Target="slides/slide14.xml" /><Relationship Id="rId23" Type="http://schemas.openxmlformats.org/officeDocument/2006/relationships/slide" Target="slides/slide15.xml" /><Relationship Id="rId24" Type="http://schemas.openxmlformats.org/officeDocument/2006/relationships/slide" Target="slides/slide16.xml" /><Relationship Id="rId25" Type="http://schemas.openxmlformats.org/officeDocument/2006/relationships/slide" Target="slides/slide17.xml" /><Relationship Id="rId26" Type="http://schemas.openxmlformats.org/officeDocument/2006/relationships/slide" Target="slides/slide18.xml" /><Relationship Id="rId27" Type="http://schemas.openxmlformats.org/officeDocument/2006/relationships/slide" Target="slides/slide19.xml" /><Relationship Id="rId28" Type="http://schemas.openxmlformats.org/officeDocument/2006/relationships/tags" Target="tags/tag1.xml" /><Relationship Id="rId29" Type="http://schemas.openxmlformats.org/officeDocument/2006/relationships/presProps" Target="presProps.xml" /><Relationship Id="rId3" Type="http://schemas.openxmlformats.org/officeDocument/2006/relationships/customXml" Target="../customXml/item3.xml" /><Relationship Id="rId30" Type="http://schemas.openxmlformats.org/officeDocument/2006/relationships/viewProps" Target="viewProps.xml" /><Relationship Id="rId31" Type="http://schemas.openxmlformats.org/officeDocument/2006/relationships/theme" Target="theme/theme1.xml" /><Relationship Id="rId32" Type="http://schemas.openxmlformats.org/officeDocument/2006/relationships/tableStyles" Target="tableStyles.xml" /><Relationship Id="rId4" Type="http://schemas.openxmlformats.org/officeDocument/2006/relationships/customXml" Target="../customXml/item4.xml" /><Relationship Id="rId5" Type="http://schemas.openxmlformats.org/officeDocument/2006/relationships/customXml" Target="../customXml/item5.xml" /><Relationship Id="rId6" Type="http://schemas.openxmlformats.org/officeDocument/2006/relationships/commentAuthors" Target="commentAuthors.xml" /><Relationship Id="rId7" Type="http://schemas.openxmlformats.org/officeDocument/2006/relationships/slideMaster" Target="slideMasters/slideMaster1.xml" /><Relationship Id="rId8" Type="http://schemas.openxmlformats.org/officeDocument/2006/relationships/notesMaster" Target="notesMasters/notesMaster1.xml" /><Relationship Id="rId9" Type="http://schemas.openxmlformats.org/officeDocument/2006/relationships/slide" Target="slides/slide1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78A7-AFE6-4A1C-B985-B1032FA8D500}" type="datetimeFigureOut">
              <a:rPr lang="en-GB" smtClean="0"/>
              <a:t>29/05/2017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D4212-E431-464C-A3C7-FAC7436F6DC4}" type="slidenum">
              <a:rPr lang="en-GB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64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7989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Certas substâncias não precisam de ser registadas, sobretudo por se saber serem de baixo risco. Nota: No caso dos polímeros, atente nos critérios que definem um polímero e, caso a substância seja um polímero, verifique se necessita de registar os monómeros.</a:t>
            </a:r>
          </a:p>
          <a:p>
            <a:endParaRPr lang="pt-PT" smtClean="0"/>
          </a:p>
          <a:p>
            <a:r>
              <a:rPr lang="pt-PT" smtClean="0"/>
              <a:t>Existem igualmente </a:t>
            </a:r>
            <a:r>
              <a:rPr lang="pt-PT" u="sng" smtClean="0"/>
              <a:t>utilizações</a:t>
            </a:r>
            <a:r>
              <a:rPr lang="pt-PT" smtClean="0"/>
              <a:t> de substâncias que estão isentas por se encontrarem adequadamente regulamentados nos termos de outra legislação ou de outras disposições no âmbito do Regulamento REACH. Se der apenas a utilização isenta à substância, não tem de efetuar o registo. Se você ou os seus clientes lhe derem outras utilizações, o registo é necessário.</a:t>
            </a:r>
          </a:p>
          <a:p>
            <a:endParaRPr lang="pt-PT" smtClean="0"/>
          </a:p>
          <a:p>
            <a:r>
              <a:rPr lang="pt-PT" smtClean="0"/>
              <a:t>A terceira categoria de isenção respeita a condições específicas, tais como substâncias reimportadas já registadas, substâncias descartadas como resíduos ou substâncias recuperadas a partir de resíduos já registadas.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Depois da sua função e da substância em si, o terceiro fator a considerar é o volume, sendo a pergunta a colocar «</a:t>
            </a:r>
            <a:r>
              <a:rPr lang="pt-PT" b="1" smtClean="0">
                <a:solidFill>
                  <a:srgbClr val="0046AD"/>
                </a:solidFill>
              </a:rPr>
              <a:t>Atinge o limiar de 1 tonelada por ano</a:t>
            </a:r>
            <a:r>
              <a:rPr lang="pt-PT" smtClean="0">
                <a:solidFill>
                  <a:srgbClr val="0046AD"/>
                </a:solidFill>
              </a:rPr>
              <a:t>»?</a:t>
            </a:r>
            <a:r>
              <a:rPr lang="pt-PT" smtClean="0"/>
              <a:t> </a:t>
            </a:r>
          </a:p>
          <a:p>
            <a:endParaRPr lang="pt-PT" smtClean="0"/>
          </a:p>
          <a:p>
            <a:r>
              <a:rPr lang="pt-PT" smtClean="0"/>
              <a:t>O volume determinará também a quantidade de informação de que irá precisar para apresentar o seu registo. Assim, deve determinar se tem um volume entre 1 a 10 toneladas por ano, entre 10 a 100, entre 100 a 1000 ou superior a 1000 toneladas por ano.</a:t>
            </a:r>
          </a:p>
          <a:p>
            <a:endParaRPr lang="pt-PT" smtClean="0"/>
          </a:p>
          <a:p>
            <a:r>
              <a:rPr lang="pt-PT" smtClean="0"/>
              <a:t>Tanto a tonelagem que determina o prazo de registo como a que de determina os requisitos de informação são calculados sob a forma de média de três anos, caso seja satisfeita a condição dos três anos consecutivos.</a:t>
            </a:r>
          </a:p>
          <a:p>
            <a:endParaRPr lang="pt-PT" baseline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PT" smtClean="0"/>
              <a:t>Caso utilize também a substância como </a:t>
            </a:r>
            <a:r>
              <a:rPr lang="pt-PT" i="1" smtClean="0"/>
              <a:t>substância intermédia na produção de outra substância, em condições estritamente controladas</a:t>
            </a:r>
            <a:r>
              <a:rPr lang="pt-PT" smtClean="0"/>
              <a:t>, pode, normalmente, calcular separadamente o respetivo volume. Terá de apresentar menos informação no registo de uma substância intermédia do que num registo completo.</a:t>
            </a:r>
          </a:p>
          <a:p>
            <a:endParaRPr lang="pt-PT" smtClean="0"/>
          </a:p>
          <a:p>
            <a:r>
              <a:rPr lang="pt-PT" b="1" smtClean="0"/>
              <a:t>Ligações úteis:</a:t>
            </a:r>
          </a:p>
          <a:p>
            <a:r>
              <a:rPr lang="pt-PT" smtClean="0"/>
              <a:t>Orientações sobre o registo, secções 2.2.6 e 2.3 (https://echa.europa.eu/guidance-documents/guidance-on-reach)</a:t>
            </a:r>
          </a:p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Os três diapositivos seguintes dão uma ideia das informações que tem de recolher ou gerar para o seu registo.</a:t>
            </a:r>
          </a:p>
          <a:p>
            <a:endParaRPr lang="pt-PT" baseline="0" smtClean="0"/>
          </a:p>
          <a:p>
            <a:r>
              <a:rPr lang="pt-PT" smtClean="0"/>
              <a:t>De um modo geral, terá de recolher </a:t>
            </a:r>
            <a:r>
              <a:rPr lang="pt-PT" sz="1200" b="0" i="0" u="none" strike="noStrike" kern="1200" baseline="0" smtClean="0">
                <a:solidFill>
                  <a:schemeClr val="tx1"/>
                </a:solidFill>
                <a:latin typeface="Arial"/>
              </a:rPr>
              <a:t>todas as informações físico-químicas, toxicológicas e ecotoxicológicas pertinentes e disponíveis. Contudo, o Regulamento REACH estabelece um conjunto mínimo de informações a fornecer. Esse mínimo é aqui apresentado de forma bastante sucinta.</a:t>
            </a:r>
          </a:p>
          <a:p>
            <a:pPr marL="171450" indent="-171450">
              <a:buFontTx/>
              <a:buChar char="-"/>
            </a:pPr>
            <a:endParaRPr lang="pt-PT" baseline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PT" smtClean="0"/>
              <a:t>Se a sua tonelagem se situar entre 1-10 toneladas por ano e puder justificar que a sua substância é uma substância de baixo risco (não satisfaz os critérios do Anexo III), estas são as informações mínimas necessárias.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pt-PT" baseline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PT" b="1" baseline="0" smtClean="0"/>
              <a:t>Ligações úteis: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PT" smtClean="0"/>
              <a:t>https://echa.europa.eu/information-on-chemicals/annex-iii-inventory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Estes, mais os requisitos do diapositivo anterior, são os requisitos de informação normalmente exigidos para registar uma substância - que não seja de baixo risco - com quantidades entre 1-10 toneladas por ano. </a:t>
            </a:r>
          </a:p>
          <a:p>
            <a:endParaRPr lang="pt-PT" baseline="0" smtClean="0"/>
          </a:p>
          <a:p>
            <a:r>
              <a:rPr lang="pt-PT" smtClean="0"/>
              <a:t>Neste diapositivo, são indicados vários exemplos desses estudos. Para consultar a lista completa, ver o Anexo VII do Regulamento REACH.</a:t>
            </a:r>
          </a:p>
          <a:p>
            <a:endParaRPr lang="pt-PT" smtClean="0"/>
          </a:p>
          <a:p>
            <a:r>
              <a:rPr lang="pt-PT" b="1" smtClean="0"/>
              <a:t>Informações adicionais:</a:t>
            </a:r>
          </a:p>
          <a:p>
            <a:r>
              <a:rPr lang="pt-PT" smtClean="0"/>
              <a:t>https://echa.europa.eu/support/registration/what-information-you-need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PT" smtClean="0"/>
              <a:t>Estes, mais os requisitos dos dois diapositivos anteriores, são os requisitos de informação normalmente exigidos para registar uma substância com quantidades entre 10-100 toneladas por ano. </a:t>
            </a:r>
          </a:p>
          <a:p>
            <a:endParaRPr lang="pt-PT" smtClean="0"/>
          </a:p>
          <a:p>
            <a:r>
              <a:rPr lang="pt-PT" smtClean="0"/>
              <a:t>No que toca às propriedades toxicológicas e ecotoxicológicas, são necessários alguns estudos suplementares. Neste diapositivo, são indicados vários exemplos desses estudos. Para consultar a lista completa, ver o Anexo VIII do Regulamento REACH.</a:t>
            </a:r>
          </a:p>
          <a:p>
            <a:endParaRPr lang="pt-PT" baseline="0" smtClean="0"/>
          </a:p>
          <a:p>
            <a:r>
              <a:rPr lang="pt-PT" smtClean="0"/>
              <a:t>Facto importante, este nível de tonelagem obriga a uma avaliação da segurança química completa. A avaliação tem de ser documentada num relatório de segurança química incluído no registo. </a:t>
            </a:r>
          </a:p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b="1" smtClean="0"/>
              <a:t>Informações adicionais</a:t>
            </a:r>
          </a:p>
          <a:p>
            <a:endParaRPr lang="pt-PT" smtClean="0"/>
          </a:p>
          <a:p>
            <a:r>
              <a:rPr lang="pt-PT" i="1" smtClean="0"/>
              <a:t>Orientações sobre substâncias intermédias </a:t>
            </a:r>
            <a:r>
              <a:rPr lang="pt-PT" smtClean="0"/>
              <a:t>(https://echa.europa.eu/guidance-documents/guidance-on-reach)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1302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pt-PT" smtClean="0"/>
              <a:t>Existe a obrigação de recolher todas as informações disponíveis e existentes, mesmo que estas superem os requisitos mínimos definidos no Regulamento REACH para efetuar o registo.</a:t>
            </a:r>
          </a:p>
          <a:p>
            <a:pPr marL="171450" indent="-171450">
              <a:buFontTx/>
              <a:buChar char="-"/>
            </a:pPr>
            <a:r>
              <a:rPr lang="pt-PT" smtClean="0"/>
              <a:t>Os registantes têm de partilhar as informações com outras empresas que registem a mesma substância. Todas as informações sobre as propriedades da substância têm de ser apresentadas em conjunto por todas as empresas que utilizem a mesma substância (princípio «uma substância, um registo» do Regulamento REACH).</a:t>
            </a:r>
          </a:p>
          <a:p>
            <a:pPr marL="171450" indent="-171450">
              <a:buFontTx/>
              <a:buChar char="-"/>
            </a:pPr>
            <a:r>
              <a:rPr lang="pt-PT" smtClean="0"/>
              <a:t>Assim que for obtida uma boa perspetiva geral de todas as informações disponíveis, os registantes, em grupo, têm de comparar os dados existentes com as informações necessárias para o registo.</a:t>
            </a:r>
          </a:p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O registo de uma substância exige que se invista na compilação e avaliação de informações.</a:t>
            </a:r>
          </a:p>
          <a:p>
            <a:endParaRPr lang="pt-PT" baseline="0" smtClean="0"/>
          </a:p>
          <a:p>
            <a:r>
              <a:rPr lang="pt-PT" smtClean="0"/>
              <a:t>Esta atividade terá de ser levada a cabo a dois níveis diferentes: na empresa de cada registante e com outras empresas que fabriquem ou importem a mesma substância. </a:t>
            </a:r>
          </a:p>
          <a:p>
            <a:endParaRPr lang="pt-PT" baseline="0" smtClean="0"/>
          </a:p>
          <a:p>
            <a:r>
              <a:rPr lang="pt-PT" smtClean="0"/>
              <a:t>Tal implica investir em recursos para:</a:t>
            </a:r>
          </a:p>
          <a:p>
            <a:pPr marL="171450" indent="-171450">
              <a:buFontTx/>
              <a:buChar char="-"/>
            </a:pPr>
            <a:r>
              <a:rPr lang="pt-PT" smtClean="0"/>
              <a:t>recolher e avaliar todas as informações disponíveis na própria empresa, incluindo com consulta de literatura científica.</a:t>
            </a:r>
          </a:p>
          <a:p>
            <a:pPr marL="171450" indent="-171450">
              <a:buFontTx/>
              <a:buChar char="-"/>
            </a:pPr>
            <a:r>
              <a:rPr lang="pt-PT" smtClean="0"/>
              <a:t>obter informações sobre as várias utilizações dadas à substância pelos clientes e ao longo da cadeia de abastecimento.</a:t>
            </a:r>
          </a:p>
          <a:p>
            <a:pPr marL="0" indent="0">
              <a:buFontTx/>
              <a:buNone/>
            </a:pPr>
            <a:endParaRPr lang="pt-PT" baseline="0" smtClean="0"/>
          </a:p>
          <a:p>
            <a:pPr marL="0" indent="0">
              <a:buFontTx/>
              <a:buNone/>
            </a:pPr>
            <a:r>
              <a:rPr lang="pt-PT" smtClean="0"/>
              <a:t>Ponderar se a organização dispõe internamente dos especialistas necessários ou se a tarefa deve ser externalizada.</a:t>
            </a:r>
          </a:p>
          <a:p>
            <a:pPr marL="0" indent="0">
              <a:buFontTx/>
              <a:buNone/>
            </a:pPr>
            <a:endParaRPr lang="pt-PT" smtClean="0"/>
          </a:p>
          <a:p>
            <a:pPr marL="0" indent="0">
              <a:buFontTx/>
              <a:buNone/>
            </a:pPr>
            <a:r>
              <a:rPr lang="pt-PT" smtClean="0"/>
              <a:t>São necessários acordos contratuais com as outras empresas registantes da mesma substância para trabalhar em conjunto e definir como gerar as informações em falta e partilhar os custos.</a:t>
            </a:r>
          </a:p>
          <a:p>
            <a:pPr marL="0" indent="0">
              <a:buFontTx/>
              <a:buNone/>
            </a:pPr>
            <a:endParaRPr lang="pt-PT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 experiência das empresas que já registaram as suas substâncias mostra que é fundamental um bom planeamento para cumprir o prazo.</a:t>
            </a:r>
          </a:p>
          <a:p>
            <a:endParaRPr lang="pt-PT" baseline="0" smtClean="0"/>
          </a:p>
          <a:p>
            <a:r>
              <a:rPr lang="pt-PT" smtClean="0"/>
              <a:t>Considere envolver atempadamente os outros departamentos da empresa que tenham um papel a desempenhar no processo.</a:t>
            </a:r>
          </a:p>
          <a:p>
            <a:endParaRPr lang="pt-PT" baseline="0" smtClean="0"/>
          </a:p>
          <a:p>
            <a:r>
              <a:rPr lang="pt-PT" smtClean="0"/>
              <a:t>Consoante o número de substâncias que tenha de registar em 2018, poderá ser útil dar prioridade a uma delas para percorrer agora o processo do princípio ao fim, para ficar a saber como tudo funciona.</a:t>
            </a:r>
          </a:p>
          <a:p>
            <a:endParaRPr lang="pt-PT" baseline="0" smtClean="0"/>
          </a:p>
          <a:p>
            <a:r>
              <a:rPr lang="pt-PT" smtClean="0"/>
              <a:t>Será igualmente útil familiarizar-se com as ferramentas de TI do registo.</a:t>
            </a:r>
          </a:p>
          <a:p>
            <a:endParaRPr lang="pt-PT" baseline="0" smtClean="0"/>
          </a:p>
          <a:p>
            <a:r>
              <a:rPr lang="pt-PT" smtClean="0"/>
              <a:t>Por fim, as informações relativas à substância evoluirão com o tempo, pelo que terão de ser atualizadas no registo. Deve prever a necessidade de dispor de um determinado nível de recursos para este efeito.</a:t>
            </a:r>
          </a:p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4094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O registo constitui a sua oportunidade para documentar a sua responsabilidade pela segurança do fabrico e da utilização das suas substâncias seguindo os passos deste diapositivo. O seu dossiê de registo enviado para a ECHA é a prova de que está a cumprir as suas responsabilidades.</a:t>
            </a:r>
          </a:p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5286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O Roteiro REACH 2018 da ECHA divide um registo bem-sucedido em sete fases.</a:t>
            </a:r>
          </a:p>
          <a:p>
            <a:endParaRPr lang="pt-PT" smtClean="0"/>
          </a:p>
          <a:p>
            <a:r>
              <a:rPr lang="pt-PT" smtClean="0"/>
              <a:t>Esta apresentação incide sobre as atividades da primeira fase. Estas consistem nas atividades </a:t>
            </a:r>
            <a:r>
              <a:rPr lang="pt-PT" u="none" smtClean="0"/>
              <a:t>iniciais que terá de executar antes de </a:t>
            </a:r>
            <a:r>
              <a:rPr lang="pt-PT" smtClean="0"/>
              <a:t>começar a trabalhar com os outros corregistantes.</a:t>
            </a:r>
          </a:p>
          <a:p>
            <a:endParaRPr lang="pt-PT" smtClean="0"/>
          </a:p>
          <a:p>
            <a:r>
              <a:rPr lang="pt-PT" smtClean="0"/>
              <a:t>Pode obter material de apoio mais pormenorizado em: https://echa.europa.eu/reach-2018.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O ponto de partida da preparação do registo passa por conhecer a sua carteira em termos REACH, </a:t>
            </a:r>
            <a:r>
              <a:rPr lang="pt-PT" u="none" smtClean="0"/>
              <a:t>ou seja, com que substâncias tem </a:t>
            </a:r>
            <a:r>
              <a:rPr lang="pt-PT" smtClean="0"/>
              <a:t>de lidar.</a:t>
            </a:r>
          </a:p>
          <a:p>
            <a:endParaRPr lang="pt-PT" smtClean="0"/>
          </a:p>
          <a:p>
            <a:r>
              <a:rPr lang="pt-PT" smtClean="0"/>
              <a:t>Em certos casos, este processo é imediato. Por exemplo, se fabricar substâncias ou importar substâncias estremes, provavelmente já tem o seu inventário de substâncias.</a:t>
            </a:r>
          </a:p>
          <a:p>
            <a:endParaRPr lang="pt-PT" smtClean="0"/>
          </a:p>
          <a:p>
            <a:r>
              <a:rPr lang="pt-PT" smtClean="0"/>
              <a:t>Se lidar com produtos (misturas) como detergentes ou tintas, terá de saber ou descobrir de que substâncias são feitos, visto que são as substâncias que tem de registar, e não os produtos.</a:t>
            </a:r>
          </a:p>
          <a:p>
            <a:endParaRPr lang="pt-PT" smtClean="0"/>
          </a:p>
          <a:p>
            <a:r>
              <a:rPr lang="pt-PT" smtClean="0"/>
              <a:t>Assim, é necessário registar as substâncias estremes, as substâncias contidas em misturas e as substâncias contidas em artigos que as libertem, por exemplo, uma substância de fragrância libertada por </a:t>
            </a:r>
            <a:r>
              <a:rPr lang="pt-PT" i="1" smtClean="0"/>
              <a:t>t-shirts</a:t>
            </a:r>
            <a:r>
              <a:rPr lang="pt-PT" smtClean="0"/>
              <a:t>.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Por cada uma das substâncias da sua carteira, terá de caraterizar e identificar a substância de acordo com as regras estabelecidas no Regulamento REACH.</a:t>
            </a:r>
          </a:p>
          <a:p>
            <a:endParaRPr lang="pt-PT" smtClean="0"/>
          </a:p>
          <a:p>
            <a:r>
              <a:rPr lang="pt-PT" smtClean="0"/>
              <a:t>Normalmente, tal implica a necessidade de realizar um conjunto de análises químicas e, com base nelas, com a ajuda de um químico, determinar a composição e o tipo da substância, mais concretamente se ela é: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mtClean="0"/>
              <a:t>uma substância monoconstituinte, composta principalmente por um constituinte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mtClean="0"/>
              <a:t>uma substância multiconstituinte, composta por mais de um constituinte ou composto, ou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mtClean="0"/>
              <a:t>uma substância UVCB, que é uma substância de composição desconhecida ou variável, um produto de reação complexo ou um material biológico.</a:t>
            </a:r>
          </a:p>
          <a:p>
            <a:endParaRPr lang="pt-PT" smtClean="0"/>
          </a:p>
          <a:p>
            <a:r>
              <a:rPr lang="pt-PT" smtClean="0"/>
              <a:t>Com base na composição e no tipo da substância, tem de determinar o nome da substância e, em seguida, os números CE e CAS (caso existam para a sua substância). Em alternativa, verifique se os números CE e CAS que está a utilizar correspondem ao nome e à identidade da substância, segundo o resultado das análises químicas.</a:t>
            </a:r>
          </a:p>
          <a:p>
            <a:endParaRPr lang="pt-PT" smtClean="0"/>
          </a:p>
          <a:p>
            <a:r>
              <a:rPr lang="pt-PT" smtClean="0"/>
              <a:t>Importa que identifique corretamente a sua substância, pois, mais tarde, terá de apurar junto dos seus corregistantes se a substância é a mesma. Se for esse o caso, terá de efetuar um registo conjunto e assegurar que os dados dele constantes se aplicam a todos os corregistantes.</a:t>
            </a:r>
          </a:p>
          <a:p>
            <a:endParaRPr lang="pt-PT" smtClean="0"/>
          </a:p>
          <a:p>
            <a:r>
              <a:rPr lang="pt-PT" b="1" smtClean="0"/>
              <a:t>Ligações úteis:</a:t>
            </a:r>
          </a:p>
          <a:p>
            <a:r>
              <a:rPr lang="pt-PT" i="1" smtClean="0"/>
              <a:t>Guia de orientação para a identificação e designação de substâncias no âmbito dos Regulamentos REACH e CRE</a:t>
            </a:r>
            <a:r>
              <a:rPr lang="pt-PT" smtClean="0"/>
              <a:t> (https://echa.europa.eu/guidance-documents/guidance-on-reach)</a:t>
            </a:r>
          </a:p>
          <a:p>
            <a:r>
              <a:rPr lang="pt-PT" smtClean="0"/>
              <a:t>Identificação de substâncias (https://echa.europa.eu/support/substance-identification)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b="0" smtClean="0"/>
              <a:t>O presente diapositivo apresenta esquematicamente os espetros das substâncias monoconstituintes, multiconstituintes e UVCB.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b="0" baseline="0" smtClean="0"/>
              <a:t>Uma substância monoconstituinte tem um constituinte principal com uma presença de &gt;= 80 %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b="0" baseline="0" smtClean="0"/>
              <a:t>Uma substância multiconstituinte tem dois ou mais constituintes principais com concentrações que variam entre 10 % e 80 %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b="0" baseline="0" smtClean="0"/>
              <a:t>Numa substância UVCB, os constituintes variam ou não podem ser identificados com exatidão. Normalmente, a identificação das substâncias UVCB baseia-se na matéria-prima e no processo de fabrico.</a:t>
            </a:r>
            <a:endParaRPr lang="pt-PT" b="0" smtClean="0"/>
          </a:p>
          <a:p>
            <a:endParaRPr lang="pt-PT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353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Assim que souber quais as substâncias da sua carteira, pode determinar as obrigações de registo de cada uma delas.</a:t>
            </a:r>
          </a:p>
          <a:p>
            <a:endParaRPr lang="pt-PT" smtClean="0"/>
          </a:p>
          <a:p>
            <a:r>
              <a:rPr lang="pt-PT" smtClean="0"/>
              <a:t>Para o fazer, coloque-se três perguntas. Se a resposta for sim para todas elas, terá de registar a substância.</a:t>
            </a:r>
          </a:p>
          <a:p>
            <a:r>
              <a:rPr lang="pt-PT" smtClean="0"/>
              <a:t>Se a resposta for não para uma das perguntas, não tem de registar a substância. As perguntas são as seguintes:</a:t>
            </a:r>
          </a:p>
          <a:p>
            <a:endParaRPr lang="pt-PT" smtClean="0"/>
          </a:p>
          <a:p>
            <a:pPr marL="228600" indent="-228600">
              <a:buAutoNum type="arabicParenR"/>
            </a:pPr>
            <a:r>
              <a:rPr lang="pt-PT" smtClean="0"/>
              <a:t>É fabricante, importador ou representante exclusivo da substância?</a:t>
            </a:r>
            <a:endParaRPr lang="pt-PT" baseline="0" smtClean="0"/>
          </a:p>
          <a:p>
            <a:pPr marL="228600" indent="-228600">
              <a:buAutoNum type="arabicParenR"/>
            </a:pPr>
            <a:r>
              <a:rPr lang="pt-PT" smtClean="0"/>
              <a:t>A substância tem de ser registada? </a:t>
            </a:r>
          </a:p>
          <a:p>
            <a:pPr marL="228600" indent="-228600">
              <a:buAutoNum type="arabicParenR"/>
            </a:pPr>
            <a:r>
              <a:rPr lang="pt-PT" smtClean="0"/>
              <a:t>O volume anual da substância é igual ou superior a uma tonelada?</a:t>
            </a:r>
          </a:p>
          <a:p>
            <a:pPr marL="228600" indent="-228600">
              <a:buAutoNum type="arabicParenR"/>
            </a:pPr>
            <a:endParaRPr lang="pt-PT" smtClean="0"/>
          </a:p>
          <a:p>
            <a:endParaRPr lang="pt-PT" smtClean="0"/>
          </a:p>
          <a:p>
            <a:r>
              <a:rPr lang="pt-PT" smtClean="0"/>
              <a:t>Atentando nestes três fatores, comece por aquele mais suscetível de ter um «não» como resposta. </a:t>
            </a:r>
          </a:p>
          <a:p>
            <a:endParaRPr lang="pt-PT" smtClean="0"/>
          </a:p>
          <a:p>
            <a:endParaRPr lang="pt-PT" smtClean="0"/>
          </a:p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A primeira pergunta prende-se com a sua função na cadeia de abastecimento: </a:t>
            </a:r>
            <a:r>
              <a:rPr lang="pt-PT" b="1" baseline="0" smtClean="0"/>
              <a:t>«</a:t>
            </a:r>
            <a:r>
              <a:rPr lang="pt-PT" b="1" smtClean="0">
                <a:solidFill>
                  <a:srgbClr val="0046AD"/>
                </a:solidFill>
              </a:rPr>
              <a:t>Necessita </a:t>
            </a:r>
            <a:r>
              <a:rPr lang="pt-PT" b="1" u="sng" smtClean="0">
                <a:solidFill>
                  <a:srgbClr val="0046AD"/>
                </a:solidFill>
              </a:rPr>
              <a:t>de facto</a:t>
            </a:r>
            <a:r>
              <a:rPr lang="pt-PT" b="1" smtClean="0">
                <a:solidFill>
                  <a:srgbClr val="0046AD"/>
                </a:solidFill>
              </a:rPr>
              <a:t> de registar a substância?»</a:t>
            </a:r>
          </a:p>
          <a:p>
            <a:r>
              <a:rPr lang="pt-PT" smtClean="0"/>
              <a:t> </a:t>
            </a:r>
            <a:endParaRPr lang="pt-PT" smtClean="0">
              <a:solidFill>
                <a:srgbClr val="0046AD"/>
              </a:solidFill>
            </a:endParaRPr>
          </a:p>
          <a:p>
            <a:r>
              <a:rPr lang="pt-PT" smtClean="0"/>
              <a:t>Em primeiro lugar, importa determinar </a:t>
            </a:r>
            <a:r>
              <a:rPr lang="pt-PT" u="none" smtClean="0"/>
              <a:t>onde </a:t>
            </a:r>
            <a:r>
              <a:rPr lang="pt-PT" smtClean="0"/>
              <a:t>está estabelecido. Se estiver estabelecido num dos países do Espaço Económico Europeu, poderá ter de efetuar o registo. Os países do EEE são mostrados no mapa a azul escuro. Consistem nos Estados-Membros da UE mais a Noruega, a Islândia e o Liechtenstein. Se estiver estabelecido num dos países a azul claro (fora do Espaço Económico Europeu) não pode efetuar o registo.</a:t>
            </a:r>
          </a:p>
          <a:p>
            <a:endParaRPr lang="pt-PT" smtClean="0"/>
          </a:p>
          <a:p>
            <a:r>
              <a:rPr lang="pt-PT" smtClean="0"/>
              <a:t>Em segundo lugar, tem de determinar como utiliza </a:t>
            </a:r>
            <a:r>
              <a:rPr lang="pt-PT" u="sng" smtClean="0"/>
              <a:t>exatamente</a:t>
            </a:r>
            <a:r>
              <a:rPr lang="pt-PT" smtClean="0"/>
              <a:t> a substância. Há quatro funções da cadeia de abastecimento que têm de efetuar o registo.</a:t>
            </a:r>
          </a:p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3081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3.png" /><Relationship Id="rId3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22130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buFont typeface="Arial" panose="020b0604020202020204" pitchFamily="34" charset="0"/>
              <a:buNone/>
              <a:defRPr sz="10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mtClean="0"/>
              <a:t>echa.europa.eu/reach-2018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1026" name="Picture 2" descr="\\echa\data\users\u08103\Roaming Profile\Desktop\artboard2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466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95912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mtClean="0"/>
              <a:t>echa.europa.eu/reach-2018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2050" name="Picture 2" descr="\\echa\data\users\u08103\Roaming Profile\Desktop\artboard2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17835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29240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12508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4704"/>
            <a:ext cx="8229600" cy="1143000"/>
          </a:xfrm>
        </p:spPr>
        <p:txBody>
          <a:bodyPr/>
          <a:lstStyle>
            <a:lvl1pPr>
              <a:defRPr>
                <a:solidFill>
                  <a:srgbClr val="008BC8"/>
                </a:solidFill>
              </a:defRPr>
            </a:lvl1pPr>
          </a:lstStyle>
          <a:p>
            <a:r>
              <a:rPr lang="en-US" smtClean="0"/>
              <a:t>Transition slide/new section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46359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image" Target="../media/image5.png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2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ransition/>
  <p:timing/>
  <p:hf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Relationship Id="rId3" Type="http://schemas.openxmlformats.org/officeDocument/2006/relationships/image" Target="../media/image14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13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16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Relationship Id="rId3" Type="http://schemas.openxmlformats.org/officeDocument/2006/relationships/image" Target="../media/image17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8.xml" /><Relationship Id="rId3" Type="http://schemas.openxmlformats.org/officeDocument/2006/relationships/image" Target="../media/image18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9.xml" /><Relationship Id="rId3" Type="http://schemas.openxmlformats.org/officeDocument/2006/relationships/hyperlink" Target="https://echa.europa.eu/reach-2018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7.png" /><Relationship Id="rId4" Type="http://schemas.openxmlformats.org/officeDocument/2006/relationships/image" Target="../media/image8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9.png" /><Relationship Id="rId4" Type="http://schemas.openxmlformats.org/officeDocument/2006/relationships/image" Target="../media/image10.png" /><Relationship Id="rId5" Type="http://schemas.openxmlformats.org/officeDocument/2006/relationships/image" Target="../media/image11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12.png" /><Relationship Id="rId4" Type="http://schemas.openxmlformats.org/officeDocument/2006/relationships/image" Target="../media/image13.png" /><Relationship Id="rId5" Type="http://schemas.openxmlformats.org/officeDocument/2006/relationships/image" Target="../media/image14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12.png" /><Relationship Id="rId4" Type="http://schemas.openxmlformats.org/officeDocument/2006/relationships/image" Target="../media/image1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755576" y="905232"/>
            <a:ext cx="63367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b="1" smtClean="0">
                <a:solidFill>
                  <a:schemeClr val="bg1"/>
                </a:solidFill>
                <a:latin typeface="Verdana" panose="020b0604030504040204" pitchFamily="34" charset="0"/>
              </a:rPr>
              <a:t>REACH 2018</a:t>
            </a:r>
          </a:p>
          <a:p>
            <a:endParaRPr lang="pt-PT" sz="360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PT" sz="3600" smtClean="0">
                <a:solidFill>
                  <a:schemeClr val="bg1"/>
                </a:solidFill>
                <a:latin typeface="Verdana" panose="020b0604030504040204" pitchFamily="34" charset="0"/>
              </a:rPr>
              <a:t>Conheça a sua carteira de substâncias e comece já a preparar o registo</a:t>
            </a:r>
            <a:endParaRPr lang="pt-PT" sz="36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268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/>
              <a:t>Âmbito e isenções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noProof="0"/>
              <a:t>A </a:t>
            </a:r>
            <a:r>
              <a:rPr lang="pt-PT" b="1" noProof="0"/>
              <a:t>substância </a:t>
            </a:r>
            <a:r>
              <a:rPr lang="pt-PT" noProof="0"/>
              <a:t>tem de ser registada?</a:t>
            </a:r>
          </a:p>
          <a:p>
            <a:pPr marL="0" indent="0">
              <a:buNone/>
            </a:pPr>
            <a:endParaRPr lang="pt-PT" sz="1400" noProof="0"/>
          </a:p>
          <a:p>
            <a:r>
              <a:rPr lang="pt-PT" noProof="0"/>
              <a:t>Consulte as isenções de registo relativas a:</a:t>
            </a:r>
          </a:p>
          <a:p>
            <a:pPr lvl="1"/>
            <a:r>
              <a:rPr lang="pt-PT" noProof="0"/>
              <a:t>substâncias (polímeros, água, etc.)</a:t>
            </a:r>
          </a:p>
          <a:p>
            <a:pPr lvl="1"/>
            <a:r>
              <a:rPr lang="pt-PT" noProof="0"/>
              <a:t>utilizações de substâncias (desenvolvimento de produtos, géneros alimentícios, etc.)</a:t>
            </a:r>
          </a:p>
          <a:p>
            <a:pPr lvl="1"/>
            <a:r>
              <a:rPr lang="pt-PT" noProof="0"/>
              <a:t>condições específicas (reimportações, resíduos, etc.)</a:t>
            </a:r>
          </a:p>
          <a:p>
            <a:pPr marL="0" indent="0">
              <a:buNone/>
            </a:pPr>
            <a:endParaRPr lang="pt-P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10</a:t>
            </a:fld>
            <a:endParaRPr lang="pt-PT"/>
          </a:p>
        </p:txBody>
      </p:sp>
      <p:pic>
        <p:nvPicPr>
          <p:cNvPr id="6" name="Picture 2" descr="B:\IEtemp\u07041\Temporary Internet Files\Content.Outlook\DOW1UNL0\substance_blue_lg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0112" y="559798"/>
            <a:ext cx="812698" cy="87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036652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/>
              <a:t>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noProof="0" smtClean="0"/>
              <a:t>Atinge o limiar de </a:t>
            </a:r>
            <a:r>
              <a:rPr lang="pt-PT" b="1" noProof="0" smtClean="0"/>
              <a:t>1 tonelada por ano </a:t>
            </a:r>
            <a:r>
              <a:rPr lang="pt-PT" noProof="0" smtClean="0"/>
              <a:t>?</a:t>
            </a:r>
          </a:p>
          <a:p>
            <a:pPr marL="0" indent="0">
              <a:buNone/>
            </a:pPr>
            <a:endParaRPr lang="pt-PT" sz="1400" noProof="0" smtClean="0">
              <a:solidFill>
                <a:srgbClr val="0046AD"/>
              </a:solidFill>
            </a:endParaRPr>
          </a:p>
          <a:p>
            <a:r>
              <a:rPr lang="pt-PT" noProof="0" smtClean="0"/>
              <a:t>Calcule o volume atingido por </a:t>
            </a:r>
            <a:r>
              <a:rPr lang="pt-PT" i="1" noProof="0" smtClean="0"/>
              <a:t>cada</a:t>
            </a:r>
            <a:r>
              <a:rPr lang="pt-PT" noProof="0" smtClean="0"/>
              <a:t> ano civil: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se foi fabricante ou importador durante os últimos três anos, utilize a média deste período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caso contrário, utilize o volume fabricado ou importado num ano civil</a:t>
            </a:r>
            <a:endParaRPr lang="pt-PT" i="1" noProof="0" smtClean="0"/>
          </a:p>
          <a:p>
            <a:r>
              <a:rPr lang="pt-PT" noProof="0" smtClean="0"/>
              <a:t>A tonelagem mais elevada </a:t>
            </a:r>
            <a:r>
              <a:rPr lang="pt-PT" i="1" noProof="0" smtClean="0"/>
              <a:t>por ano calculada como se indica acima </a:t>
            </a:r>
            <a:r>
              <a:rPr lang="pt-PT" noProof="0" smtClean="0"/>
              <a:t>desde 1 de junho de 2007 determina o seu prazo de registo</a:t>
            </a:r>
          </a:p>
          <a:p>
            <a:r>
              <a:rPr lang="pt-PT" noProof="0" smtClean="0"/>
              <a:t>A tonelagem </a:t>
            </a:r>
            <a:r>
              <a:rPr lang="pt-PT" i="1" noProof="0" smtClean="0"/>
              <a:t>por ano calculada </a:t>
            </a:r>
            <a:r>
              <a:rPr lang="pt-PT" noProof="0" smtClean="0"/>
              <a:t>no ano do registo determina os seus requisitos de informação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se foi fabricante ou importador durante os últimos três anos, utilize a média deste período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caso contrário, utilize a estimativa do volume fabricado ou importado no ano civil do registo</a:t>
            </a:r>
          </a:p>
          <a:p>
            <a:r>
              <a:rPr lang="pt-PT" noProof="0" smtClean="0"/>
              <a:t>Efetue separadamente o cálculo relativo às substâncias intermédias em condições estritamente controladas</a:t>
            </a:r>
          </a:p>
          <a:p>
            <a:endParaRPr lang="pt-PT" noProof="0" smtClean="0"/>
          </a:p>
          <a:p>
            <a:pPr marL="0" indent="0">
              <a:buNone/>
            </a:pPr>
            <a:endParaRPr lang="pt-P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11</a:t>
            </a:fld>
            <a:endParaRPr lang="pt-PT"/>
          </a:p>
        </p:txBody>
      </p:sp>
      <p:pic>
        <p:nvPicPr>
          <p:cNvPr id="6" name="Picture 2" descr="B:\IEtemp\u07041\Temporary Internet Files\Content.Outlook\DOW1UNL0\weight_lg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8" y="692696"/>
            <a:ext cx="681494" cy="68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036652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 smtClean="0"/>
              <a:t>De que informações necessita?</a:t>
            </a:r>
            <a:endParaRPr lang="pt-P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noProof="0"/>
              <a:t>Identificação da sua substância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Informação analítica</a:t>
            </a:r>
          </a:p>
          <a:p>
            <a:pPr lvl="1"/>
            <a:endParaRPr lang="pt-PT" noProof="0"/>
          </a:p>
          <a:p>
            <a:r>
              <a:rPr lang="pt-PT" noProof="0"/>
              <a:t>Informações sobre fabrico, utilização e exposição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Todas as utilizações durante o ciclo de vida, desde o fabrico até aos resíduos</a:t>
            </a:r>
          </a:p>
          <a:p>
            <a:pPr lvl="1"/>
            <a:endParaRPr lang="pt-PT" noProof="0"/>
          </a:p>
          <a:p>
            <a:r>
              <a:rPr lang="pt-PT" noProof="0"/>
              <a:t>Informações físico-químicas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Ponto de ebulição, pressão de vapor, </a:t>
            </a:r>
            <a:br>
              <a:rPr lang="pt-PT" noProof="0" smtClean="0"/>
            </a:br>
            <a:r>
              <a:rPr lang="pt-PT" noProof="0" smtClean="0"/>
              <a:t>granulometria</a:t>
            </a:r>
            <a:r>
              <a:rPr lang="pt-PT" noProof="0"/>
              <a:t>, etc.</a:t>
            </a:r>
          </a:p>
          <a:p>
            <a:pPr lvl="1"/>
            <a:endParaRPr lang="pt-PT" noProof="0"/>
          </a:p>
          <a:p>
            <a:r>
              <a:rPr lang="pt-PT" noProof="0"/>
              <a:t>Classificação e rotulagem</a:t>
            </a:r>
          </a:p>
          <a:p>
            <a:pPr marL="0" indent="0">
              <a:buNone/>
            </a:pPr>
            <a:endParaRPr lang="pt-P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12</a:t>
            </a:fld>
            <a:endParaRPr lang="pt-P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725144"/>
            <a:ext cx="1296144" cy="15294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6176" y="1556792"/>
            <a:ext cx="23042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PT" sz="2300" b="1" smtClean="0">
                <a:solidFill>
                  <a:srgbClr val="008BC8"/>
                </a:solidFill>
                <a:latin typeface="Verdana" panose="020b0604030504040204" pitchFamily="34" charset="0"/>
              </a:rPr>
              <a:t>Informações sempre necessárias</a:t>
            </a:r>
            <a:endParaRPr lang="pt-PT" sz="2300" b="1">
              <a:solidFill>
                <a:srgbClr val="008BC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920741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/>
              <a:t>Informações necessárias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noProof="0"/>
              <a:t>Informações toxicológicas, tais como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Irritação cutânea e ocular – </a:t>
            </a:r>
            <a:r>
              <a:rPr lang="pt-PT" i="1" noProof="0"/>
              <a:t>in vitro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err="1"/>
              <a:t>Mutagenicidade em bactérias – </a:t>
            </a:r>
            <a:r>
              <a:rPr lang="pt-PT" i="1" noProof="0"/>
              <a:t>in vitro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etc.</a:t>
            </a:r>
          </a:p>
          <a:p>
            <a:pPr lvl="1"/>
            <a:endParaRPr lang="pt-PT" noProof="0"/>
          </a:p>
          <a:p>
            <a:r>
              <a:rPr lang="pt-PT" noProof="0" smtClean="0"/>
              <a:t>Informações ecotoxicológicas, tais como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Toxicidade em meio aquático a curto prazo em </a:t>
            </a:r>
            <a:r>
              <a:rPr lang="pt-PT" i="1" noProof="0" err="1"/>
              <a:t>Daphnia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Biodegradabilidade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etc.</a:t>
            </a:r>
          </a:p>
          <a:p>
            <a:pPr marL="0" indent="0">
              <a:buNone/>
            </a:pPr>
            <a:endParaRPr lang="pt-P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13</a:t>
            </a:fld>
            <a:endParaRPr lang="pt-P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854921"/>
            <a:ext cx="1491615" cy="2238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72200" y="1949931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PT" sz="2300" b="1">
                <a:solidFill>
                  <a:srgbClr val="008BC8"/>
                </a:solidFill>
                <a:latin typeface="Verdana" panose="020b0604030504040204" pitchFamily="34" charset="0"/>
              </a:rPr>
              <a:t>1 a 10 toneladas/ano</a:t>
            </a:r>
            <a:endParaRPr lang="pt-PT" sz="2300" b="1">
              <a:solidFill>
                <a:srgbClr val="008BC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25618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/>
              <a:t>Informações necessárias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noProof="0"/>
              <a:t>Informações toxicológicas, tais como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sz="1900" noProof="0"/>
              <a:t>Toxicidade a curto prazo por dose repetida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sz="1900" noProof="0"/>
              <a:t>Despistagem de efeitos tóxicos na </a:t>
            </a:r>
            <a:br>
              <a:rPr lang="pt-PT" sz="1900" noProof="0" smtClean="0"/>
            </a:br>
            <a:r>
              <a:rPr lang="pt-PT" sz="1900" noProof="0" smtClean="0"/>
              <a:t>reprodução</a:t>
            </a:r>
            <a:endParaRPr lang="pt-PT" sz="1900" noProof="0"/>
          </a:p>
          <a:p>
            <a:pPr lvl="1">
              <a:buFont typeface="Arial" panose="020b0604020202020204" pitchFamily="34" charset="0"/>
              <a:buChar char="•"/>
            </a:pPr>
            <a:r>
              <a:rPr lang="pt-PT" sz="1900" noProof="0"/>
              <a:t>etc.</a:t>
            </a:r>
          </a:p>
          <a:p>
            <a:r>
              <a:rPr lang="pt-PT" noProof="0" smtClean="0"/>
              <a:t>Informações ecotoxicológicas, tais como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sz="1900" noProof="0"/>
              <a:t>Toxicidade em meio aquático em peixes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sz="1900" noProof="0"/>
              <a:t>Inibição respiratória em lamas ativadas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sz="1900" noProof="0"/>
              <a:t>Despistagem da adsorção/dessorção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sz="1900" noProof="0"/>
              <a:t>etc.</a:t>
            </a:r>
          </a:p>
          <a:p>
            <a:r>
              <a:rPr lang="pt-PT" noProof="0"/>
              <a:t>Avaliação da segurança química!</a:t>
            </a:r>
          </a:p>
          <a:p>
            <a:pPr marL="0" indent="0">
              <a:buNone/>
            </a:pPr>
            <a:endParaRPr lang="pt-P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14</a:t>
            </a:fld>
            <a:endParaRPr lang="pt-PT"/>
          </a:p>
        </p:txBody>
      </p:sp>
      <p:sp>
        <p:nvSpPr>
          <p:cNvPr id="7" name="TextBox 6"/>
          <p:cNvSpPr txBox="1"/>
          <p:nvPr/>
        </p:nvSpPr>
        <p:spPr>
          <a:xfrm>
            <a:off x="6444208" y="1908701"/>
            <a:ext cx="26642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PT" sz="2300" b="1" smtClean="0">
                <a:solidFill>
                  <a:srgbClr val="008BC8"/>
                </a:solidFill>
                <a:latin typeface="Verdana" panose="020b0604030504040204" pitchFamily="34" charset="0"/>
              </a:rPr>
              <a:t>10 a 100 toneladas/ano</a:t>
            </a:r>
            <a:endParaRPr lang="pt-PT" sz="2300" b="1">
              <a:solidFill>
                <a:srgbClr val="008BC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2485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15</a:t>
            </a:fld>
            <a:endParaRPr lang="pt-P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noProof="0" smtClean="0"/>
              <a:t>Requisitos de informação aplicáveis </a:t>
            </a:r>
            <a:br>
              <a:rPr lang="pt-PT" noProof="0" smtClean="0"/>
            </a:br>
            <a:r>
              <a:rPr lang="pt-PT" noProof="0" smtClean="0"/>
              <a:t>ao registo de substâncias intermédias</a:t>
            </a:r>
            <a:endParaRPr lang="pt-PT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noProof="0" smtClean="0"/>
              <a:t>Os requisitos reduzidos aplicam-se caso fabrique substâncias intermédias isoladas </a:t>
            </a:r>
            <a:r>
              <a:rPr lang="pt-PT" u="sng" noProof="0" smtClean="0"/>
              <a:t>em condições estritamente controladas</a:t>
            </a:r>
          </a:p>
          <a:p>
            <a:r>
              <a:rPr lang="pt-PT" noProof="0" smtClean="0"/>
              <a:t>Definição de substância intermédia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substância transformada numa outra e fabricada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utilizada em condições estritamente controladas em unidades de fabrico de produtos químicos</a:t>
            </a:r>
          </a:p>
          <a:p>
            <a:r>
              <a:rPr lang="pt-PT" noProof="0" smtClean="0"/>
              <a:t>O estatuto de uma substância como substância intermédia não é, de facto, específico da sua natureza química, mas antes da forma como é utilizada após o fabrico.</a:t>
            </a:r>
          </a:p>
          <a:p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876745143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/>
              <a:t>Antes de gerar novos dados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PT" noProof="0"/>
              <a:t>Recolha as informações disponíveis</a:t>
            </a:r>
          </a:p>
          <a:p>
            <a:pPr marL="457200" indent="-457200">
              <a:buFont typeface="+mj-lt"/>
              <a:buAutoNum type="arabicPeriod"/>
            </a:pPr>
            <a:endParaRPr lang="pt-PT" sz="2000" noProof="0"/>
          </a:p>
          <a:p>
            <a:pPr marL="457200" indent="-457200">
              <a:buFont typeface="+mj-lt"/>
              <a:buAutoNum type="arabicPeriod"/>
            </a:pPr>
            <a:r>
              <a:rPr lang="pt-PT" noProof="0"/>
              <a:t>Partilhe os dados com outras empresas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As informações terão de ser apresentadas em conjunto</a:t>
            </a:r>
          </a:p>
          <a:p>
            <a:pPr lvl="1"/>
            <a:endParaRPr lang="pt-PT" noProof="0"/>
          </a:p>
          <a:p>
            <a:pPr marL="457200" indent="-457200">
              <a:buFont typeface="+mj-lt"/>
              <a:buAutoNum type="arabicPeriod"/>
            </a:pPr>
            <a:r>
              <a:rPr lang="pt-PT" noProof="0"/>
              <a:t>Considere as necessidades de informação</a:t>
            </a:r>
          </a:p>
          <a:p>
            <a:pPr marL="457200" indent="-457200">
              <a:buFont typeface="+mj-lt"/>
              <a:buAutoNum type="arabicPeriod"/>
            </a:pPr>
            <a:endParaRPr lang="pt-PT" sz="2000" noProof="0"/>
          </a:p>
          <a:p>
            <a:pPr marL="457200" indent="-457200">
              <a:buFont typeface="+mj-lt"/>
              <a:buAutoNum type="arabicPeriod"/>
            </a:pPr>
            <a:r>
              <a:rPr lang="pt-PT" noProof="0"/>
              <a:t>Identifique as lacunas de informação</a:t>
            </a:r>
          </a:p>
          <a:p>
            <a:pPr marL="457200" indent="-457200">
              <a:buFont typeface="+mj-lt"/>
              <a:buAutoNum type="arabicPeriod"/>
            </a:pPr>
            <a:endParaRPr lang="pt-PT" sz="2000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3825618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noProof="0"/>
              <a:t>O que precisa de ter em conta </a:t>
            </a:r>
            <a:br/>
            <a:r>
              <a:rPr lang="pt-PT" sz="3200" noProof="0"/>
              <a:t>para a sua empresa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noProof="0"/>
              <a:t>Compilação e avaliação das informações...</a:t>
            </a:r>
          </a:p>
          <a:p>
            <a:endParaRPr lang="pt-PT" noProof="0"/>
          </a:p>
          <a:p>
            <a:pPr>
              <a:buFont typeface="Wingdings 3" panose="05040102010807070707" pitchFamily="18" charset="2"/>
              <a:buChar char=""/>
            </a:pPr>
            <a:r>
              <a:rPr lang="pt-PT" noProof="0"/>
              <a:t>na sua empresa</a:t>
            </a:r>
          </a:p>
          <a:p>
            <a:pPr lvl="1"/>
            <a:r>
              <a:rPr lang="pt-PT" noProof="0"/>
              <a:t>Que informações tem já sobre a substância?</a:t>
            </a:r>
          </a:p>
          <a:p>
            <a:pPr lvl="1"/>
            <a:r>
              <a:rPr lang="pt-PT" noProof="0"/>
              <a:t>Sabe como é utilizada a substância?</a:t>
            </a:r>
          </a:p>
          <a:p>
            <a:pPr lvl="1"/>
            <a:r>
              <a:rPr lang="pt-PT" noProof="0"/>
              <a:t>Tem os conhecimentos especializados necessários para concluir o registo?</a:t>
            </a:r>
          </a:p>
          <a:p>
            <a:pPr>
              <a:buFont typeface="Wingdings 3" panose="05040102010807070707" pitchFamily="18" charset="2"/>
              <a:buChar char="["/>
            </a:pPr>
            <a:r>
              <a:rPr lang="pt-PT" noProof="0"/>
              <a:t>com os seus corregistantes </a:t>
            </a:r>
          </a:p>
          <a:p>
            <a:pPr lvl="1"/>
            <a:r>
              <a:rPr lang="pt-PT" noProof="0" smtClean="0"/>
              <a:t>Existem outras empresas ou só a sua?</a:t>
            </a:r>
          </a:p>
          <a:p>
            <a:pPr lvl="1"/>
            <a:r>
              <a:rPr lang="pt-PT" noProof="0"/>
              <a:t>Acordar a melhor forma de trabalhar em conjunto</a:t>
            </a:r>
          </a:p>
          <a:p>
            <a:pPr lvl="1"/>
            <a:r>
              <a:rPr lang="pt-PT" noProof="0"/>
              <a:t>Avaliar e partilhar as informações existentes</a:t>
            </a:r>
          </a:p>
          <a:p>
            <a:pPr lvl="1"/>
            <a:r>
              <a:rPr lang="pt-PT" noProof="0"/>
              <a:t>Gerar as informações em falta</a:t>
            </a:r>
          </a:p>
          <a:p>
            <a:pPr marL="0" indent="0">
              <a:buNone/>
            </a:pPr>
            <a:endParaRPr lang="pt-P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3825618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244" y="449311"/>
            <a:ext cx="8229600" cy="1143000"/>
          </a:xfrm>
        </p:spPr>
        <p:txBody>
          <a:bodyPr/>
          <a:lstStyle/>
          <a:p>
            <a:pPr fontAlgn="auto">
              <a:spcAft>
                <a:spcPct val="0"/>
              </a:spcAft>
            </a:pPr>
            <a:r>
              <a:rPr lang="pt-PT" sz="3200" noProof="0"/>
              <a:t>O que precisa de ter em conta </a:t>
            </a:r>
            <a:br>
              <a:rPr lang="pt-PT" sz="3200" noProof="0" smtClean="0"/>
            </a:br>
            <a:r>
              <a:rPr lang="pt-PT" sz="3200" noProof="0" smtClean="0"/>
              <a:t>para </a:t>
            </a:r>
            <a:r>
              <a:rPr lang="pt-PT" sz="3200" noProof="0"/>
              <a:t>a sua empresa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pt-PT" noProof="0"/>
              <a:t>Organização interna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Planeie atempadamente o registo de todas as suas substâncias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Envolva os outros departamentos: financeiro, vendas, elaboração de fichas de dados de segurança</a:t>
            </a:r>
          </a:p>
          <a:p>
            <a:pPr lvl="1"/>
            <a:endParaRPr lang="pt-PT" noProof="0"/>
          </a:p>
          <a:p>
            <a:r>
              <a:rPr lang="pt-PT" noProof="0"/>
              <a:t>Familiarize-se com as ferramentas de TI: IUCLID, serviços de nuvem da ECHA e REACH-IT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Versões melhoradas publicadas em 2016</a:t>
            </a:r>
          </a:p>
          <a:p>
            <a:pPr lvl="1"/>
            <a:endParaRPr lang="pt-PT" noProof="0"/>
          </a:p>
          <a:p>
            <a:r>
              <a:rPr lang="pt-PT" noProof="0"/>
              <a:t>Dote-se de recursos para ir atualizando </a:t>
            </a:r>
            <a:br/>
            <a:r>
              <a:rPr lang="pt-PT" noProof="0"/>
              <a:t>o seu registo</a:t>
            </a:r>
          </a:p>
          <a:p>
            <a:pPr marL="0" indent="0">
              <a:buNone/>
            </a:pPr>
            <a:endParaRPr lang="pt-P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18</a:t>
            </a:fld>
            <a:endParaRPr lang="pt-P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856153"/>
            <a:ext cx="1487877" cy="138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25618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ct val="0"/>
              </a:spcAft>
            </a:pPr>
            <a:r>
              <a:rPr lang="pt-PT" sz="3200" noProof="0"/>
              <a:t>Mensagens-chave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noProof="0"/>
              <a:t>Você é responsável pela utilização segura das suas substâncias – o registo é uma oportunidade para documentar essa responsabilidade</a:t>
            </a:r>
          </a:p>
          <a:p>
            <a:r>
              <a:rPr lang="pt-PT" noProof="0"/>
              <a:t>Conheça a sua carteira e comece já a reunir todas as informações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noProof="0" smtClean="0"/>
              <a:t>Determine que substâncias utiliza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noProof="0"/>
              <a:t>Planeie já a realização das suas análises químicas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Saiba como utilizam os seus clientes as suas substâncias</a:t>
            </a:r>
          </a:p>
          <a:p>
            <a:r>
              <a:rPr lang="pt-PT" noProof="0" smtClean="0"/>
              <a:t>O registo consome tempo e recursos</a:t>
            </a:r>
          </a:p>
          <a:p>
            <a:r>
              <a:rPr lang="pt-PT" noProof="0"/>
              <a:t>Dispõe internamente dos conhecimentos especializados necessários?</a:t>
            </a:r>
          </a:p>
          <a:p>
            <a:r>
              <a:rPr lang="pt-PT" noProof="0"/>
              <a:t>Apoio disponível em </a:t>
            </a:r>
            <a:r>
              <a:rPr lang="pt-PT" noProof="0" smtClean="0">
                <a:hlinkClick r:id="rId3"/>
              </a:rPr>
              <a:t>https://echa.europa.eu/reach-2018</a:t>
            </a:r>
            <a:r>
              <a:rPr lang="pt-PT" smtClean="0"/>
              <a:t> </a:t>
            </a:r>
            <a:endParaRPr lang="pt-PT" noProof="0"/>
          </a:p>
          <a:p>
            <a:pPr marL="0" indent="0">
              <a:buNone/>
            </a:pPr>
            <a:endParaRPr lang="pt-P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10796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2</a:t>
            </a:fld>
            <a:endParaRPr lang="pt-P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 smtClean="0"/>
              <a:t>Objetivo desta apresentação</a:t>
            </a:r>
            <a:endParaRPr lang="pt-PT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altLang="en-US" noProof="0"/>
              <a:t>Esta apresentação, com as respetivas notas, foi elaborada pela ECHA, a Agência Europeia dos Produtos Químicos, para ajudá-lo a preparar uma apresentação sobre o REACH 2018, ou seja, o último prazo de registo de substâncias de integração progressiva. O objetivo consiste em permitir-lhe escolher os diapositivos pertinentes e alterá-los em função do seu público, quer se trate de gestores, trabalhadores, profissionais do ambiente, da saúde e da segurança, autoridades, etc. Pode utilizar a apresentação sem necessitar de mais autorizações.</a:t>
            </a:r>
          </a:p>
          <a:p>
            <a:endParaRPr lang="pt-PT" altLang="en-US" noProof="0"/>
          </a:p>
          <a:p>
            <a:r>
              <a:rPr lang="pt-PT" altLang="en-US" noProof="0"/>
              <a:t>Esta apresentação faz uma breve síntese da primeira fase («Conheça a sua carteira») do Roteiro REACH 2018 da ECHA. Insere-se numa série de apresentações relativas ao REACH 2018, disponíveis no sítio Web da ECHA. Pode enviar as suas observações e sugestões para: </a:t>
            </a:r>
            <a:r>
              <a:rPr lang="pt-PT" altLang="en-US" b="1" noProof="0" smtClean="0">
                <a:solidFill>
                  <a:srgbClr val="0046AD"/>
                </a:solidFill>
              </a:rPr>
              <a:t>reach-2018@echa.europa.eu</a:t>
            </a:r>
            <a:r>
              <a:rPr lang="pt-PT" altLang="en-US" noProof="0"/>
              <a:t>.  </a:t>
            </a:r>
          </a:p>
          <a:p>
            <a:endParaRPr lang="pt-PT" altLang="en-US" noProof="0"/>
          </a:p>
          <a:p>
            <a:r>
              <a:rPr lang="pt-PT" altLang="en-US" b="1" noProof="0"/>
              <a:t>Advertência jurídica: </a:t>
            </a:r>
            <a:r>
              <a:rPr lang="pt-PT" altLang="en-US" noProof="0"/>
              <a:t>As informações constantes desta apresentação não constituem qualquer aconselhamento jurídico nem refletem necessariamente, em termos jurídicos, a posição oficial da Agência Europeia dos Produtos Químicos. A Agência Europeia dos Produtos Químicos não assume qualquer responsabilidade pelo conteúdo do presente documento.</a:t>
            </a:r>
          </a:p>
          <a:p>
            <a:endParaRPr lang="pt-PT" altLang="en-US" noProof="0"/>
          </a:p>
          <a:p>
            <a:r>
              <a:rPr lang="pt-PT" altLang="en-US" noProof="0"/>
              <a:t>Publicação: maio de 2017</a:t>
            </a:r>
          </a:p>
          <a:p>
            <a:pPr marL="0" indent="0">
              <a:buNone/>
            </a:pPr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2579183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285" y="342107"/>
            <a:ext cx="8229600" cy="1143000"/>
          </a:xfrm>
        </p:spPr>
        <p:txBody>
          <a:bodyPr/>
          <a:lstStyle/>
          <a:p>
            <a:r>
              <a:rPr lang="pt-PT" noProof="0"/>
              <a:t>O registo é da sua responsabilidade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PT" noProof="0"/>
              <a:t>Você é responsável pela segurança do fabrico e da utilização</a:t>
            </a:r>
          </a:p>
          <a:p>
            <a:pPr marL="0" indent="0">
              <a:buNone/>
            </a:pPr>
            <a:endParaRPr lang="pt-PT" noProof="0"/>
          </a:p>
          <a:p>
            <a:r>
              <a:rPr lang="pt-PT" noProof="0"/>
              <a:t>Recolha e gere dados sobre as propriedades e utilizações das suas substâncias</a:t>
            </a:r>
          </a:p>
          <a:p>
            <a:r>
              <a:rPr lang="pt-PT" noProof="0"/>
              <a:t>Avalie os riscos</a:t>
            </a:r>
          </a:p>
          <a:p>
            <a:r>
              <a:rPr lang="pt-PT" noProof="0"/>
              <a:t>Desenvolva medidas para gerir os riscos</a:t>
            </a:r>
          </a:p>
          <a:p>
            <a:r>
              <a:rPr lang="pt-PT" noProof="0"/>
              <a:t>Comunique-as a toda a sua cadeia de abastecimento </a:t>
            </a:r>
          </a:p>
          <a:p>
            <a:pPr marL="0" indent="0">
              <a:buNone/>
            </a:pPr>
            <a:endParaRPr lang="pt-PT" noProof="0" smtClean="0"/>
          </a:p>
          <a:p>
            <a:pPr marL="0" indent="0">
              <a:buNone/>
            </a:pPr>
            <a:r>
              <a:rPr lang="en-GB" noProof="0" smtClean="0">
                <a:sym typeface="Wingdings" panose="05000000000000000000" pitchFamily="2" charset="2"/>
              </a:rPr>
              <a:t></a:t>
            </a:r>
            <a:r>
              <a:rPr lang="pt-PT" smtClean="0"/>
              <a:t> </a:t>
            </a:r>
            <a:r>
              <a:rPr lang="pt-PT" noProof="0" smtClean="0"/>
              <a:t>Documente a sua responsabilidade no seu </a:t>
            </a:r>
            <a:br>
              <a:rPr lang="pt-PT" noProof="0" smtClean="0"/>
            </a:br>
            <a:r>
              <a:rPr lang="pt-PT" noProof="0" smtClean="0"/>
              <a:t>dossiê de registo</a:t>
            </a:r>
          </a:p>
          <a:p>
            <a:pPr marL="0" indent="0">
              <a:buNone/>
            </a:pPr>
            <a:endParaRPr lang="pt-P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3</a:t>
            </a:fld>
            <a:endParaRPr lang="pt-P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486" y="4797152"/>
            <a:ext cx="146312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489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/>
              <a:t>Registo REACH de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noProof="0" smtClean="0"/>
              <a:t>Atividades da primeira fase: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noProof="0"/>
              <a:t>Conheça a sua carteira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noProof="0"/>
              <a:t>Identifique as suas substâncias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noProof="0"/>
              <a:t>Determine as suas obrigações de registo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noProof="0"/>
              <a:t>Conheça as suas necessidades de informação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PT" noProof="0"/>
              <a:t>Considere o impacto na sua empresa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1194592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 smtClean="0"/>
              <a:t>Conheça a sua carteira</a:t>
            </a:r>
            <a:endParaRPr lang="pt-P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noProof="0"/>
              <a:t>Identifique a sua carteira em termos de </a:t>
            </a:r>
            <a:r>
              <a:rPr lang="pt-PT" noProof="0">
                <a:solidFill>
                  <a:schemeClr val="accent4">
                    <a:lumMod val="50000"/>
                  </a:schemeClr>
                </a:solidFill>
              </a:rPr>
              <a:t>substâncias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substâncias estremes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misturas: que substâncias contêm?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artigos: que substâncias libertam?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5</a:t>
            </a:fld>
            <a:endParaRPr lang="pt-P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501008"/>
            <a:ext cx="4286250" cy="105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64" y="4941168"/>
            <a:ext cx="4286250" cy="9048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51608" y="4029645"/>
            <a:ext cx="238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mtClean="0">
                <a:sym typeface="Wingdings" panose="05000000000000000000" pitchFamily="2" charset="2"/>
              </a:rPr>
              <a:t></a:t>
            </a:r>
            <a:r>
              <a:rPr lang="pt-PT" smtClean="0">
                <a:sym typeface="Wingdings" panose="05000000000000000000" pitchFamily="2" charset="2"/>
              </a:rPr>
              <a:t> Registo da substância C</a:t>
            </a:r>
            <a:endParaRPr lang="pt-PT"/>
          </a:p>
        </p:txBody>
      </p:sp>
      <p:sp>
        <p:nvSpPr>
          <p:cNvPr id="10" name="TextBox 9"/>
          <p:cNvSpPr txBox="1"/>
          <p:nvPr/>
        </p:nvSpPr>
        <p:spPr>
          <a:xfrm>
            <a:off x="5951608" y="5208939"/>
            <a:ext cx="307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mtClean="0">
                <a:sym typeface="Wingdings" panose="05000000000000000000" pitchFamily="2" charset="2"/>
              </a:rPr>
              <a:t></a:t>
            </a:r>
            <a:r>
              <a:rPr lang="pt-PT" smtClean="0">
                <a:sym typeface="Wingdings" panose="05000000000000000000" pitchFamily="2" charset="2"/>
              </a:rPr>
              <a:t> Registo das substâncias A e B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421841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/>
              <a:t>Identifique as suas substâncias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noProof="0"/>
              <a:t>Determine a </a:t>
            </a:r>
            <a:r>
              <a:rPr lang="pt-PT" noProof="0">
                <a:solidFill>
                  <a:schemeClr val="accent4">
                    <a:lumMod val="50000"/>
                  </a:schemeClr>
                </a:solidFill>
              </a:rPr>
              <a:t>composição e o tipo </a:t>
            </a:r>
            <a:r>
              <a:rPr lang="pt-PT" noProof="0"/>
              <a:t>da substância: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monoconstituinte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multiconstituinte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/>
              <a:t>substância UVCB</a:t>
            </a:r>
          </a:p>
          <a:p>
            <a:pPr lvl="1"/>
            <a:endParaRPr lang="pt-PT" noProof="0"/>
          </a:p>
          <a:p>
            <a:r>
              <a:rPr lang="pt-PT" noProof="0"/>
              <a:t>Determine o </a:t>
            </a:r>
            <a:r>
              <a:rPr lang="pt-PT" noProof="0">
                <a:solidFill>
                  <a:schemeClr val="accent4">
                    <a:lumMod val="50000"/>
                  </a:schemeClr>
                </a:solidFill>
              </a:rPr>
              <a:t>nome</a:t>
            </a:r>
            <a:r>
              <a:rPr lang="pt-PT" noProof="0"/>
              <a:t> e os identificadores (</a:t>
            </a:r>
            <a:r>
              <a:rPr lang="pt-PT" noProof="0">
                <a:solidFill>
                  <a:schemeClr val="accent4">
                    <a:lumMod val="50000"/>
                  </a:schemeClr>
                </a:solidFill>
              </a:rPr>
              <a:t>número CE </a:t>
            </a:r>
            <a:r>
              <a:rPr lang="pt-PT" noProof="0"/>
              <a:t>e número CAS)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9297989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7</a:t>
            </a:fld>
            <a:endParaRPr lang="pt-P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pt-PT" sz="2900" noProof="0" smtClean="0"/>
              <a:t>Identifique as suas substâncias (2)</a:t>
            </a:r>
            <a:endParaRPr lang="pt-PT" sz="2900" noProof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97" y="2420888"/>
            <a:ext cx="2752725" cy="25908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588" y="2461392"/>
            <a:ext cx="2619375" cy="2581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229" y="2461392"/>
            <a:ext cx="2962275" cy="25812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0529" y="5146182"/>
            <a:ext cx="2849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smtClean="0">
                <a:sym typeface="Wingdings" panose="05000000000000000000" pitchFamily="2" charset="2"/>
              </a:rPr>
              <a:t>Substância monoconstituinte</a:t>
            </a:r>
            <a:endParaRPr lang="pt-PT" b="1"/>
          </a:p>
        </p:txBody>
      </p:sp>
      <p:sp>
        <p:nvSpPr>
          <p:cNvPr id="10" name="TextBox 9"/>
          <p:cNvSpPr txBox="1"/>
          <p:nvPr/>
        </p:nvSpPr>
        <p:spPr>
          <a:xfrm>
            <a:off x="3282620" y="5146182"/>
            <a:ext cx="2795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smtClean="0">
                <a:sym typeface="Wingdings" panose="05000000000000000000" pitchFamily="2" charset="2"/>
              </a:rPr>
              <a:t>Substância multiconstituinte</a:t>
            </a:r>
            <a:endParaRPr lang="pt-PT" b="1"/>
          </a:p>
        </p:txBody>
      </p:sp>
      <p:sp>
        <p:nvSpPr>
          <p:cNvPr id="11" name="TextBox 10"/>
          <p:cNvSpPr txBox="1"/>
          <p:nvPr/>
        </p:nvSpPr>
        <p:spPr>
          <a:xfrm>
            <a:off x="6768933" y="5145510"/>
            <a:ext cx="172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smtClean="0">
                <a:sym typeface="Wingdings" panose="05000000000000000000" pitchFamily="2" charset="2"/>
              </a:rPr>
              <a:t>Substância UVCB</a:t>
            </a:r>
            <a:endParaRPr lang="pt-PT" b="1"/>
          </a:p>
        </p:txBody>
      </p:sp>
    </p:spTree>
    <p:extLst>
      <p:ext uri="{BB962C8B-B14F-4D97-AF65-F5344CB8AC3E}">
        <p14:creationId xmlns:p14="http://schemas.microsoft.com/office/powerpoint/2010/main" val="64136182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27168" cy="1143000"/>
          </a:xfrm>
        </p:spPr>
        <p:txBody>
          <a:bodyPr/>
          <a:lstStyle/>
          <a:p>
            <a:r>
              <a:rPr lang="pt-PT" sz="3200" noProof="0"/>
              <a:t>Determine as suas obrigações de registo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8</a:t>
            </a:fld>
            <a:endParaRPr lang="pt-PT"/>
          </a:p>
        </p:txBody>
      </p:sp>
      <p:sp>
        <p:nvSpPr>
          <p:cNvPr id="17" name="TextBox 16"/>
          <p:cNvSpPr txBox="1"/>
          <p:nvPr/>
        </p:nvSpPr>
        <p:spPr>
          <a:xfrm>
            <a:off x="2004576" y="3177006"/>
            <a:ext cx="104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2400" b="1" i="0" u="none" strike="noStrike" kern="0" cap="none" spc="0" normalizeH="0" baseline="0" noProof="0" smtClean="0">
                <a:ln>
                  <a:noFill/>
                </a:ln>
                <a:solidFill>
                  <a:srgbClr val="D7EFFA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</a:rPr>
              <a:t>SIM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50098" y="3166131"/>
            <a:ext cx="99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2400" b="1" i="0" u="none" strike="noStrike" kern="0" cap="none" spc="0" normalizeH="0" baseline="0" noProof="0" smtClean="0">
                <a:ln>
                  <a:noFill/>
                </a:ln>
                <a:solidFill>
                  <a:srgbClr val="D7EFFA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</a:rPr>
              <a:t>SIM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66322" y="3166131"/>
            <a:ext cx="1069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2400" b="1" i="0" u="none" strike="noStrike" kern="0" cap="none" spc="0" normalizeH="0" baseline="0" noProof="0" smtClean="0">
                <a:ln>
                  <a:noFill/>
                </a:ln>
                <a:solidFill>
                  <a:srgbClr val="D7EFFA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</a:rPr>
              <a:t>SIM</a:t>
            </a:r>
          </a:p>
        </p:txBody>
      </p:sp>
      <p:pic>
        <p:nvPicPr>
          <p:cNvPr id="20" name="Picture 2" descr="B:\IEtemp\u07041\Temporary Internet Files\Content.Outlook\DOW1UNL0\supply_chain_blue_lg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1943062"/>
            <a:ext cx="1092551" cy="99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B:\IEtemp\u07041\Temporary Internet Files\Content.Outlook\DOW1UNL0\weight_lg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76" y="2147015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B:\IEtemp\u07041\Temporary Internet Files\Content.Outlook\DOW1UNL0\substance_blue_lg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0098" y="2090221"/>
            <a:ext cx="709934" cy="76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reeform 22"/>
          <p:cNvSpPr/>
          <p:nvPr/>
        </p:nvSpPr>
        <p:spPr>
          <a:xfrm>
            <a:off x="3072263" y="3626238"/>
            <a:ext cx="1499737" cy="1440160"/>
          </a:xfrm>
          <a:custGeom>
            <a:gdLst>
              <a:gd name="connsiteX0" fmla="*/ 0 w 1509485"/>
              <a:gd name="connsiteY0" fmla="*/ 0 h 1669143"/>
              <a:gd name="connsiteX1" fmla="*/ 72571 w 1509485"/>
              <a:gd name="connsiteY1" fmla="*/ 43543 h 1669143"/>
              <a:gd name="connsiteX2" fmla="*/ 116114 w 1509485"/>
              <a:gd name="connsiteY2" fmla="*/ 58057 h 1669143"/>
              <a:gd name="connsiteX3" fmla="*/ 203200 w 1509485"/>
              <a:gd name="connsiteY3" fmla="*/ 101600 h 1669143"/>
              <a:gd name="connsiteX4" fmla="*/ 275771 w 1509485"/>
              <a:gd name="connsiteY4" fmla="*/ 159657 h 1669143"/>
              <a:gd name="connsiteX5" fmla="*/ 406400 w 1509485"/>
              <a:gd name="connsiteY5" fmla="*/ 232229 h 1669143"/>
              <a:gd name="connsiteX6" fmla="*/ 522514 w 1509485"/>
              <a:gd name="connsiteY6" fmla="*/ 333829 h 1669143"/>
              <a:gd name="connsiteX7" fmla="*/ 609600 w 1509485"/>
              <a:gd name="connsiteY7" fmla="*/ 406400 h 1669143"/>
              <a:gd name="connsiteX8" fmla="*/ 653142 w 1509485"/>
              <a:gd name="connsiteY8" fmla="*/ 449943 h 1669143"/>
              <a:gd name="connsiteX9" fmla="*/ 740228 w 1509485"/>
              <a:gd name="connsiteY9" fmla="*/ 508000 h 1669143"/>
              <a:gd name="connsiteX10" fmla="*/ 783771 w 1509485"/>
              <a:gd name="connsiteY10" fmla="*/ 537029 h 1669143"/>
              <a:gd name="connsiteX11" fmla="*/ 914400 w 1509485"/>
              <a:gd name="connsiteY11" fmla="*/ 624114 h 1669143"/>
              <a:gd name="connsiteX12" fmla="*/ 957942 w 1509485"/>
              <a:gd name="connsiteY12" fmla="*/ 653143 h 1669143"/>
              <a:gd name="connsiteX13" fmla="*/ 986971 w 1509485"/>
              <a:gd name="connsiteY13" fmla="*/ 696686 h 1669143"/>
              <a:gd name="connsiteX14" fmla="*/ 1030514 w 1509485"/>
              <a:gd name="connsiteY14" fmla="*/ 725714 h 1669143"/>
              <a:gd name="connsiteX15" fmla="*/ 1088571 w 1509485"/>
              <a:gd name="connsiteY15" fmla="*/ 812800 h 1669143"/>
              <a:gd name="connsiteX16" fmla="*/ 1117600 w 1509485"/>
              <a:gd name="connsiteY16" fmla="*/ 856343 h 1669143"/>
              <a:gd name="connsiteX17" fmla="*/ 1161142 w 1509485"/>
              <a:gd name="connsiteY17" fmla="*/ 885372 h 1669143"/>
              <a:gd name="connsiteX18" fmla="*/ 1219200 w 1509485"/>
              <a:gd name="connsiteY18" fmla="*/ 957943 h 1669143"/>
              <a:gd name="connsiteX19" fmla="*/ 1262742 w 1509485"/>
              <a:gd name="connsiteY19" fmla="*/ 1045029 h 1669143"/>
              <a:gd name="connsiteX20" fmla="*/ 1320800 w 1509485"/>
              <a:gd name="connsiteY20" fmla="*/ 1132114 h 1669143"/>
              <a:gd name="connsiteX21" fmla="*/ 1335314 w 1509485"/>
              <a:gd name="connsiteY21" fmla="*/ 1175657 h 1669143"/>
              <a:gd name="connsiteX22" fmla="*/ 1393371 w 1509485"/>
              <a:gd name="connsiteY22" fmla="*/ 1262743 h 1669143"/>
              <a:gd name="connsiteX23" fmla="*/ 1465942 w 1509485"/>
              <a:gd name="connsiteY23" fmla="*/ 1480457 h 1669143"/>
              <a:gd name="connsiteX24" fmla="*/ 1494971 w 1509485"/>
              <a:gd name="connsiteY24" fmla="*/ 1567543 h 1669143"/>
              <a:gd name="connsiteX25" fmla="*/ 1509485 w 1509485"/>
              <a:gd name="connsiteY25" fmla="*/ 1611086 h 1669143"/>
              <a:gd name="connsiteX26" fmla="*/ 1509485 w 1509485"/>
              <a:gd name="connsiteY26" fmla="*/ 1669143 h 166914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09485" h="1669143">
                <a:moveTo>
                  <a:pt x="0" y="0"/>
                </a:moveTo>
                <a:cubicBezTo>
                  <a:pt x="24190" y="14514"/>
                  <a:pt x="47339" y="30927"/>
                  <a:pt x="72571" y="43543"/>
                </a:cubicBezTo>
                <a:cubicBezTo>
                  <a:pt x="86255" y="50385"/>
                  <a:pt x="102430" y="51215"/>
                  <a:pt x="116114" y="58057"/>
                </a:cubicBezTo>
                <a:cubicBezTo>
                  <a:pt x="228660" y="114330"/>
                  <a:pt x="93754" y="65119"/>
                  <a:pt x="203200" y="101600"/>
                </a:cubicBezTo>
                <a:cubicBezTo>
                  <a:pt x="256835" y="182055"/>
                  <a:pt x="201540" y="118418"/>
                  <a:pt x="275771" y="159657"/>
                </a:cubicBezTo>
                <a:cubicBezTo>
                  <a:pt x="425500" y="242839"/>
                  <a:pt x="307871" y="199384"/>
                  <a:pt x="406400" y="232229"/>
                </a:cubicBezTo>
                <a:cubicBezTo>
                  <a:pt x="488645" y="355599"/>
                  <a:pt x="353184" y="164499"/>
                  <a:pt x="522514" y="333829"/>
                </a:cubicBezTo>
                <a:cubicBezTo>
                  <a:pt x="649734" y="461049"/>
                  <a:pt x="488349" y="305357"/>
                  <a:pt x="609600" y="406400"/>
                </a:cubicBezTo>
                <a:cubicBezTo>
                  <a:pt x="625369" y="419541"/>
                  <a:pt x="636940" y="437341"/>
                  <a:pt x="653142" y="449943"/>
                </a:cubicBezTo>
                <a:cubicBezTo>
                  <a:pt x="680681" y="471362"/>
                  <a:pt x="711199" y="488648"/>
                  <a:pt x="740228" y="508000"/>
                </a:cubicBezTo>
                <a:lnTo>
                  <a:pt x="783771" y="537029"/>
                </a:lnTo>
                <a:lnTo>
                  <a:pt x="914400" y="624114"/>
                </a:lnTo>
                <a:lnTo>
                  <a:pt x="957942" y="653143"/>
                </a:lnTo>
                <a:cubicBezTo>
                  <a:pt x="967618" y="667657"/>
                  <a:pt x="974636" y="684351"/>
                  <a:pt x="986971" y="696686"/>
                </a:cubicBezTo>
                <a:cubicBezTo>
                  <a:pt x="999306" y="709021"/>
                  <a:pt x="1019027" y="712586"/>
                  <a:pt x="1030514" y="725714"/>
                </a:cubicBezTo>
                <a:cubicBezTo>
                  <a:pt x="1053488" y="751970"/>
                  <a:pt x="1069219" y="783771"/>
                  <a:pt x="1088571" y="812800"/>
                </a:cubicBezTo>
                <a:cubicBezTo>
                  <a:pt x="1098247" y="827314"/>
                  <a:pt x="1103086" y="846667"/>
                  <a:pt x="1117600" y="856343"/>
                </a:cubicBezTo>
                <a:lnTo>
                  <a:pt x="1161142" y="885372"/>
                </a:lnTo>
                <a:cubicBezTo>
                  <a:pt x="1189400" y="970141"/>
                  <a:pt x="1153547" y="892289"/>
                  <a:pt x="1219200" y="957943"/>
                </a:cubicBezTo>
                <a:cubicBezTo>
                  <a:pt x="1267527" y="1006270"/>
                  <a:pt x="1233229" y="991906"/>
                  <a:pt x="1262742" y="1045029"/>
                </a:cubicBezTo>
                <a:cubicBezTo>
                  <a:pt x="1279685" y="1075526"/>
                  <a:pt x="1320800" y="1132114"/>
                  <a:pt x="1320800" y="1132114"/>
                </a:cubicBezTo>
                <a:cubicBezTo>
                  <a:pt x="1325638" y="1146628"/>
                  <a:pt x="1327884" y="1162283"/>
                  <a:pt x="1335314" y="1175657"/>
                </a:cubicBezTo>
                <a:cubicBezTo>
                  <a:pt x="1352257" y="1206155"/>
                  <a:pt x="1393371" y="1262743"/>
                  <a:pt x="1393371" y="1262743"/>
                </a:cubicBezTo>
                <a:lnTo>
                  <a:pt x="1465942" y="1480457"/>
                </a:lnTo>
                <a:lnTo>
                  <a:pt x="1494971" y="1567543"/>
                </a:lnTo>
                <a:cubicBezTo>
                  <a:pt x="1499809" y="1582057"/>
                  <a:pt x="1509485" y="1595787"/>
                  <a:pt x="1509485" y="1611086"/>
                </a:cubicBezTo>
                <a:lnTo>
                  <a:pt x="1509485" y="1669143"/>
                </a:lnTo>
              </a:path>
            </a:pathLst>
          </a:custGeom>
          <a:noFill/>
          <a:ln w="127000" cap="rnd" cmpd="sng" algn="ctr">
            <a:solidFill>
              <a:srgbClr val="D7EFFA">
                <a:lumMod val="50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GB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4" name="Freeform 23"/>
          <p:cNvSpPr/>
          <p:nvPr/>
        </p:nvSpPr>
        <p:spPr>
          <a:xfrm flipH="1">
            <a:off x="4572000" y="3598178"/>
            <a:ext cx="1499737" cy="1440160"/>
          </a:xfrm>
          <a:custGeom>
            <a:gdLst>
              <a:gd name="connsiteX0" fmla="*/ 0 w 1509485"/>
              <a:gd name="connsiteY0" fmla="*/ 0 h 1669143"/>
              <a:gd name="connsiteX1" fmla="*/ 72571 w 1509485"/>
              <a:gd name="connsiteY1" fmla="*/ 43543 h 1669143"/>
              <a:gd name="connsiteX2" fmla="*/ 116114 w 1509485"/>
              <a:gd name="connsiteY2" fmla="*/ 58057 h 1669143"/>
              <a:gd name="connsiteX3" fmla="*/ 203200 w 1509485"/>
              <a:gd name="connsiteY3" fmla="*/ 101600 h 1669143"/>
              <a:gd name="connsiteX4" fmla="*/ 275771 w 1509485"/>
              <a:gd name="connsiteY4" fmla="*/ 159657 h 1669143"/>
              <a:gd name="connsiteX5" fmla="*/ 406400 w 1509485"/>
              <a:gd name="connsiteY5" fmla="*/ 232229 h 1669143"/>
              <a:gd name="connsiteX6" fmla="*/ 522514 w 1509485"/>
              <a:gd name="connsiteY6" fmla="*/ 333829 h 1669143"/>
              <a:gd name="connsiteX7" fmla="*/ 609600 w 1509485"/>
              <a:gd name="connsiteY7" fmla="*/ 406400 h 1669143"/>
              <a:gd name="connsiteX8" fmla="*/ 653142 w 1509485"/>
              <a:gd name="connsiteY8" fmla="*/ 449943 h 1669143"/>
              <a:gd name="connsiteX9" fmla="*/ 740228 w 1509485"/>
              <a:gd name="connsiteY9" fmla="*/ 508000 h 1669143"/>
              <a:gd name="connsiteX10" fmla="*/ 783771 w 1509485"/>
              <a:gd name="connsiteY10" fmla="*/ 537029 h 1669143"/>
              <a:gd name="connsiteX11" fmla="*/ 914400 w 1509485"/>
              <a:gd name="connsiteY11" fmla="*/ 624114 h 1669143"/>
              <a:gd name="connsiteX12" fmla="*/ 957942 w 1509485"/>
              <a:gd name="connsiteY12" fmla="*/ 653143 h 1669143"/>
              <a:gd name="connsiteX13" fmla="*/ 986971 w 1509485"/>
              <a:gd name="connsiteY13" fmla="*/ 696686 h 1669143"/>
              <a:gd name="connsiteX14" fmla="*/ 1030514 w 1509485"/>
              <a:gd name="connsiteY14" fmla="*/ 725714 h 1669143"/>
              <a:gd name="connsiteX15" fmla="*/ 1088571 w 1509485"/>
              <a:gd name="connsiteY15" fmla="*/ 812800 h 1669143"/>
              <a:gd name="connsiteX16" fmla="*/ 1117600 w 1509485"/>
              <a:gd name="connsiteY16" fmla="*/ 856343 h 1669143"/>
              <a:gd name="connsiteX17" fmla="*/ 1161142 w 1509485"/>
              <a:gd name="connsiteY17" fmla="*/ 885372 h 1669143"/>
              <a:gd name="connsiteX18" fmla="*/ 1219200 w 1509485"/>
              <a:gd name="connsiteY18" fmla="*/ 957943 h 1669143"/>
              <a:gd name="connsiteX19" fmla="*/ 1262742 w 1509485"/>
              <a:gd name="connsiteY19" fmla="*/ 1045029 h 1669143"/>
              <a:gd name="connsiteX20" fmla="*/ 1320800 w 1509485"/>
              <a:gd name="connsiteY20" fmla="*/ 1132114 h 1669143"/>
              <a:gd name="connsiteX21" fmla="*/ 1335314 w 1509485"/>
              <a:gd name="connsiteY21" fmla="*/ 1175657 h 1669143"/>
              <a:gd name="connsiteX22" fmla="*/ 1393371 w 1509485"/>
              <a:gd name="connsiteY22" fmla="*/ 1262743 h 1669143"/>
              <a:gd name="connsiteX23" fmla="*/ 1465942 w 1509485"/>
              <a:gd name="connsiteY23" fmla="*/ 1480457 h 1669143"/>
              <a:gd name="connsiteX24" fmla="*/ 1494971 w 1509485"/>
              <a:gd name="connsiteY24" fmla="*/ 1567543 h 1669143"/>
              <a:gd name="connsiteX25" fmla="*/ 1509485 w 1509485"/>
              <a:gd name="connsiteY25" fmla="*/ 1611086 h 1669143"/>
              <a:gd name="connsiteX26" fmla="*/ 1509485 w 1509485"/>
              <a:gd name="connsiteY26" fmla="*/ 1669143 h 166914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09485" h="1669143">
                <a:moveTo>
                  <a:pt x="0" y="0"/>
                </a:moveTo>
                <a:cubicBezTo>
                  <a:pt x="24190" y="14514"/>
                  <a:pt x="47339" y="30927"/>
                  <a:pt x="72571" y="43543"/>
                </a:cubicBezTo>
                <a:cubicBezTo>
                  <a:pt x="86255" y="50385"/>
                  <a:pt x="102430" y="51215"/>
                  <a:pt x="116114" y="58057"/>
                </a:cubicBezTo>
                <a:cubicBezTo>
                  <a:pt x="228660" y="114330"/>
                  <a:pt x="93754" y="65119"/>
                  <a:pt x="203200" y="101600"/>
                </a:cubicBezTo>
                <a:cubicBezTo>
                  <a:pt x="256835" y="182055"/>
                  <a:pt x="201540" y="118418"/>
                  <a:pt x="275771" y="159657"/>
                </a:cubicBezTo>
                <a:cubicBezTo>
                  <a:pt x="425500" y="242839"/>
                  <a:pt x="307871" y="199384"/>
                  <a:pt x="406400" y="232229"/>
                </a:cubicBezTo>
                <a:cubicBezTo>
                  <a:pt x="488645" y="355599"/>
                  <a:pt x="353184" y="164499"/>
                  <a:pt x="522514" y="333829"/>
                </a:cubicBezTo>
                <a:cubicBezTo>
                  <a:pt x="649734" y="461049"/>
                  <a:pt x="488349" y="305357"/>
                  <a:pt x="609600" y="406400"/>
                </a:cubicBezTo>
                <a:cubicBezTo>
                  <a:pt x="625369" y="419541"/>
                  <a:pt x="636940" y="437341"/>
                  <a:pt x="653142" y="449943"/>
                </a:cubicBezTo>
                <a:cubicBezTo>
                  <a:pt x="680681" y="471362"/>
                  <a:pt x="711199" y="488648"/>
                  <a:pt x="740228" y="508000"/>
                </a:cubicBezTo>
                <a:lnTo>
                  <a:pt x="783771" y="537029"/>
                </a:lnTo>
                <a:lnTo>
                  <a:pt x="914400" y="624114"/>
                </a:lnTo>
                <a:lnTo>
                  <a:pt x="957942" y="653143"/>
                </a:lnTo>
                <a:cubicBezTo>
                  <a:pt x="967618" y="667657"/>
                  <a:pt x="974636" y="684351"/>
                  <a:pt x="986971" y="696686"/>
                </a:cubicBezTo>
                <a:cubicBezTo>
                  <a:pt x="999306" y="709021"/>
                  <a:pt x="1019027" y="712586"/>
                  <a:pt x="1030514" y="725714"/>
                </a:cubicBezTo>
                <a:cubicBezTo>
                  <a:pt x="1053488" y="751970"/>
                  <a:pt x="1069219" y="783771"/>
                  <a:pt x="1088571" y="812800"/>
                </a:cubicBezTo>
                <a:cubicBezTo>
                  <a:pt x="1098247" y="827314"/>
                  <a:pt x="1103086" y="846667"/>
                  <a:pt x="1117600" y="856343"/>
                </a:cubicBezTo>
                <a:lnTo>
                  <a:pt x="1161142" y="885372"/>
                </a:lnTo>
                <a:cubicBezTo>
                  <a:pt x="1189400" y="970141"/>
                  <a:pt x="1153547" y="892289"/>
                  <a:pt x="1219200" y="957943"/>
                </a:cubicBezTo>
                <a:cubicBezTo>
                  <a:pt x="1267527" y="1006270"/>
                  <a:pt x="1233229" y="991906"/>
                  <a:pt x="1262742" y="1045029"/>
                </a:cubicBezTo>
                <a:cubicBezTo>
                  <a:pt x="1279685" y="1075526"/>
                  <a:pt x="1320800" y="1132114"/>
                  <a:pt x="1320800" y="1132114"/>
                </a:cubicBezTo>
                <a:cubicBezTo>
                  <a:pt x="1325638" y="1146628"/>
                  <a:pt x="1327884" y="1162283"/>
                  <a:pt x="1335314" y="1175657"/>
                </a:cubicBezTo>
                <a:cubicBezTo>
                  <a:pt x="1352257" y="1206155"/>
                  <a:pt x="1393371" y="1262743"/>
                  <a:pt x="1393371" y="1262743"/>
                </a:cubicBezTo>
                <a:lnTo>
                  <a:pt x="1465942" y="1480457"/>
                </a:lnTo>
                <a:lnTo>
                  <a:pt x="1494971" y="1567543"/>
                </a:lnTo>
                <a:cubicBezTo>
                  <a:pt x="1499809" y="1582057"/>
                  <a:pt x="1509485" y="1595787"/>
                  <a:pt x="1509485" y="1611086"/>
                </a:cubicBezTo>
                <a:lnTo>
                  <a:pt x="1509485" y="1669143"/>
                </a:lnTo>
              </a:path>
            </a:pathLst>
          </a:custGeom>
          <a:noFill/>
          <a:ln w="127000" cap="rnd" cmpd="sng" algn="ctr">
            <a:solidFill>
              <a:srgbClr val="D7EFFA">
                <a:lumMod val="50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GB" sz="2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25" name="Straight Arrow Connector 24"/>
          <p:cNvCxnSpPr>
            <a:stCxn id="24" idx="25"/>
          </p:cNvCxnSpPr>
          <p:nvPr/>
        </p:nvCxnSpPr>
        <p:spPr>
          <a:xfrm>
            <a:off x="4572000" y="4988246"/>
            <a:ext cx="2538" cy="626156"/>
          </a:xfrm>
          <a:prstGeom prst="straightConnector1">
            <a:avLst/>
          </a:prstGeom>
          <a:noFill/>
          <a:ln w="127000" cap="flat" cmpd="sng" algn="ctr">
            <a:solidFill>
              <a:srgbClr val="D7EFFA">
                <a:lumMod val="50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27" name="Text Placeholder 3"/>
          <p:cNvSpPr txBox="1"/>
          <p:nvPr/>
        </p:nvSpPr>
        <p:spPr>
          <a:xfrm>
            <a:off x="540000" y="5733256"/>
            <a:ext cx="8064000" cy="350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pt-PT" b="1">
                <a:solidFill>
                  <a:srgbClr val="D7EFFA">
                    <a:lumMod val="50000"/>
                  </a:srgbClr>
                </a:solidFill>
                <a:latin typeface="Verdana"/>
              </a:rPr>
              <a:t>T</a:t>
            </a:r>
            <a:r>
              <a:rPr kumimoji="0" lang="pt-PT" sz="2400" b="1" i="0" u="none" strike="noStrike" kern="1200" cap="none" spc="0" normalizeH="0" baseline="0" noProof="0" smtClean="0">
                <a:ln>
                  <a:noFill/>
                </a:ln>
                <a:solidFill>
                  <a:srgbClr val="D7EFFA">
                    <a:lumMod val="50000"/>
                  </a:srgbClr>
                </a:solidFill>
                <a:effectLst/>
                <a:uLnTx/>
                <a:uFillTx/>
                <a:latin typeface="Verdana"/>
              </a:rPr>
              <a:t>em de registar esta substância!</a:t>
            </a:r>
            <a:endParaRPr kumimoji="0" lang="pt-PT" sz="2400" b="1" i="0" u="none" strike="noStrike" kern="1200" cap="none" spc="0" normalizeH="0" baseline="0" noProof="0">
              <a:ln>
                <a:noFill/>
              </a:ln>
              <a:solidFill>
                <a:srgbClr val="D7EFFA">
                  <a:lumMod val="50000"/>
                </a:srgbClr>
              </a:solidFill>
              <a:effectLst/>
              <a:uLnTx/>
              <a:uFillTx/>
              <a:latin typeface="Verdana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97989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noProof="0"/>
              <a:t>Função na cadeia de </a:t>
            </a:r>
            <a:br>
              <a:rPr lang="pt-PT" noProof="0" smtClean="0"/>
            </a:br>
            <a:r>
              <a:rPr lang="pt-PT" noProof="0" smtClean="0"/>
              <a:t>abastecimento</a:t>
            </a:r>
            <a:endParaRPr lang="pt-P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noProof="0"/>
              <a:t>Necessita </a:t>
            </a:r>
            <a:r>
              <a:rPr lang="pt-PT" b="1" noProof="0"/>
              <a:t>de facto</a:t>
            </a:r>
            <a:r>
              <a:rPr lang="pt-PT" noProof="0"/>
              <a:t> de registar a substância?</a:t>
            </a:r>
          </a:p>
          <a:p>
            <a:pPr marL="0" indent="0">
              <a:buNone/>
            </a:pPr>
            <a:endParaRPr lang="pt-PT" sz="1400" noProof="0"/>
          </a:p>
          <a:p>
            <a:r>
              <a:rPr lang="pt-PT" noProof="0"/>
              <a:t>Especifique se é um: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pt-PT" noProof="0" smtClean="0"/>
              <a:t>Fabricante</a:t>
            </a:r>
            <a:endParaRPr lang="pt-PT" noProof="0"/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Importador </a:t>
            </a:r>
            <a:r>
              <a:rPr lang="pt-PT" b="1" noProof="0"/>
              <a:t>para</a:t>
            </a:r>
            <a:r>
              <a:rPr lang="pt-PT" noProof="0" smtClean="0"/>
              <a:t> o EEE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Representante exclusivo </a:t>
            </a:r>
            <a:endParaRPr lang="pt-PT" noProof="0"/>
          </a:p>
          <a:p>
            <a:pPr lvl="1">
              <a:buFont typeface="Arial" panose="020b0604020202020204" pitchFamily="34" charset="0"/>
              <a:buChar char="•"/>
            </a:pPr>
            <a:r>
              <a:rPr lang="pt-PT" noProof="0" smtClean="0"/>
              <a:t>Produtor ou importador de </a:t>
            </a:r>
            <a:br>
              <a:rPr/>
            </a:br>
            <a:r>
              <a:rPr lang="pt-PT" noProof="0" smtClean="0"/>
              <a:t>um artigo que liberta uma</a:t>
            </a:r>
            <a:br>
              <a:rPr/>
            </a:br>
            <a:r>
              <a:rPr lang="pt-PT" noProof="0" smtClean="0"/>
              <a:t>substância</a:t>
            </a:r>
          </a:p>
          <a:p>
            <a:pPr marL="0" indent="0">
              <a:buNone/>
            </a:pPr>
            <a:endParaRPr lang="pt-P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9</a:t>
            </a:fld>
            <a:endParaRPr lang="pt-PT"/>
          </a:p>
        </p:txBody>
      </p:sp>
      <p:pic>
        <p:nvPicPr>
          <p:cNvPr id="6" name="Picture 2" descr="B:\IEtemp\u07041\Temporary Internet Files\Content.Outlook\DOW1UNL0\supply_chain_blue_lg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8144" y="548680"/>
            <a:ext cx="983098" cy="89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788024" y="2766918"/>
            <a:ext cx="4392488" cy="4118466"/>
            <a:chOff x="4788024" y="2766918"/>
            <a:chExt cx="4392488" cy="4118466"/>
          </a:xfrm>
        </p:grpSpPr>
        <p:pic>
          <p:nvPicPr>
            <p:cNvPr id="8" name="Picture 2" descr="B:\IEtemp\u07041\Temporary Internet Files\Content.Outlook\DOW1UNL0\WRLD-EU-01-0002 (5)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45" r="6225"/>
            <a:stretch>
              <a:fillRect/>
            </a:stretch>
          </p:blipFill>
          <p:spPr bwMode="auto">
            <a:xfrm>
              <a:off x="4896512" y="2766918"/>
              <a:ext cx="4284000" cy="41184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4788024" y="2766918"/>
              <a:ext cx="432048" cy="518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892979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16.10.26"/>
  <p:tag name="AS_TITLE" val="Aspose.Slides for .NET 4.0 Client Profile"/>
  <p:tag name="AS_VERSION" val="16.10.0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_rels/item4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4.xml" /></Relationships>
</file>

<file path=customXml/_rels/item5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5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CHA Process Document" ma:contentTypeID="0x010100B558917389A54ADDB58930FBD7E6FD57008586DED9191B4C4CBD31A5DF7F304A71006D3FFE2B6013534BB5FDEF3B980D4C31" ma:contentTypeVersion="16" ma:contentTypeDescription="Content type for ECHA process documents" ma:contentTypeScope="" ma:versionID="8dc8a49e89d291db91322531bb3d964e">
  <xsd:schema xmlns:xsd="http://www.w3.org/2001/XMLSchema" xmlns:xs="http://www.w3.org/2001/XMLSchema" xmlns:p="http://schemas.microsoft.com/office/2006/metadata/properties" xmlns:ns2="1a101ee2-a8a8-4e0f-bfd9-aff15f9bc839" xmlns:ns3="b80ede5c-af4c-4bf2-9a87-706a3579dc11" targetNamespace="http://schemas.microsoft.com/office/2006/metadata/properties" ma:root="true" ma:fieldsID="d7a7795f9788c218c04520a861492bdf" ns2:_="" ns3:_="">
    <xsd:import namespace="1a101ee2-a8a8-4e0f-bfd9-aff15f9bc839"/>
    <xsd:import namespace="b80ede5c-af4c-4bf2-9a87-706a3579dc11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2:ECHADocumentTypeTaxHTField0" minOccurs="0"/>
                <xsd:element ref="ns3:TaxCatchAll" minOccurs="0"/>
                <xsd:element ref="ns3:TaxCatchAllLabel" minOccurs="0"/>
                <xsd:element ref="ns2:ECHASecClassTaxHTField0" minOccurs="0"/>
                <xsd:element ref="ns2:ECHAProcessTaxHTField0" minOccurs="0"/>
                <xsd:element ref="ns2:ECHACategory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01ee2-a8a8-4e0f-bfd9-aff15f9bc839" elementFormDefault="qualified">
    <xsd:import namespace="http://schemas.microsoft.com/office/2006/documentManagement/types"/>
    <xsd:import namespace="http://schemas.microsoft.com/office/infopath/2007/PartnerControls"/>
    <xsd:element name="ECHADocumentTypeTaxHTField0" ma:index="11" nillable="true" ma:taxonomy="true" ma:internalName="gd32339cd0b5409a9fdb05f9583968bc" ma:taxonomyFieldName="ECHADocumentType" ma:displayName="Document type" ma:readOnly="false" ma:fieldId="{0d32339c-d0b5-409a-9fdb-05f9583968bc}" ma:sspId="5f69e26b-beb5-49c8-89f9-b5a0fae19f51" ma:termSetId="aedf82a2-407f-4791-945d-c1f392314e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SecClassTaxHTField0" ma:index="15" ma:taxonomy="true" ma:internalName="ab0eb6f132fb4a769815f72efb98c81d" ma:taxonomyFieldName="ECHASecClass" ma:displayName="Security classification" ma:default="1;#|a0307bc2-faf9-4068-8aeb-b713e4fa2a0f" ma:fieldId="{ab0eb6f1-32fb-4a76-9815-f72efb98c81d}" ma:sspId="5f69e26b-beb5-49c8-89f9-b5a0fae19f51" ma:termSetId="bdbfee88-fbc0-4b29-a996-994f751932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ProcessTaxHTField0" ma:index="17" nillable="true" ma:taxonomy="true" ma:internalName="k79ecea8bd3e48279038bf7156c8359b" ma:taxonomyFieldName="ECHAProcess" ma:displayName="Process" ma:readOnly="false" ma:fieldId="{479ecea8-bd3e-4827-9038-bf7156c8359b}" ma:sspId="5f69e26b-beb5-49c8-89f9-b5a0fae19f51" ma:termSetId="c30def1a-2ee0-45a9-b531-f691ecbc3c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CategoryTaxHTField0" ma:index="19" nillable="true" ma:taxonomy="true" ma:internalName="p86653fd247d4255942aa31697ef2e78" ma:taxonomyFieldName="ECHACategory" ma:displayName="Category" ma:readOnly="false" ma:default="" ma:fieldId="{986653fd-247d-4255-942a-a31697ef2e78}" ma:sspId="5f69e26b-beb5-49c8-89f9-b5a0fae19f51" ma:termSetId="55e7dc03-f0a2-4416-8b3b-39dffa2b388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0ede5c-af4c-4bf2-9a87-706a3579dc1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2" nillable="true" ma:displayName="Taxonomy Catch All Column" ma:hidden="true" ma:list="{42e49345-dbec-4f99-ae5c-0d1330abc637}" ma:internalName="TaxCatchAll" ma:showField="CatchAllData" ma:web="1a101ee2-a8a8-4e0f-bfd9-aff15f9bc8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42e49345-dbec-4f99-ae5c-0d1330abc637}" ma:internalName="TaxCatchAllLabel" ma:readOnly="true" ma:showField="CatchAllDataLabel" ma:web="1a101ee2-a8a8-4e0f-bfd9-aff15f9bc8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f69e26b-beb5-49c8-89f9-b5a0fae19f51" ContentTypeId="0x010100B558917389A54ADDB58930FBD7E6FD57008586DED9191B4C4CBD31A5DF7F304A71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HADocumentTypeTaxHTField0 xmlns="1a101ee2-a8a8-4e0f-bfd9-aff15f9bc839">
      <Terms xmlns="http://schemas.microsoft.com/office/infopath/2007/PartnerControls"/>
    </ECHADocumentTypeTaxHTField0>
    <ECHAProcessTaxHTField0 xmlns="1a101ee2-a8a8-4e0f-bfd9-aff15f9bc839">
      <Terms xmlns="http://schemas.microsoft.com/office/infopath/2007/PartnerControls">
        <TermInfo xmlns="http://schemas.microsoft.com/office/infopath/2007/PartnerControls">
          <TermName xmlns="http://schemas.microsoft.com/office/infopath/2007/PartnerControls">10.12 Production and Implementation of Communication outputs</TermName>
          <TermId xmlns="http://schemas.microsoft.com/office/infopath/2007/PartnerControls">0979686c-f827-4cff-a947-2fd9d24cc3a4</TermId>
        </TermInfo>
      </Terms>
    </ECHAProcessTaxHTField0>
    <_dlc_DocId xmlns="b80ede5c-af4c-4bf2-9a87-706a3579dc11">ACTV10-6-53867</_dlc_DocId>
    <TaxCatchAll xmlns="b80ede5c-af4c-4bf2-9a87-706a3579dc11">
      <Value>3</Value>
      <Value>1</Value>
    </TaxCatchAll>
    <ECHASecClassTaxHTField0 xmlns="1a101ee2-a8a8-4e0f-bfd9-aff15f9bc839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a0307bc2-faf9-4068-8aeb-b713e4fa2a0f</TermId>
        </TermInfo>
      </Terms>
    </ECHASecClassTaxHTField0>
    <_dlc_DocIdUrl xmlns="b80ede5c-af4c-4bf2-9a87-706a3579dc11">
      <Url>https://activity.echa.europa.eu/sites/act-10/process-10-11/_layouts/DocIdRedir.aspx?ID=ACTV10-6-53867</Url>
      <Description>ACTV10-6-53867</Description>
    </_dlc_DocIdUrl>
    <ECHACategoryTaxHTField0 xmlns="1a101ee2-a8a8-4e0f-bfd9-aff15f9bc839">
      <Terms xmlns="http://schemas.microsoft.com/office/infopath/2007/PartnerControls"/>
    </ECHACategoryTaxHTField0>
  </documentManagement>
</p:properties>
</file>

<file path=customXml/itemProps1.xml><?xml version="1.0" encoding="utf-8"?>
<ds:datastoreItem xmlns:ds="http://schemas.openxmlformats.org/officeDocument/2006/customXml" ds:itemID="{C76D3154-D410-410D-99F3-77F945B41597}">
  <ds:schemaRefs/>
</ds:datastoreItem>
</file>

<file path=customXml/itemProps2.xml><?xml version="1.0" encoding="utf-8"?>
<ds:datastoreItem xmlns:ds="http://schemas.openxmlformats.org/officeDocument/2006/customXml" ds:itemID="{C661D9F9-A681-4970-9AB3-BB2CEB580C4E}">
  <ds:schemaRefs/>
</ds:datastoreItem>
</file>

<file path=customXml/itemProps3.xml><?xml version="1.0" encoding="utf-8"?>
<ds:datastoreItem xmlns:ds="http://schemas.openxmlformats.org/officeDocument/2006/customXml" ds:itemID="{393C2A4F-378A-406C-8017-7706C7BE96B5}">
  <ds:schemaRefs/>
</ds:datastoreItem>
</file>

<file path=customXml/itemProps4.xml><?xml version="1.0" encoding="utf-8"?>
<ds:datastoreItem xmlns:ds="http://schemas.openxmlformats.org/officeDocument/2006/customXml" ds:itemID="{57325CAE-108D-4A40-AB78-5D4972D3F836}">
  <ds:schemaRefs/>
</ds:datastoreItem>
</file>

<file path=customXml/itemProps5.xml><?xml version="1.0" encoding="utf-8"?>
<ds:datastoreItem xmlns:ds="http://schemas.openxmlformats.org/officeDocument/2006/customXml" ds:itemID="{7BCF6A5F-9D12-494B-A636-D4E7909EB38C}">
  <ds:schemaRefs>
    <ds:schemaRef ds:uri="1a101ee2-a8a8-4e0f-bfd9-aff15f9bc839"/>
    <ds:schemaRef ds:uri="b80ede5c-af4c-4bf2-9a87-706a3579dc11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CDT</Company>
  <PresentationFormat>On-screen Show (4:3)</PresentationFormat>
  <Paragraphs>154</Paragraphs>
  <Slides>19</Slides>
  <Notes>19</Notes>
  <TotalTime>786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20">
      <vt:lpstr>Office Theme</vt:lpstr>
      <vt:lpstr>Slide 1</vt:lpstr>
      <vt:lpstr>Objetivo desta apresentação</vt:lpstr>
      <vt:lpstr>O registo é da sua responsabilidade</vt:lpstr>
      <vt:lpstr>Registo REACH de 2018</vt:lpstr>
      <vt:lpstr>Conheça a sua carteira</vt:lpstr>
      <vt:lpstr>Identifique as suas substâncias</vt:lpstr>
      <vt:lpstr>Identifique as suas substâncias (2)</vt:lpstr>
      <vt:lpstr>Determine as suas obrigações de registo</vt:lpstr>
      <vt:lpstr>Função na cadeia de abastecimento</vt:lpstr>
      <vt:lpstr>Âmbito e isenções</vt:lpstr>
      <vt:lpstr>Volume</vt:lpstr>
      <vt:lpstr>De que informações necessita?</vt:lpstr>
      <vt:lpstr>Informações necessárias</vt:lpstr>
      <vt:lpstr>Informações necessárias</vt:lpstr>
      <vt:lpstr>Requisitos de informação aplicáveis ao registo de substâncias intermédias</vt:lpstr>
      <vt:lpstr>Antes de gerar novos dados</vt:lpstr>
      <vt:lpstr>O que precisa de ter em conta para a sua empresa</vt:lpstr>
      <vt:lpstr>O que precisa de ter em conta para a sua empresa</vt:lpstr>
      <vt:lpstr>Mensagens-chave</vt:lpstr>
    </vt:vector>
  </TitlesOfParts>
  <LinksUpToDate>0</LinksUpToDate>
  <SharedDoc>0</SharedDoc>
  <HyperlinksChanged>0</HyperlinksChanged>
  <Application>Aspose.Slides for .NET</Application>
  <AppVersion>16.1000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CDT</dc:creator>
  <cp:lastModifiedBy>CDT</cp:lastModifiedBy>
  <cp:revision>125</cp:revision>
  <dcterms:created xsi:type="dcterms:W3CDTF">2015-06-16T10:48:03Z</dcterms:created>
  <dcterms:modified xsi:type="dcterms:W3CDTF">2017-05-29T07:42:19Z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_dlc_DocIdItemGuid">
    <vt:lpwstr>ed931fd9-2bd9-4ebe-aa66-16fcb727f00e</vt:lpwstr>
  </property>
  <property fmtid="{D5CDD505-2E9C-101B-9397-08002B2CF9AE}" pid="3" name="ContentTypeId">
    <vt:lpwstr>0x010100B558917389A54ADDB58930FBD7E6FD57008586DED9191B4C4CBD31A5DF7F304A71006D3FFE2B6013534BB5FDEF3B980D4C31</vt:lpwstr>
  </property>
  <property fmtid="{D5CDD505-2E9C-101B-9397-08002B2CF9AE}" pid="4" name="ECHACategory">
    <vt:lpwstr/>
  </property>
  <property fmtid="{D5CDD505-2E9C-101B-9397-08002B2CF9AE}" pid="5" name="ECHADocumentType">
    <vt:lpwstr/>
  </property>
  <property fmtid="{D5CDD505-2E9C-101B-9397-08002B2CF9AE}" pid="6" name="ECHAProcess">
    <vt:lpwstr>3;#10.12 Production and Implementation of Communication outputs|0979686c-f827-4cff-a947-2fd9d24cc3a4</vt:lpwstr>
  </property>
  <property fmtid="{D5CDD505-2E9C-101B-9397-08002B2CF9AE}" pid="7" name="ECHASecClass">
    <vt:lpwstr>1;#Internal|a0307bc2-faf9-4068-8aeb-b713e4fa2a0f</vt:lpwstr>
  </property>
</Properties>
</file>