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customXml/item1.xml" ContentType="application/xml"/>
  <Override PartName="/customXml/item2.xml" ContentType="application/xml"/>
  <Override PartName="/customXml/item3.xml" ContentType="application/xml"/>
  <Override PartName="/customXml/item4.xml" ContentType="application/xml"/>
  <Override PartName="/customXml/item5.xml" ContentType="applicatio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16.10.0.0-->
<p:presentation xmlns:r="http://schemas.openxmlformats.org/officeDocument/2006/relationships" xmlns:a="http://schemas.openxmlformats.org/drawingml/2006/main" xmlns:p="http://schemas.openxmlformats.org/presentationml/2006/main" showSpecialPlsOnTitleSld="0" saveSubsetFonts="1">
  <p:sldMasterIdLst>
    <p:sldMasterId id="2147483648" r:id="rId7"/>
  </p:sldMasterIdLst>
  <p:notesMasterIdLst>
    <p:notesMasterId r:id="rId8"/>
  </p:notesMasterIdLst>
  <p:sldIdLst>
    <p:sldId id="256" r:id="rId9"/>
    <p:sldId id="290" r:id="rId10"/>
    <p:sldId id="288" r:id="rId11"/>
    <p:sldId id="263" r:id="rId12"/>
    <p:sldId id="266" r:id="rId13"/>
    <p:sldId id="267" r:id="rId14"/>
    <p:sldId id="287" r:id="rId15"/>
    <p:sldId id="268" r:id="rId16"/>
    <p:sldId id="269" r:id="rId17"/>
    <p:sldId id="270" r:id="rId18"/>
    <p:sldId id="271" r:id="rId19"/>
    <p:sldId id="277" r:id="rId20"/>
    <p:sldId id="278" r:id="rId21"/>
    <p:sldId id="282" r:id="rId22"/>
    <p:sldId id="289" r:id="rId23"/>
    <p:sldId id="279" r:id="rId24"/>
    <p:sldId id="280" r:id="rId25"/>
    <p:sldId id="281" r:id="rId26"/>
    <p:sldId id="284" r:id="rId27"/>
  </p:sldIdLst>
  <p:sldSz cx="9144000" cy="6858000" type="screen4x3"/>
  <p:notesSz cx="6797675" cy="9926638"/>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p="http://schemas.openxmlformats.org/presentationml/2006/main">
  <p:cmAuthor id="1" name="WALIN Laura" initials="WL" lastIdx="0" clrIdx="0">
    <p:extLst>
      <p:ext uri="{19B8F6BF-5375-455C-9EA6-DF929625EA0E}">
        <p15:presenceInfo xmlns:p15="http://schemas.microsoft.com/office/powerpoint/2012/main" userId="S-1-5-21-2444889250-2882189981-708495972-2135" providerId="AD"/>
      </p:ext>
    </p:extLst>
  </p:cmAuthor>
  <p:cmAuthor id="2" name="BUCHANAN Steven" initials="BS" lastIdx="0" clrIdx="1">
    <p:extLst>
      <p:ext uri="{19B8F6BF-5375-455C-9EA6-DF929625EA0E}">
        <p15:presenceInfo xmlns:p15="http://schemas.microsoft.com/office/powerpoint/2012/main" userId="S-1-5-21-2444889250-2882189981-708495972-1879" providerId="AD"/>
      </p:ext>
    </p:extLst>
  </p:cmAuthor>
  <p:cmAuthor id="3" name="MUSSET Christel" initials="MC" lastIdx="0" clrIdx="2">
    <p:extLst>
      <p:ext uri="{19B8F6BF-5375-455C-9EA6-DF929625EA0E}">
        <p15:presenceInfo xmlns:p15="http://schemas.microsoft.com/office/powerpoint/2012/main" userId="S-1-5-21-2444889250-2882189981-708495972-1341" providerId="AD"/>
      </p:ext>
    </p:extLst>
  </p:cmAuthor>
  <p:cmAuthor id="4" name="TROUTH Paul" initials="TP" lastIdx="0" clrIdx="3">
    <p:extLst>
      <p:ext uri="{19B8F6BF-5375-455C-9EA6-DF929625EA0E}">
        <p15:presenceInfo xmlns:p15="http://schemas.microsoft.com/office/powerpoint/2012/main" userId="S-1-5-21-2444889250-2882189981-708495972-51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76" autoAdjust="0"/>
    <p:restoredTop sz="76261" autoAdjust="0"/>
  </p:normalViewPr>
  <p:slideViewPr>
    <p:cSldViewPr>
      <p:cViewPr varScale="1">
        <p:scale>
          <a:sx n="78" d="100"/>
          <a:sy n="78" d="100"/>
        </p:scale>
        <p:origin x="102" y="312"/>
      </p:cViewPr>
      <p:guideLst>
        <p:guide orient="horz" pos="2160"/>
        <p:guide pos="2880"/>
      </p:guideLst>
    </p:cSldViewPr>
  </p:slideViewPr>
  <p:outlineViewPr>
    <p:cViewPr>
      <p:scale>
        <a:sx n="33" d="100"/>
        <a:sy n="33" d="100"/>
      </p:scale>
      <p:origin x="0" y="-17466"/>
    </p:cViewPr>
  </p:outlin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2.xml" /><Relationship Id="rId11" Type="http://schemas.openxmlformats.org/officeDocument/2006/relationships/slide" Target="slides/slide3.xml" /><Relationship Id="rId12" Type="http://schemas.openxmlformats.org/officeDocument/2006/relationships/slide" Target="slides/slide4.xml" /><Relationship Id="rId13" Type="http://schemas.openxmlformats.org/officeDocument/2006/relationships/slide" Target="slides/slide5.xml" /><Relationship Id="rId14" Type="http://schemas.openxmlformats.org/officeDocument/2006/relationships/slide" Target="slides/slide6.xml" /><Relationship Id="rId15" Type="http://schemas.openxmlformats.org/officeDocument/2006/relationships/slide" Target="slides/slide7.xml" /><Relationship Id="rId16" Type="http://schemas.openxmlformats.org/officeDocument/2006/relationships/slide" Target="slides/slide8.xml" /><Relationship Id="rId17" Type="http://schemas.openxmlformats.org/officeDocument/2006/relationships/slide" Target="slides/slide9.xml" /><Relationship Id="rId18" Type="http://schemas.openxmlformats.org/officeDocument/2006/relationships/slide" Target="slides/slide10.xml" /><Relationship Id="rId19" Type="http://schemas.openxmlformats.org/officeDocument/2006/relationships/slide" Target="slides/slide11.xml" /><Relationship Id="rId2" Type="http://schemas.openxmlformats.org/officeDocument/2006/relationships/customXml" Target="../customXml/item2.xml" /><Relationship Id="rId20" Type="http://schemas.openxmlformats.org/officeDocument/2006/relationships/slide" Target="slides/slide12.xml" /><Relationship Id="rId21" Type="http://schemas.openxmlformats.org/officeDocument/2006/relationships/slide" Target="slides/slide13.xml" /><Relationship Id="rId22" Type="http://schemas.openxmlformats.org/officeDocument/2006/relationships/slide" Target="slides/slide14.xml" /><Relationship Id="rId23" Type="http://schemas.openxmlformats.org/officeDocument/2006/relationships/slide" Target="slides/slide15.xml" /><Relationship Id="rId24" Type="http://schemas.openxmlformats.org/officeDocument/2006/relationships/slide" Target="slides/slide16.xml" /><Relationship Id="rId25" Type="http://schemas.openxmlformats.org/officeDocument/2006/relationships/slide" Target="slides/slide17.xml" /><Relationship Id="rId26" Type="http://schemas.openxmlformats.org/officeDocument/2006/relationships/slide" Target="slides/slide18.xml" /><Relationship Id="rId27" Type="http://schemas.openxmlformats.org/officeDocument/2006/relationships/slide" Target="slides/slide19.xml" /><Relationship Id="rId28" Type="http://schemas.openxmlformats.org/officeDocument/2006/relationships/tags" Target="tags/tag1.xml" /><Relationship Id="rId29" Type="http://schemas.openxmlformats.org/officeDocument/2006/relationships/presProps" Target="presProps.xml" /><Relationship Id="rId3" Type="http://schemas.openxmlformats.org/officeDocument/2006/relationships/customXml" Target="../customXml/item3.xml" /><Relationship Id="rId30" Type="http://schemas.openxmlformats.org/officeDocument/2006/relationships/viewProps" Target="viewProps.xml" /><Relationship Id="rId31" Type="http://schemas.openxmlformats.org/officeDocument/2006/relationships/theme" Target="theme/theme1.xml" /><Relationship Id="rId32" Type="http://schemas.openxmlformats.org/officeDocument/2006/relationships/tableStyles" Target="tableStyles.xml" /><Relationship Id="rId4" Type="http://schemas.openxmlformats.org/officeDocument/2006/relationships/customXml" Target="../customXml/item4.xml" /><Relationship Id="rId5" Type="http://schemas.openxmlformats.org/officeDocument/2006/relationships/customXml" Target="../customXml/item5.xml" /><Relationship Id="rId6" Type="http://schemas.openxmlformats.org/officeDocument/2006/relationships/commentAuthors" Target="commentAuthors.xml" /><Relationship Id="rId7" Type="http://schemas.openxmlformats.org/officeDocument/2006/relationships/slideMaster" Target="slideMasters/slideMaster1.xml" /><Relationship Id="rId8" Type="http://schemas.openxmlformats.org/officeDocument/2006/relationships/notesMaster" Target="notesMasters/notesMaster1.xml" /><Relationship Id="rId9" Type="http://schemas.openxmlformats.org/officeDocument/2006/relationships/slide" Target="slides/slide1.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8E478A7-AFE6-4A1C-B985-B1032FA8D500}" type="datetimeFigureOut">
              <a:rPr lang="en-GB" smtClean="0"/>
              <a:t>29/05/2017</a:t>
            </a:fld>
            <a:endParaRPr lang="pl-PL"/>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8DD4212-E431-464C-A3C7-FAC7436F6DC4}" type="slidenum">
              <a:rPr lang="en-GB" smtClean="0"/>
              <a:t>‹#›</a:t>
            </a:fld>
            <a:endParaRPr lang="pl-PL"/>
          </a:p>
        </p:txBody>
      </p:sp>
    </p:spTree>
    <p:extLst>
      <p:ext uri="{BB962C8B-B14F-4D97-AF65-F5344CB8AC3E}">
        <p14:creationId xmlns:p14="http://schemas.microsoft.com/office/powerpoint/2010/main" val="130648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a:t>
            </a:fld>
            <a:endParaRPr lang="pl-PL"/>
          </a:p>
        </p:txBody>
      </p:sp>
    </p:spTree>
    <p:extLst>
      <p:ext uri="{BB962C8B-B14F-4D97-AF65-F5344CB8AC3E}">
        <p14:creationId xmlns:p14="http://schemas.microsoft.com/office/powerpoint/2010/main" val="3987989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smtClean="0"/>
              <a:t>Niektóre substancje nie muszą być rejestrowane, głównie dlatego, że związane z nimi ryzyko jest niskie. Uwaga: W przypadku polimerów należy dokładnie przeanalizować kryteria dotyczące tego, co jest polimerem, a jeśli dana substancja jest polimerem, należy zarejestrować monomery.</a:t>
            </a:r>
          </a:p>
          <a:p>
            <a:endParaRPr lang="pl-PL" smtClean="0"/>
          </a:p>
          <a:p>
            <a:r>
              <a:rPr lang="pl-PL" smtClean="0"/>
              <a:t>Istnieją również </a:t>
            </a:r>
            <a:r>
              <a:rPr lang="pl-PL" u="sng" smtClean="0"/>
              <a:t>zastosowania</a:t>
            </a:r>
            <a:r>
              <a:rPr lang="pl-PL" smtClean="0"/>
              <a:t> substancji objęte zwolnieniem, ponieważ są one odpowiednio regulowane na podstawie innego prawodawstwa lub innych przepisów rozporządzenia REACH. Jeśli używasz substancji tylko na potrzeby zastosowania objętego zwolnieniem, nie musisz dokonywać rejestracji, ale jeśli ty lub twoi klienci macie inne zastosowania danej substancji, musisz dokonać rejestracji.</a:t>
            </a:r>
          </a:p>
          <a:p>
            <a:endParaRPr lang="pl-PL" smtClean="0"/>
          </a:p>
          <a:p>
            <a:r>
              <a:rPr lang="pl-PL" smtClean="0"/>
              <a:t>Trzecia kategoria substancji objętych zwolnieniem odnosi się do szczególnych warunków, takich jak substancje powrotnie importowane, które zostały już zarejestrowane, substancje wyrzucone jako odpady lub już zarejestrowane substancje odzyskane z odpadów.</a:t>
            </a:r>
            <a:endParaRPr lang="pl-PL"/>
          </a:p>
        </p:txBody>
      </p:sp>
      <p:sp>
        <p:nvSpPr>
          <p:cNvPr id="4" name="Slide Number Placeholder 3"/>
          <p:cNvSpPr>
            <a:spLocks noGrp="1"/>
          </p:cNvSpPr>
          <p:nvPr>
            <p:ph type="sldNum" sz="quarter" idx="10"/>
          </p:nvPr>
        </p:nvSpPr>
        <p:spPr/>
        <p:txBody>
          <a:bodyPr/>
          <a:lstStyle/>
          <a:p>
            <a:fld id="{68DD4212-E431-464C-A3C7-FAC7436F6DC4}" type="slidenum">
              <a:rPr lang="en-GB" smtClean="0"/>
              <a:t>10</a:t>
            </a:fld>
            <a:endParaRPr lang="pl-PL"/>
          </a:p>
        </p:txBody>
      </p:sp>
    </p:spTree>
    <p:extLst>
      <p:ext uri="{BB962C8B-B14F-4D97-AF65-F5344CB8AC3E}">
        <p14:creationId xmlns:p14="http://schemas.microsoft.com/office/powerpoint/2010/main" val="2794308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smtClean="0"/>
              <a:t>Następnie trzecim czynnikiem, który należy wziąć pod uwagę oprócz własnej roli i samej substancji, jest ilość substancji, a pytanie, które należny sobie zadać, brzmi „</a:t>
            </a:r>
            <a:r>
              <a:rPr lang="pl-PL" b="1" smtClean="0">
                <a:solidFill>
                  <a:srgbClr val="0046AD"/>
                </a:solidFill>
              </a:rPr>
              <a:t>Czy osiągasz próg jednej tony rocznie</a:t>
            </a:r>
            <a:r>
              <a:rPr lang="pl-PL" smtClean="0">
                <a:solidFill>
                  <a:srgbClr val="0046AD"/>
                </a:solidFill>
              </a:rPr>
              <a:t>”?</a:t>
            </a:r>
            <a:r>
              <a:rPr lang="pl-PL" smtClean="0"/>
              <a:t> </a:t>
            </a:r>
          </a:p>
          <a:p>
            <a:endParaRPr lang="pl-PL" smtClean="0"/>
          </a:p>
          <a:p>
            <a:r>
              <a:rPr lang="pl-PL" smtClean="0"/>
              <a:t>Ilość substancji decyduje również o tym, ile informacji trzeba podać w rejestracji, więc należy również ustalić, czy ilość ta mieści się w przedziale 1–10 ton rocznie, 10–100 ton rocznie, 100–1000 ton rocznie, czy powyżej 1000 ton rocznie.</a:t>
            </a:r>
          </a:p>
          <a:p>
            <a:endParaRPr lang="pl-PL" smtClean="0"/>
          </a:p>
          <a:p>
            <a:r>
              <a:rPr lang="pl-PL" smtClean="0"/>
              <a:t>Zarówno wielkość obrotu decydującą o obowiązującym terminie rejestracji, jak i wielkość obrotu decydującą o obowiązujących wymaganiach w zakresie informacji oblicza się jako średnią z trzech lat, jeśli spełniony jest warunek trzech kolejnych lat.</a:t>
            </a:r>
          </a:p>
          <a:p>
            <a:endParaRPr lang="pl-PL" baseline="0" smtClean="0"/>
          </a:p>
          <a:p>
            <a:pPr marL="0" marR="0" lvl="0" indent="0" algn="l" defTabSz="914400" rtl="0" eaLnBrk="1" fontAlgn="auto" latinLnBrk="0" hangingPunct="1">
              <a:lnSpc>
                <a:spcPct val="100000"/>
              </a:lnSpc>
              <a:spcBef>
                <a:spcPct val="0"/>
              </a:spcBef>
              <a:spcAft>
                <a:spcPct val="0"/>
              </a:spcAft>
              <a:buClrTx/>
              <a:buSzTx/>
              <a:buFontTx/>
              <a:buNone/>
              <a:defRPr/>
            </a:pPr>
            <a:r>
              <a:rPr lang="pl-PL" smtClean="0"/>
              <a:t>Jeśli dana substancja jest używana jako </a:t>
            </a:r>
            <a:r>
              <a:rPr lang="pl-PL" i="1" smtClean="0"/>
              <a:t>półprodukt w produkcji innej substancji w warunkach ściśle kontrolowanych</a:t>
            </a:r>
            <a:r>
              <a:rPr lang="pl-PL" smtClean="0"/>
              <a:t>, można zwykle przeprowadzić oddzielne obliczenia ilości danej substancji. Informacje, które należy podać na potrzeby rejestracji półproduktu, są mniej szczegółowe niż w przypadku pełnej rejestracji.</a:t>
            </a:r>
          </a:p>
          <a:p>
            <a:endParaRPr lang="pl-PL" smtClean="0"/>
          </a:p>
          <a:p>
            <a:r>
              <a:rPr lang="pl-PL" b="1" smtClean="0"/>
              <a:t>Przydatne linki:</a:t>
            </a:r>
          </a:p>
          <a:p>
            <a:r>
              <a:rPr lang="pl-PL" smtClean="0"/>
              <a:t>Poradnik dotyczący rejestracji, sekcje 2.2.6 i 2.3 (https://echa.europa.eu/guidance-documents/guidance-on-reach)</a:t>
            </a:r>
          </a:p>
          <a:p>
            <a:endParaRPr lang="pl-PL"/>
          </a:p>
        </p:txBody>
      </p:sp>
      <p:sp>
        <p:nvSpPr>
          <p:cNvPr id="4" name="Slide Number Placeholder 3"/>
          <p:cNvSpPr>
            <a:spLocks noGrp="1"/>
          </p:cNvSpPr>
          <p:nvPr>
            <p:ph type="sldNum" sz="quarter" idx="10"/>
          </p:nvPr>
        </p:nvSpPr>
        <p:spPr/>
        <p:txBody>
          <a:bodyPr/>
          <a:lstStyle/>
          <a:p>
            <a:fld id="{68DD4212-E431-464C-A3C7-FAC7436F6DC4}" type="slidenum">
              <a:rPr lang="en-GB" smtClean="0"/>
              <a:t>11</a:t>
            </a:fld>
            <a:endParaRPr lang="pl-PL"/>
          </a:p>
        </p:txBody>
      </p:sp>
    </p:spTree>
    <p:extLst>
      <p:ext uri="{BB962C8B-B14F-4D97-AF65-F5344CB8AC3E}">
        <p14:creationId xmlns:p14="http://schemas.microsoft.com/office/powerpoint/2010/main" val="2794308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smtClean="0"/>
              <a:t>Na następnych trzech slajdach pokrótce przedstawiono informacje, które należy zgromadzić lub wygenerować na potrzeby rejestracji.</a:t>
            </a:r>
          </a:p>
          <a:p>
            <a:endParaRPr lang="pl-PL" baseline="0" smtClean="0"/>
          </a:p>
          <a:p>
            <a:r>
              <a:rPr lang="pl-PL" smtClean="0"/>
              <a:t>Ogólnie rzecz biorąc, należy zgromadzić zebrać </a:t>
            </a:r>
            <a:r>
              <a:rPr lang="pl-PL" sz="1200" b="0" i="0" u="none" strike="noStrike" kern="1200" baseline="0" smtClean="0">
                <a:solidFill>
                  <a:schemeClr val="tx1"/>
                </a:solidFill>
                <a:latin typeface="Arial"/>
              </a:rPr>
              <a:t>wszystkie informacje fizykochemiczne, toksykologiczne i ekotoksykologiczne, które są istotne i dostępne. W rozporządzeniu REACH określono jednak minimum informacji, które należy dostarczyć. To minimum przedstawiono tu w bardzo schematycznym ujęciu.</a:t>
            </a:r>
          </a:p>
          <a:p>
            <a:pPr marL="171450" indent="-171450">
              <a:buFontTx/>
              <a:buChar char="-"/>
            </a:pPr>
            <a:endParaRPr lang="pl-PL" baseline="0" smtClean="0"/>
          </a:p>
          <a:p>
            <a:pPr marL="0" marR="0" indent="0" algn="l" defTabSz="914400" rtl="0" eaLnBrk="0" fontAlgn="base" latinLnBrk="0" hangingPunct="0">
              <a:lnSpc>
                <a:spcPct val="100000"/>
              </a:lnSpc>
              <a:spcBef>
                <a:spcPct val="30000"/>
              </a:spcBef>
              <a:spcAft>
                <a:spcPct val="0"/>
              </a:spcAft>
              <a:buClrTx/>
              <a:buSzTx/>
              <a:buFontTx/>
              <a:buNone/>
              <a:defRPr/>
            </a:pPr>
            <a:r>
              <a:rPr lang="pl-PL" smtClean="0"/>
              <a:t>Jeśli wielkość obrotu wynosi 1–10 ton rocznie i można uzasadnić, że dana substancja jest substancją o niskim poziomie ryzyka (nie spełnia kryteriów określonych w załączniku III), jest to wymagane minimum informacji.</a:t>
            </a:r>
          </a:p>
          <a:p>
            <a:pPr marL="0" marR="0" indent="0" algn="l" defTabSz="914400" rtl="0" eaLnBrk="0" fontAlgn="base" latinLnBrk="0" hangingPunct="0">
              <a:lnSpc>
                <a:spcPct val="100000"/>
              </a:lnSpc>
              <a:spcBef>
                <a:spcPct val="30000"/>
              </a:spcBef>
              <a:spcAft>
                <a:spcPct val="0"/>
              </a:spcAft>
              <a:buClrTx/>
              <a:buSzTx/>
              <a:buFontTx/>
              <a:buNone/>
              <a:defRPr/>
            </a:pPr>
            <a:endParaRPr lang="pl-PL" baseline="0" smtClean="0"/>
          </a:p>
          <a:p>
            <a:pPr marL="0" marR="0" indent="0" algn="l" defTabSz="914400" rtl="0" eaLnBrk="0" fontAlgn="base" latinLnBrk="0" hangingPunct="0">
              <a:lnSpc>
                <a:spcPct val="100000"/>
              </a:lnSpc>
              <a:spcBef>
                <a:spcPct val="30000"/>
              </a:spcBef>
              <a:spcAft>
                <a:spcPct val="0"/>
              </a:spcAft>
              <a:buClrTx/>
              <a:buSzTx/>
              <a:buFontTx/>
              <a:buNone/>
              <a:defRPr/>
            </a:pPr>
            <a:r>
              <a:rPr lang="pl-PL" b="1" baseline="0" smtClean="0"/>
              <a:t>Przydatne linki: </a:t>
            </a:r>
          </a:p>
          <a:p>
            <a:pPr marL="0" marR="0" indent="0" algn="l" defTabSz="914400" rtl="0" eaLnBrk="0" fontAlgn="base" latinLnBrk="0" hangingPunct="0">
              <a:lnSpc>
                <a:spcPct val="100000"/>
              </a:lnSpc>
              <a:spcBef>
                <a:spcPct val="30000"/>
              </a:spcBef>
              <a:spcAft>
                <a:spcPct val="0"/>
              </a:spcAft>
              <a:buClrTx/>
              <a:buSzTx/>
              <a:buFontTx/>
              <a:buNone/>
              <a:defRPr/>
            </a:pPr>
            <a:r>
              <a:rPr lang="pl-PL" smtClean="0"/>
              <a:t>https://echa.europa.eu/information-on-chemicals/annex-iii-inventory</a:t>
            </a:r>
            <a:endParaRPr lang="pl-PL"/>
          </a:p>
        </p:txBody>
      </p:sp>
      <p:sp>
        <p:nvSpPr>
          <p:cNvPr id="4" name="Slide Number Placeholder 3"/>
          <p:cNvSpPr>
            <a:spLocks noGrp="1"/>
          </p:cNvSpPr>
          <p:nvPr>
            <p:ph type="sldNum" sz="quarter" idx="10"/>
          </p:nvPr>
        </p:nvSpPr>
        <p:spPr/>
        <p:txBody>
          <a:bodyPr/>
          <a:lstStyle/>
          <a:p>
            <a:fld id="{68DD4212-E431-464C-A3C7-FAC7436F6DC4}" type="slidenum">
              <a:rPr lang="en-GB" smtClean="0"/>
              <a:t>12</a:t>
            </a:fld>
            <a:endParaRPr lang="pl-PL"/>
          </a:p>
        </p:txBody>
      </p:sp>
    </p:spTree>
    <p:extLst>
      <p:ext uri="{BB962C8B-B14F-4D97-AF65-F5344CB8AC3E}">
        <p14:creationId xmlns:p14="http://schemas.microsoft.com/office/powerpoint/2010/main" val="27943081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smtClean="0"/>
              <a:t>Te wymagania wraz z wymaganiami przedstawionymi na poprzednim slajdzie są wymaganiami w zakresie informacji standardowych na potrzeby rejestracji substancji innych niż substancje niskiego ryzyka – w ilościach 1–10 ton rocznie. </a:t>
            </a:r>
          </a:p>
          <a:p>
            <a:endParaRPr lang="pl-PL" baseline="0" smtClean="0"/>
          </a:p>
          <a:p>
            <a:r>
              <a:rPr lang="pl-PL" smtClean="0"/>
              <a:t>Na tym slajdzie przedstawiono kilka przykładów takich badań. Pełna lista znajduje się w załączniku VII do rozporządzenia REACH.</a:t>
            </a:r>
          </a:p>
          <a:p>
            <a:endParaRPr lang="pl-PL" smtClean="0"/>
          </a:p>
          <a:p>
            <a:r>
              <a:rPr lang="pl-PL" b="1" smtClean="0"/>
              <a:t>Informacje dodatkowe:</a:t>
            </a:r>
          </a:p>
          <a:p>
            <a:r>
              <a:rPr lang="pl-PL" smtClean="0"/>
              <a:t>https://echa.europa.eu/support/registration/what-information-you-need </a:t>
            </a:r>
          </a:p>
        </p:txBody>
      </p:sp>
      <p:sp>
        <p:nvSpPr>
          <p:cNvPr id="4" name="Slide Number Placeholder 3"/>
          <p:cNvSpPr>
            <a:spLocks noGrp="1"/>
          </p:cNvSpPr>
          <p:nvPr>
            <p:ph type="sldNum" sz="quarter" idx="10"/>
          </p:nvPr>
        </p:nvSpPr>
        <p:spPr/>
        <p:txBody>
          <a:bodyPr/>
          <a:lstStyle/>
          <a:p>
            <a:fld id="{68DD4212-E431-464C-A3C7-FAC7436F6DC4}" type="slidenum">
              <a:rPr lang="en-GB" smtClean="0"/>
              <a:t>13</a:t>
            </a:fld>
            <a:endParaRPr lang="pl-PL"/>
          </a:p>
        </p:txBody>
      </p:sp>
    </p:spTree>
    <p:extLst>
      <p:ext uri="{BB962C8B-B14F-4D97-AF65-F5344CB8AC3E}">
        <p14:creationId xmlns:p14="http://schemas.microsoft.com/office/powerpoint/2010/main" val="27943081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r>
              <a:rPr lang="pl-PL" smtClean="0"/>
              <a:t>Te wymagania wraz z wymaganiami przedstawionymi na poprzednich dwóch slajdach są wymaganiami w zakresie informacji standardowych na potrzeby rejestracji substancji w ilościach 10–100 ton rocznie. </a:t>
            </a:r>
          </a:p>
          <a:p>
            <a:endParaRPr lang="pl-PL" smtClean="0"/>
          </a:p>
          <a:p>
            <a:r>
              <a:rPr lang="pl-PL" smtClean="0"/>
              <a:t>Potrzebne są pewne dodatkowe badania w odniesieniu do właściwości toksykologicznych i ekotoksykologicznych. Na tym slajdzie przedstawiono kilka przykładów takich badań. Pełna lista znajduje się w załączniku VIII do rozporządzenia REACH.</a:t>
            </a:r>
          </a:p>
          <a:p>
            <a:endParaRPr lang="pl-PL" baseline="0" smtClean="0"/>
          </a:p>
          <a:p>
            <a:r>
              <a:rPr lang="pl-PL" smtClean="0"/>
              <a:t>Co ważne, przy tym poziomie wielkości obrotu należy przeprowadzić pełną ocenę bezpieczeństwa chemicznego. Należy ją udokumentować w raporcie bezpieczeństwa chemicznego zawartym w rejestracji. </a:t>
            </a:r>
          </a:p>
          <a:p>
            <a:endParaRPr lang="pl-PL"/>
          </a:p>
        </p:txBody>
      </p:sp>
      <p:sp>
        <p:nvSpPr>
          <p:cNvPr id="4" name="Slide Number Placeholder 3"/>
          <p:cNvSpPr>
            <a:spLocks noGrp="1"/>
          </p:cNvSpPr>
          <p:nvPr>
            <p:ph type="sldNum" sz="quarter" idx="10"/>
          </p:nvPr>
        </p:nvSpPr>
        <p:spPr/>
        <p:txBody>
          <a:bodyPr/>
          <a:lstStyle/>
          <a:p>
            <a:fld id="{68DD4212-E431-464C-A3C7-FAC7436F6DC4}" type="slidenum">
              <a:rPr lang="en-GB" smtClean="0"/>
              <a:t>14</a:t>
            </a:fld>
            <a:endParaRPr lang="pl-PL"/>
          </a:p>
        </p:txBody>
      </p:sp>
    </p:spTree>
    <p:extLst>
      <p:ext uri="{BB962C8B-B14F-4D97-AF65-F5344CB8AC3E}">
        <p14:creationId xmlns:p14="http://schemas.microsoft.com/office/powerpoint/2010/main" val="27943081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b="1" smtClean="0"/>
              <a:t>Informacje dodatkowe:</a:t>
            </a:r>
          </a:p>
          <a:p>
            <a:endParaRPr lang="pl-PL" smtClean="0"/>
          </a:p>
          <a:p>
            <a:r>
              <a:rPr lang="pl-PL" i="1" smtClean="0"/>
              <a:t>Poradnik dotyczący półproduktów </a:t>
            </a:r>
            <a:r>
              <a:rPr lang="pl-PL" smtClean="0"/>
              <a:t>(https://echa.europa.eu/guidance-documents/guidance-on-reach)</a:t>
            </a:r>
            <a:endParaRPr lang="pl-PL"/>
          </a:p>
        </p:txBody>
      </p:sp>
      <p:sp>
        <p:nvSpPr>
          <p:cNvPr id="4" name="Slide Number Placeholder 3"/>
          <p:cNvSpPr>
            <a:spLocks noGrp="1"/>
          </p:cNvSpPr>
          <p:nvPr>
            <p:ph type="sldNum" sz="quarter" idx="10"/>
          </p:nvPr>
        </p:nvSpPr>
        <p:spPr/>
        <p:txBody>
          <a:bodyPr/>
          <a:lstStyle/>
          <a:p>
            <a:fld id="{68DD4212-E431-464C-A3C7-FAC7436F6DC4}" type="slidenum">
              <a:rPr lang="en-GB" smtClean="0"/>
              <a:t>15</a:t>
            </a:fld>
            <a:endParaRPr lang="pl-PL"/>
          </a:p>
        </p:txBody>
      </p:sp>
    </p:spTree>
    <p:extLst>
      <p:ext uri="{BB962C8B-B14F-4D97-AF65-F5344CB8AC3E}">
        <p14:creationId xmlns:p14="http://schemas.microsoft.com/office/powerpoint/2010/main" val="28713022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pl-PL" smtClean="0"/>
              <a:t>Wymagane jest zgromadzenie wszystkich dostępnych, istniejących informacji, nawet jeśli wykraczają one poza minimalne wymogi określone w rozporządzeniu REACH w odniesieniu do rejestracji.</a:t>
            </a:r>
          </a:p>
          <a:p>
            <a:pPr marL="171450" indent="-171450">
              <a:buFontTx/>
              <a:buChar char="-"/>
            </a:pPr>
            <a:r>
              <a:rPr lang="pl-PL" smtClean="0"/>
              <a:t>Rejestrujący muszą udostępniać informacje innym przedsiębiorstwom rejestrującym tę samą substancję. Wszystkie informacje na temat właściwości substancji muszą być przedłożone wspólnie przez wszystkie przedsiębiorstwa zajmujące się tą samą substancją (zasada „jedna substancja, jedna rejestracja” określona w rozporządzeniu REACH).</a:t>
            </a:r>
          </a:p>
          <a:p>
            <a:pPr marL="171450" indent="-171450">
              <a:buFontTx/>
              <a:buChar char="-"/>
            </a:pPr>
            <a:r>
              <a:rPr lang="pl-PL" smtClean="0"/>
              <a:t>Po uzyskaniu odpowiedniego przeglądu wszystkich informacji rejestrujący jako grupa muszą porównać istniejące dane z informacjami wymaganymi do celów rejestracji.</a:t>
            </a:r>
          </a:p>
          <a:p>
            <a:endParaRPr lang="pl-PL"/>
          </a:p>
        </p:txBody>
      </p:sp>
      <p:sp>
        <p:nvSpPr>
          <p:cNvPr id="4" name="Slide Number Placeholder 3"/>
          <p:cNvSpPr>
            <a:spLocks noGrp="1"/>
          </p:cNvSpPr>
          <p:nvPr>
            <p:ph type="sldNum" sz="quarter" idx="10"/>
          </p:nvPr>
        </p:nvSpPr>
        <p:spPr/>
        <p:txBody>
          <a:bodyPr/>
          <a:lstStyle/>
          <a:p>
            <a:fld id="{68DD4212-E431-464C-A3C7-FAC7436F6DC4}" type="slidenum">
              <a:rPr lang="en-GB" smtClean="0"/>
              <a:t>16</a:t>
            </a:fld>
            <a:endParaRPr lang="pl-PL"/>
          </a:p>
        </p:txBody>
      </p:sp>
    </p:spTree>
    <p:extLst>
      <p:ext uri="{BB962C8B-B14F-4D97-AF65-F5344CB8AC3E}">
        <p14:creationId xmlns:p14="http://schemas.microsoft.com/office/powerpoint/2010/main" val="27943081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smtClean="0"/>
              <a:t>Rejestrowanie substancji będzie wymagało zainwestowania w gromadzenie i ocenianie informacji.</a:t>
            </a:r>
          </a:p>
          <a:p>
            <a:endParaRPr lang="pl-PL" baseline="0" smtClean="0"/>
          </a:p>
          <a:p>
            <a:r>
              <a:rPr lang="pl-PL" smtClean="0"/>
              <a:t>Działanie to musi odbywać się na dwóch różnych poziomach: w obrębie przedsiębiorstwa każdego rejestrującego oraz z innymi przedsiębiorstwami produkującymi lub importującymi tę samą substancję. </a:t>
            </a:r>
          </a:p>
          <a:p>
            <a:endParaRPr lang="pl-PL" baseline="0" smtClean="0"/>
          </a:p>
          <a:p>
            <a:r>
              <a:rPr lang="pl-PL" smtClean="0"/>
              <a:t>Oznacza to inwestowanie zasobów w:</a:t>
            </a:r>
          </a:p>
          <a:p>
            <a:pPr marL="171450" indent="-171450">
              <a:buFontTx/>
              <a:buChar char="-"/>
            </a:pPr>
            <a:r>
              <a:rPr lang="pl-PL" smtClean="0"/>
              <a:t>gromadzenie i ocenianie wszystkich dostępnych informacji w obrębie własnego przedsiębiorstwa, w tym poszukiwania w literaturze.</a:t>
            </a:r>
          </a:p>
          <a:p>
            <a:pPr marL="171450" indent="-171450">
              <a:buFontTx/>
              <a:buChar char="-"/>
            </a:pPr>
            <a:r>
              <a:rPr lang="pl-PL" smtClean="0"/>
              <a:t>uzyskiwanie informacji o różnych zastosowaniach substancji przez klientów i na dalszych etapach łańcucha dostaw.</a:t>
            </a:r>
          </a:p>
          <a:p>
            <a:pPr marL="0" indent="0">
              <a:buFontTx/>
              <a:buNone/>
            </a:pPr>
            <a:endParaRPr lang="pl-PL" baseline="0" smtClean="0"/>
          </a:p>
          <a:p>
            <a:pPr marL="0" indent="0">
              <a:buFontTx/>
              <a:buNone/>
            </a:pPr>
            <a:r>
              <a:rPr lang="pl-PL" smtClean="0"/>
              <a:t>Należy rozważyć, czy dana organizacja dysponuje potrzebnymi ekspertami, czy też zadanie to powinno być zlecone podmiotom zewnętrznym.</a:t>
            </a:r>
          </a:p>
          <a:p>
            <a:pPr marL="0" indent="0">
              <a:buFontTx/>
              <a:buNone/>
            </a:pPr>
            <a:endParaRPr lang="pl-PL" smtClean="0"/>
          </a:p>
          <a:p>
            <a:pPr marL="0" indent="0">
              <a:buFontTx/>
              <a:buNone/>
            </a:pPr>
            <a:r>
              <a:rPr lang="pl-PL" smtClean="0"/>
              <a:t>Wraz z innymi przedsiębiorstwami rejestrującymi tę samą substancję należy dokonać ustaleń umownych na potrzeby współpracy oraz uzgodnienia sposobu wygenerowania wszelkich brakujących informacji i sposobu podziału kosztów.</a:t>
            </a:r>
          </a:p>
          <a:p>
            <a:pPr marL="0" indent="0">
              <a:buFontTx/>
              <a:buNone/>
            </a:pPr>
            <a:endParaRPr lang="pl-PL" baseline="0" smtClean="0"/>
          </a:p>
        </p:txBody>
      </p:sp>
      <p:sp>
        <p:nvSpPr>
          <p:cNvPr id="4" name="Slide Number Placeholder 3"/>
          <p:cNvSpPr>
            <a:spLocks noGrp="1"/>
          </p:cNvSpPr>
          <p:nvPr>
            <p:ph type="sldNum" sz="quarter" idx="10"/>
          </p:nvPr>
        </p:nvSpPr>
        <p:spPr/>
        <p:txBody>
          <a:bodyPr/>
          <a:lstStyle/>
          <a:p>
            <a:fld id="{68DD4212-E431-464C-A3C7-FAC7436F6DC4}" type="slidenum">
              <a:rPr lang="en-GB" smtClean="0"/>
              <a:t>17</a:t>
            </a:fld>
            <a:endParaRPr lang="pl-PL"/>
          </a:p>
        </p:txBody>
      </p:sp>
    </p:spTree>
    <p:extLst>
      <p:ext uri="{BB962C8B-B14F-4D97-AF65-F5344CB8AC3E}">
        <p14:creationId xmlns:p14="http://schemas.microsoft.com/office/powerpoint/2010/main" val="2794308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smtClean="0"/>
              <a:t>Doświadczenia przedsiębiorstw, które już zarejestrowały swoje substancje, pokazują, że dla dotrzymania terminu niezbędne jest dobre planowanie.</a:t>
            </a:r>
          </a:p>
          <a:p>
            <a:endParaRPr lang="pl-PL" baseline="0" smtClean="0"/>
          </a:p>
          <a:p>
            <a:r>
              <a:rPr lang="pl-PL" smtClean="0"/>
              <a:t>Zastanów się nad wystarczająco wczesnym zaangażowaniem innych działów przedsiębiorstwa, które z pewnością będą miały do odegrania jakąś rolę.</a:t>
            </a:r>
          </a:p>
          <a:p>
            <a:endParaRPr lang="pl-PL" baseline="0" smtClean="0"/>
          </a:p>
          <a:p>
            <a:r>
              <a:rPr lang="pl-PL" smtClean="0"/>
              <a:t>W zależności od liczby substancji, które należy zarejestrować do 2018 r., przydatne może być priorytetowe potraktowanie jednej z nich i przeprowadzenie procesu rejestracji od początku do końca, aby dowiedzieć się, jak cały ten proces działa.</a:t>
            </a:r>
          </a:p>
          <a:p>
            <a:endParaRPr lang="pl-PL" baseline="0" smtClean="0"/>
          </a:p>
          <a:p>
            <a:r>
              <a:rPr lang="pl-PL" smtClean="0"/>
              <a:t>Warto także zapoznać się z narzędziami informatycznymi na potrzeby rejestracji.</a:t>
            </a:r>
          </a:p>
          <a:p>
            <a:endParaRPr lang="pl-PL" baseline="0" smtClean="0"/>
          </a:p>
          <a:p>
            <a:r>
              <a:rPr lang="pl-PL" smtClean="0"/>
              <a:t>Ponadto informacje dotyczące substancji będą rozwijały się z czasem i muszą być uaktualniane w rejestracji. Należy przewidzieć na ten cel pewien poziom zasobów.</a:t>
            </a:r>
          </a:p>
          <a:p>
            <a:endParaRPr lang="pl-PL"/>
          </a:p>
        </p:txBody>
      </p:sp>
      <p:sp>
        <p:nvSpPr>
          <p:cNvPr id="4" name="Slide Number Placeholder 3"/>
          <p:cNvSpPr>
            <a:spLocks noGrp="1"/>
          </p:cNvSpPr>
          <p:nvPr>
            <p:ph type="sldNum" sz="quarter" idx="10"/>
          </p:nvPr>
        </p:nvSpPr>
        <p:spPr/>
        <p:txBody>
          <a:bodyPr/>
          <a:lstStyle/>
          <a:p>
            <a:fld id="{68DD4212-E431-464C-A3C7-FAC7436F6DC4}" type="slidenum">
              <a:rPr lang="en-GB" smtClean="0"/>
              <a:t>18</a:t>
            </a:fld>
            <a:endParaRPr lang="pl-PL"/>
          </a:p>
        </p:txBody>
      </p:sp>
    </p:spTree>
    <p:extLst>
      <p:ext uri="{BB962C8B-B14F-4D97-AF65-F5344CB8AC3E}">
        <p14:creationId xmlns:p14="http://schemas.microsoft.com/office/powerpoint/2010/main" val="27943081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19</a:t>
            </a:fld>
            <a:endParaRPr lang="pl-PL"/>
          </a:p>
        </p:txBody>
      </p:sp>
    </p:spTree>
    <p:extLst>
      <p:ext uri="{BB962C8B-B14F-4D97-AF65-F5344CB8AC3E}">
        <p14:creationId xmlns:p14="http://schemas.microsoft.com/office/powerpoint/2010/main" val="2794308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2</a:t>
            </a:fld>
            <a:endParaRPr lang="pl-PL"/>
          </a:p>
        </p:txBody>
      </p:sp>
    </p:spTree>
    <p:extLst>
      <p:ext uri="{BB962C8B-B14F-4D97-AF65-F5344CB8AC3E}">
        <p14:creationId xmlns:p14="http://schemas.microsoft.com/office/powerpoint/2010/main" val="4074094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smtClean="0"/>
              <a:t>Rejestracja jest twoją okazją do udokumentowania odpowiedzialności za bezpieczne wytwarzanie i wykorzystywanie substancji poprzez wykonanie czynności w ramach etapów przedstawionych na tym slajdzie. Twoja dokumentacja rejestracyjna przesłana do ECHA jest dowodem na to, że wywiązujesz się ze swoich obowiązków.</a:t>
            </a:r>
          </a:p>
          <a:p>
            <a:endParaRPr lang="pl-PL"/>
          </a:p>
        </p:txBody>
      </p:sp>
      <p:sp>
        <p:nvSpPr>
          <p:cNvPr id="4" name="Slide Number Placeholder 3"/>
          <p:cNvSpPr>
            <a:spLocks noGrp="1"/>
          </p:cNvSpPr>
          <p:nvPr>
            <p:ph type="sldNum" sz="quarter" idx="10"/>
          </p:nvPr>
        </p:nvSpPr>
        <p:spPr/>
        <p:txBody>
          <a:bodyPr/>
          <a:lstStyle/>
          <a:p>
            <a:fld id="{68DD4212-E431-464C-A3C7-FAC7436F6DC4}" type="slidenum">
              <a:rPr lang="en-GB" smtClean="0"/>
              <a:t>3</a:t>
            </a:fld>
            <a:endParaRPr lang="pl-PL"/>
          </a:p>
        </p:txBody>
      </p:sp>
    </p:spTree>
    <p:extLst>
      <p:ext uri="{BB962C8B-B14F-4D97-AF65-F5344CB8AC3E}">
        <p14:creationId xmlns:p14="http://schemas.microsoft.com/office/powerpoint/2010/main" val="815286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smtClean="0"/>
              <a:t>W planie działania ECHA dotyczącym REACH 2018 pomyślna rejestracja podzielona jest na 7 etapów</a:t>
            </a:r>
          </a:p>
          <a:p>
            <a:endParaRPr lang="pl-PL" smtClean="0"/>
          </a:p>
          <a:p>
            <a:r>
              <a:rPr lang="pl-PL" smtClean="0"/>
              <a:t>Niniejsza prezentacja dotyczy działań w ramach etapu 1. Składają się one z </a:t>
            </a:r>
            <a:r>
              <a:rPr lang="pl-PL" u="none" smtClean="0"/>
              <a:t>działań początkowych, które należy wykonać, zanim </a:t>
            </a:r>
            <a:r>
              <a:rPr lang="pl-PL" smtClean="0"/>
              <a:t>rozpocznie się współpracę z innymi współrejestrującymi.</a:t>
            </a:r>
          </a:p>
          <a:p>
            <a:endParaRPr lang="pl-PL" smtClean="0"/>
          </a:p>
          <a:p>
            <a:r>
              <a:rPr lang="pl-PL" smtClean="0"/>
              <a:t>Bardziej szczegółowe materiały pomocnicze można znaleźć pod adresem: https://echa.europa.eu/reach-2018.</a:t>
            </a:r>
          </a:p>
        </p:txBody>
      </p:sp>
      <p:sp>
        <p:nvSpPr>
          <p:cNvPr id="4" name="Slide Number Placeholder 3"/>
          <p:cNvSpPr>
            <a:spLocks noGrp="1"/>
          </p:cNvSpPr>
          <p:nvPr>
            <p:ph type="sldNum" sz="quarter" idx="10"/>
          </p:nvPr>
        </p:nvSpPr>
        <p:spPr/>
        <p:txBody>
          <a:bodyPr/>
          <a:lstStyle/>
          <a:p>
            <a:fld id="{68DD4212-E431-464C-A3C7-FAC7436F6DC4}" type="slidenum">
              <a:rPr lang="en-GB" smtClean="0"/>
              <a:t>4</a:t>
            </a:fld>
            <a:endParaRPr lang="pl-PL"/>
          </a:p>
        </p:txBody>
      </p:sp>
    </p:spTree>
    <p:extLst>
      <p:ext uri="{BB962C8B-B14F-4D97-AF65-F5344CB8AC3E}">
        <p14:creationId xmlns:p14="http://schemas.microsoft.com/office/powerpoint/2010/main" val="2794308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smtClean="0"/>
              <a:t>Punktem wyjścia do przygotowania się do rejestracji jest znajomość swojego portfolio w kategoriach REACH; </a:t>
            </a:r>
            <a:r>
              <a:rPr lang="pl-PL" u="none" smtClean="0"/>
              <a:t>z jakimi substancjami </a:t>
            </a:r>
            <a:r>
              <a:rPr lang="pl-PL" smtClean="0"/>
              <a:t>ma się do czynienia.</a:t>
            </a:r>
          </a:p>
          <a:p>
            <a:endParaRPr lang="pl-PL" smtClean="0"/>
          </a:p>
          <a:p>
            <a:r>
              <a:rPr lang="pl-PL" smtClean="0"/>
              <a:t>W niektórych przypadkach może to być jasne. Na przykład jeśli produkujesz substancje lub importujesz substancje w ich postaci własnej, prawdopodobnie masz już swój wykaz substancji.</a:t>
            </a:r>
          </a:p>
          <a:p>
            <a:endParaRPr lang="pl-PL" smtClean="0"/>
          </a:p>
          <a:p>
            <a:r>
              <a:rPr lang="pl-PL" smtClean="0"/>
              <a:t>Jeśli masz do czynienia z produktami (mieszaninami), takimi jak detergenty lub farby, musisz wiedzieć lub dowiedzieć się, z jakich substancji się one składają, ponieważ to substancje trzeba zarejestrować, a nie produkty.</a:t>
            </a:r>
          </a:p>
          <a:p>
            <a:endParaRPr lang="pl-PL" smtClean="0"/>
          </a:p>
          <a:p>
            <a:r>
              <a:rPr lang="pl-PL" smtClean="0"/>
              <a:t>Tak więc należy zarejestrować substancje w ich postaci własnej, substancje w mieszaninach, a także substancje w wyrobach, które mają być uwalniane z tych wyrobów, na przykład substancję zapachową, która jest uwalniana z koszulek.</a:t>
            </a:r>
            <a:endParaRPr lang="pl-PL"/>
          </a:p>
        </p:txBody>
      </p:sp>
      <p:sp>
        <p:nvSpPr>
          <p:cNvPr id="4" name="Slide Number Placeholder 3"/>
          <p:cNvSpPr>
            <a:spLocks noGrp="1"/>
          </p:cNvSpPr>
          <p:nvPr>
            <p:ph type="sldNum" sz="quarter" idx="10"/>
          </p:nvPr>
        </p:nvSpPr>
        <p:spPr/>
        <p:txBody>
          <a:bodyPr/>
          <a:lstStyle/>
          <a:p>
            <a:fld id="{68DD4212-E431-464C-A3C7-FAC7436F6DC4}" type="slidenum">
              <a:rPr lang="en-GB" smtClean="0"/>
              <a:t>5</a:t>
            </a:fld>
            <a:endParaRPr lang="pl-PL"/>
          </a:p>
        </p:txBody>
      </p:sp>
    </p:spTree>
    <p:extLst>
      <p:ext uri="{BB962C8B-B14F-4D97-AF65-F5344CB8AC3E}">
        <p14:creationId xmlns:p14="http://schemas.microsoft.com/office/powerpoint/2010/main" val="2794308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smtClean="0"/>
              <a:t>W przypadku każdej substancji w twoim portfolio należy scharakteryzować i zidentyfikować substancję zgodnie z zasadami określonymi w REACH.</a:t>
            </a:r>
          </a:p>
          <a:p>
            <a:endParaRPr lang="pl-PL" smtClean="0"/>
          </a:p>
          <a:p>
            <a:r>
              <a:rPr lang="pl-PL" smtClean="0"/>
              <a:t>Oznacza to, że zazwyczaj trzeba mieć zestaw przeprowadzonych analiz chemicznych i na ich podstawie przy pomocy chemika określić skład i rodzaj substancji, a zwłaszcza, czy substancja jest: </a:t>
            </a:r>
          </a:p>
          <a:p>
            <a:pPr marL="171450" indent="-171450">
              <a:buFont typeface="Arial" panose="020b0604020202020204" pitchFamily="34" charset="0"/>
              <a:buChar char="•"/>
            </a:pPr>
            <a:r>
              <a:rPr lang="pl-PL" smtClean="0"/>
              <a:t>substancją jednoskładnikową, składającą się głównie z jednego składnika</a:t>
            </a:r>
          </a:p>
          <a:p>
            <a:pPr marL="171450" indent="-171450">
              <a:buFont typeface="Arial" panose="020b0604020202020204" pitchFamily="34" charset="0"/>
              <a:buChar char="•"/>
            </a:pPr>
            <a:r>
              <a:rPr lang="pl-PL" smtClean="0"/>
              <a:t>substancją wieloskładnikową, składającą się z więcej niż jednego składnika lub związku chemicznego lub</a:t>
            </a:r>
          </a:p>
          <a:p>
            <a:pPr marL="171450" indent="-171450">
              <a:buFont typeface="Arial" panose="020b0604020202020204" pitchFamily="34" charset="0"/>
              <a:buChar char="•"/>
            </a:pPr>
            <a:r>
              <a:rPr lang="pl-PL" smtClean="0"/>
              <a:t>UVCB, to jest substancją o nieznanym lub zmiennym składzie, złożonym produktem reakcji lub materiałem biologicznym.</a:t>
            </a:r>
          </a:p>
          <a:p>
            <a:endParaRPr lang="pl-PL" smtClean="0"/>
          </a:p>
          <a:p>
            <a:r>
              <a:rPr lang="pl-PL" smtClean="0"/>
              <a:t>Na podstawie składu i rodzaju substancji należy ustalić nazwę substancji, a następnie znaleźć numery WE i CAS (jeśli są dostępne dla danej substancji). Ewentualnie należy sprawdzić, czy stosowane numery WE i CAS pasują do nazwy i tożsamości substancji ustalonych na podstawie analiz chemicznych.</a:t>
            </a:r>
          </a:p>
          <a:p>
            <a:endParaRPr lang="pl-PL" smtClean="0"/>
          </a:p>
          <a:p>
            <a:r>
              <a:rPr lang="pl-PL" smtClean="0"/>
              <a:t>Ważne jest, żeby zidentyfikować swoją substancję poprawnie, ponieważ później musisz przedyskutować ze współrejestrującymi, czy macie tę samą substancję. Jeśli macie tę samą substancję, musicie zarejestrować ją wspólnie i zapewnić, aby dane we wspólnej rejestracji były odpowiednie dla wszystkich współrejestrujących.</a:t>
            </a:r>
          </a:p>
          <a:p>
            <a:endParaRPr lang="pl-PL" smtClean="0"/>
          </a:p>
          <a:p>
            <a:r>
              <a:rPr lang="pl-PL" b="1" smtClean="0"/>
              <a:t>Przydatne linki:</a:t>
            </a:r>
          </a:p>
          <a:p>
            <a:r>
              <a:rPr lang="pl-PL" i="1" smtClean="0"/>
              <a:t>Poradnik dotyczący identyfikacji i nazewnictwa substancji zgodnie z rozporządzeniami REACH i CLP</a:t>
            </a:r>
            <a:r>
              <a:rPr lang="pl-PL" smtClean="0"/>
              <a:t> (https://echa.europa.eu/guidance-documents/guidance-on-reach)</a:t>
            </a:r>
          </a:p>
          <a:p>
            <a:r>
              <a:rPr lang="pl-PL" smtClean="0"/>
              <a:t>Identyfikacja substancji (https://echa.europa.eu/support/substance-identification)</a:t>
            </a:r>
            <a:endParaRPr lang="pl-PL"/>
          </a:p>
        </p:txBody>
      </p:sp>
      <p:sp>
        <p:nvSpPr>
          <p:cNvPr id="4" name="Slide Number Placeholder 3"/>
          <p:cNvSpPr>
            <a:spLocks noGrp="1"/>
          </p:cNvSpPr>
          <p:nvPr>
            <p:ph type="sldNum" sz="quarter" idx="10"/>
          </p:nvPr>
        </p:nvSpPr>
        <p:spPr/>
        <p:txBody>
          <a:bodyPr/>
          <a:lstStyle/>
          <a:p>
            <a:fld id="{68DD4212-E431-464C-A3C7-FAC7436F6DC4}" type="slidenum">
              <a:rPr lang="en-GB" smtClean="0"/>
              <a:t>6</a:t>
            </a:fld>
            <a:endParaRPr lang="pl-PL"/>
          </a:p>
        </p:txBody>
      </p:sp>
    </p:spTree>
    <p:extLst>
      <p:ext uri="{BB962C8B-B14F-4D97-AF65-F5344CB8AC3E}">
        <p14:creationId xmlns:p14="http://schemas.microsoft.com/office/powerpoint/2010/main" val="27943081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b="0" smtClean="0"/>
              <a:t>Przedstawiono tu schematycznie widma substancji jednoskładnikowej, substancji wieloskładnikowej i UVCB.</a:t>
            </a:r>
          </a:p>
          <a:p>
            <a:pPr marL="171450" indent="-171450">
              <a:buFont typeface="Arial" panose="020b0604020202020204" pitchFamily="34" charset="0"/>
              <a:buChar char="•"/>
            </a:pPr>
            <a:r>
              <a:rPr lang="pl-PL" b="0" baseline="0" smtClean="0"/>
              <a:t>Substancja jednoskładnikowa ma jeden główny składnik w stężeniu &gt;= 80 %</a:t>
            </a:r>
          </a:p>
          <a:p>
            <a:pPr marL="171450" indent="-171450">
              <a:buFont typeface="Arial" panose="020b0604020202020204" pitchFamily="34" charset="0"/>
              <a:buChar char="•"/>
            </a:pPr>
            <a:r>
              <a:rPr lang="pl-PL" b="0" baseline="0" smtClean="0"/>
              <a:t>Substancja wieloskładnikowa ma co najmniej dwa główne składniki w stężeniach 10–80 %</a:t>
            </a:r>
          </a:p>
          <a:p>
            <a:pPr marL="171450" indent="-171450">
              <a:buFont typeface="Arial" panose="020b0604020202020204" pitchFamily="34" charset="0"/>
              <a:buChar char="•"/>
            </a:pPr>
            <a:r>
              <a:rPr lang="pl-PL" b="0" baseline="0" smtClean="0"/>
              <a:t>Składniki UVCB różnią się lub nie mogą być dokładnie zidentyfikowane. Do identyfikacji UVCB wykorzystuje się zwykle materiał źródłowy i proces wytwarzania.</a:t>
            </a:r>
            <a:endParaRPr lang="pl-PL" b="0" smtClean="0"/>
          </a:p>
          <a:p>
            <a:endParaRPr lang="pl-PL" b="1" smtClean="0"/>
          </a:p>
        </p:txBody>
      </p:sp>
      <p:sp>
        <p:nvSpPr>
          <p:cNvPr id="4" name="Slide Number Placeholder 3"/>
          <p:cNvSpPr>
            <a:spLocks noGrp="1"/>
          </p:cNvSpPr>
          <p:nvPr>
            <p:ph type="sldNum" sz="quarter" idx="10"/>
          </p:nvPr>
        </p:nvSpPr>
        <p:spPr/>
        <p:txBody>
          <a:bodyPr/>
          <a:lstStyle/>
          <a:p>
            <a:fld id="{68DD4212-E431-464C-A3C7-FAC7436F6DC4}" type="slidenum">
              <a:rPr lang="en-GB" smtClean="0"/>
              <a:t>7</a:t>
            </a:fld>
            <a:endParaRPr lang="pl-PL"/>
          </a:p>
        </p:txBody>
      </p:sp>
    </p:spTree>
    <p:extLst>
      <p:ext uri="{BB962C8B-B14F-4D97-AF65-F5344CB8AC3E}">
        <p14:creationId xmlns:p14="http://schemas.microsoft.com/office/powerpoint/2010/main" val="1863353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smtClean="0"/>
              <a:t>Gdy wiesz, jakie substancje znajdują się w twoim portfolio, możesz określić swoje obowiązki w zakresie rejestracji w odniesieniu do każdej z nich.</a:t>
            </a:r>
          </a:p>
          <a:p>
            <a:endParaRPr lang="pl-PL" smtClean="0"/>
          </a:p>
          <a:p>
            <a:r>
              <a:rPr lang="pl-PL" smtClean="0"/>
              <a:t>W tym celu musisz zadać sobie trzy pytania, a jeśli odpowiedź na wszystkie trzy pytania brzmi „Tak”, musisz zarejestrować daną substancję.</a:t>
            </a:r>
          </a:p>
          <a:p>
            <a:r>
              <a:rPr lang="pl-PL" smtClean="0"/>
              <a:t>Jeśli odpowiedź na jedno z tych pytań brzmi „Nie”, nie musisz rejestrować danej substancji. Pytania te są następujące:</a:t>
            </a:r>
          </a:p>
          <a:p>
            <a:endParaRPr lang="pl-PL" smtClean="0"/>
          </a:p>
          <a:p>
            <a:pPr marL="228600" indent="-228600">
              <a:buAutoNum type="arabicParenR"/>
            </a:pPr>
            <a:r>
              <a:rPr lang="pl-PL" smtClean="0"/>
              <a:t>Czy jesteś producentem, importerem lub wyłącznym przedstawicielem w odniesieniu do danej substancji?</a:t>
            </a:r>
            <a:endParaRPr lang="pl-PL" baseline="0" smtClean="0"/>
          </a:p>
          <a:p>
            <a:pPr marL="228600" indent="-228600">
              <a:buAutoNum type="arabicParenR"/>
            </a:pPr>
            <a:r>
              <a:rPr lang="pl-PL" smtClean="0"/>
              <a:t>Czy dana substancja wymaga rejestracji? </a:t>
            </a:r>
          </a:p>
          <a:p>
            <a:pPr marL="228600" indent="-228600">
              <a:buAutoNum type="arabicParenR"/>
            </a:pPr>
            <a:r>
              <a:rPr lang="pl-PL" smtClean="0"/>
              <a:t>Czy twoja roczna ilość danej substancji wynosi lub przekracza jedną tonę?</a:t>
            </a:r>
          </a:p>
          <a:p>
            <a:pPr marL="228600" indent="-228600">
              <a:buAutoNum type="arabicParenR"/>
            </a:pPr>
            <a:endParaRPr lang="pl-PL" smtClean="0"/>
          </a:p>
          <a:p>
            <a:endParaRPr lang="pl-PL" smtClean="0"/>
          </a:p>
          <a:p>
            <a:r>
              <a:rPr lang="pl-PL" smtClean="0"/>
              <a:t>Rozpatrując te trzy pytania, należy zacząć od tego, na które odpowiedź najprawdopodobniej będzie przecząca. </a:t>
            </a:r>
          </a:p>
          <a:p>
            <a:endParaRPr lang="pl-PL" smtClean="0"/>
          </a:p>
          <a:p>
            <a:endParaRPr lang="pl-PL" smtClean="0"/>
          </a:p>
          <a:p>
            <a:endParaRPr lang="pl-PL"/>
          </a:p>
        </p:txBody>
      </p:sp>
      <p:sp>
        <p:nvSpPr>
          <p:cNvPr id="4" name="Slide Number Placeholder 3"/>
          <p:cNvSpPr>
            <a:spLocks noGrp="1"/>
          </p:cNvSpPr>
          <p:nvPr>
            <p:ph type="sldNum" sz="quarter" idx="10"/>
          </p:nvPr>
        </p:nvSpPr>
        <p:spPr/>
        <p:txBody>
          <a:bodyPr/>
          <a:lstStyle/>
          <a:p>
            <a:fld id="{68DD4212-E431-464C-A3C7-FAC7436F6DC4}" type="slidenum">
              <a:rPr lang="en-GB" smtClean="0"/>
              <a:t>8</a:t>
            </a:fld>
            <a:endParaRPr lang="pl-PL"/>
          </a:p>
        </p:txBody>
      </p:sp>
    </p:spTree>
    <p:extLst>
      <p:ext uri="{BB962C8B-B14F-4D97-AF65-F5344CB8AC3E}">
        <p14:creationId xmlns:p14="http://schemas.microsoft.com/office/powerpoint/2010/main" val="2794308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pl-PL" smtClean="0"/>
              <a:t>Pierwsze pytanie dotyczy twojej roli w łańcuchu dostaw i brzmi ono </a:t>
            </a:r>
            <a:r>
              <a:rPr lang="pl-PL" b="1" baseline="0" smtClean="0"/>
              <a:t>„</a:t>
            </a:r>
            <a:r>
              <a:rPr lang="pl-PL" b="1" smtClean="0">
                <a:solidFill>
                  <a:srgbClr val="0046AD"/>
                </a:solidFill>
              </a:rPr>
              <a:t>Czy to </a:t>
            </a:r>
            <a:r>
              <a:rPr lang="pl-PL" b="1" u="sng" smtClean="0">
                <a:solidFill>
                  <a:srgbClr val="0046AD"/>
                </a:solidFill>
              </a:rPr>
              <a:t>ty</a:t>
            </a:r>
            <a:r>
              <a:rPr lang="pl-PL" b="1" smtClean="0">
                <a:solidFill>
                  <a:srgbClr val="0046AD"/>
                </a:solidFill>
              </a:rPr>
              <a:t> musisz zarejestrować substancję?”</a:t>
            </a:r>
          </a:p>
          <a:p>
            <a:r>
              <a:rPr lang="pl-PL" smtClean="0"/>
              <a:t> </a:t>
            </a:r>
            <a:endParaRPr lang="pl-PL" smtClean="0">
              <a:solidFill>
                <a:srgbClr val="0046AD"/>
              </a:solidFill>
            </a:endParaRPr>
          </a:p>
          <a:p>
            <a:r>
              <a:rPr lang="pl-PL" smtClean="0"/>
              <a:t>Po pierwsze, ważne jest to, </a:t>
            </a:r>
            <a:r>
              <a:rPr lang="pl-PL" u="none" smtClean="0"/>
              <a:t>gdzie</a:t>
            </a:r>
            <a:r>
              <a:rPr lang="pl-PL" smtClean="0"/>
              <a:t> masz siedzibę. Jeśli masz siedzibę w dowolnym z państw Europejskiego Obszaru Gospodarczego, być może musisz dokonać rejestracji. Państwa te oznaczone są na mapie kolorem ciemnoniebieskim. Są to państwa członkowskie UE, a także Norwegia, Islandia i Liechtenstein. Jeśli masz siedzibę w dowolnym z państw zaznaczonych kolorem jasnoniebieskim spoza Europejskiego Obszaru Gospodarczego, nie możesz dokonać rejestracji.</a:t>
            </a:r>
          </a:p>
          <a:p>
            <a:endParaRPr lang="pl-PL" smtClean="0"/>
          </a:p>
          <a:p>
            <a:r>
              <a:rPr lang="pl-PL" smtClean="0"/>
              <a:t>Po drugie, musisz określić, co </a:t>
            </a:r>
            <a:r>
              <a:rPr lang="pl-PL" u="sng" smtClean="0"/>
              <a:t>ty</a:t>
            </a:r>
            <a:r>
              <a:rPr lang="pl-PL" smtClean="0"/>
              <a:t> dokładnie robisz z daną substancją. Istnieją cztery role w łańcuchu dostaw, w przypadku których konieczna jest rejestracja.</a:t>
            </a:r>
          </a:p>
          <a:p>
            <a:endParaRPr lang="pl-PL"/>
          </a:p>
        </p:txBody>
      </p:sp>
      <p:sp>
        <p:nvSpPr>
          <p:cNvPr id="4" name="Slide Number Placeholder 3"/>
          <p:cNvSpPr>
            <a:spLocks noGrp="1"/>
          </p:cNvSpPr>
          <p:nvPr>
            <p:ph type="sldNum" sz="quarter" idx="10"/>
          </p:nvPr>
        </p:nvSpPr>
        <p:spPr/>
        <p:txBody>
          <a:bodyPr/>
          <a:lstStyle/>
          <a:p>
            <a:fld id="{68DD4212-E431-464C-A3C7-FAC7436F6DC4}" type="slidenum">
              <a:rPr lang="en-GB" smtClean="0"/>
              <a:t>9</a:t>
            </a:fld>
            <a:endParaRPr lang="pl-PL"/>
          </a:p>
        </p:txBody>
      </p:sp>
    </p:spTree>
    <p:extLst>
      <p:ext uri="{BB962C8B-B14F-4D97-AF65-F5344CB8AC3E}">
        <p14:creationId xmlns:p14="http://schemas.microsoft.com/office/powerpoint/2010/main" val="2794308175"/>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3.png" /><Relationship Id="rId3"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image" Target="../media/image4.png" /><Relationship Id="rId2"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Slide">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a:t>
            </a:fld>
            <a:endParaRPr lang="en-GB"/>
          </a:p>
        </p:txBody>
      </p:sp>
    </p:spTree>
    <p:extLst>
      <p:ext uri="{BB962C8B-B14F-4D97-AF65-F5344CB8AC3E}">
        <p14:creationId xmlns:p14="http://schemas.microsoft.com/office/powerpoint/2010/main" val="463221308"/>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marL="0" indent="0" algn="ctr">
              <a:buFont typeface="Arial" panose="020b0604020202020204" pitchFamily="34" charset="0"/>
              <a:buNone/>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5" name="Picture 4"/>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1026"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4666"/>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idx="1"/>
          </p:nvPr>
        </p:nvSpPr>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46959129"/>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4" name="Content Placeholder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sp>
        <p:nvSpPr>
          <p:cNvPr id="11"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mtClean="0"/>
              <a:t>echa.europa.eu/reach-2018</a:t>
            </a:r>
            <a:endParaRPr lang="en-GB"/>
          </a:p>
        </p:txBody>
      </p:sp>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050" name="Picture 2" descr="\\echa\data\users\u08103\Roaming Profile\Desktop\artboard2-02.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59178356"/>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Title Only">
    <p:spTree>
      <p:nvGrpSpPr>
        <p:cNvPr id="1" name=""/>
        <p:cNvGrpSpPr/>
        <p:nvPr/>
      </p:nvGrpSpPr>
      <p:grpSpPr>
        <a:xfrm>
          <a:off x="0" y="0"/>
          <a:ext cx="0" cy="0"/>
        </a:xfrm>
      </p:grpSpPr>
      <p:pic>
        <p:nvPicPr>
          <p:cNvPr id="10" name="Picture 9"/>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 y="0"/>
            <a:ext cx="9143245" cy="6857434"/>
          </a:xfrm>
          <a:prstGeom prst="rect">
            <a:avLst/>
          </a:prstGeom>
        </p:spPr>
      </p:pic>
      <p:sp>
        <p:nvSpPr>
          <p:cNvPr id="8" name="Title 1"/>
          <p:cNvSpPr>
            <a:spLocks noGrp="1"/>
          </p:cNvSpPr>
          <p:nvPr>
            <p:ph type="title" hasCustomPrompt="1"/>
          </p:nvPr>
        </p:nvSpPr>
        <p:spPr>
          <a:xfrm>
            <a:off x="457200" y="476672"/>
            <a:ext cx="8229600" cy="1143000"/>
          </a:xfrm>
        </p:spPr>
        <p:txBody>
          <a:bodyPr>
            <a:norm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Title</a:t>
            </a:r>
            <a:endParaRPr lang="en-GB"/>
          </a:p>
        </p:txBody>
      </p:sp>
      <p:sp>
        <p:nvSpPr>
          <p:cNvPr id="5" name="Slide Number Placeholder 4"/>
          <p:cNvSpPr>
            <a:spLocks noGrp="1"/>
          </p:cNvSpPr>
          <p:nvPr>
            <p:ph type="sldNum" sz="quarter" idx="12"/>
          </p:nvPr>
        </p:nvSpPr>
        <p:spPr/>
        <p:txBody>
          <a:bodyPr/>
          <a:lstStyle/>
          <a:p>
            <a:fld id="{53FE240C-791C-4FA0-BA72-1FE57C9E7D13}" type="slidenum">
              <a:rPr lang="en-GB" smtClean="0"/>
              <a:t>‹#›</a:t>
            </a:fld>
            <a:endParaRPr lang="en-GB"/>
          </a:p>
        </p:txBody>
      </p:sp>
    </p:spTree>
    <p:extLst>
      <p:ext uri="{BB962C8B-B14F-4D97-AF65-F5344CB8AC3E}">
        <p14:creationId xmlns:p14="http://schemas.microsoft.com/office/powerpoint/2010/main" val="2103292405"/>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1_Title Only">
    <p:spTree>
      <p:nvGrpSpPr>
        <p:cNvPr id="1" name=""/>
        <p:cNvGrpSpPr/>
        <p:nvPr/>
      </p:nvGrpSpPr>
      <p:grpSpPr>
        <a:xfrm>
          <a:off x="0" y="0"/>
          <a:ext cx="0" cy="0"/>
        </a:xfrm>
      </p:grpSpPr>
      <p:pic>
        <p:nvPicPr>
          <p:cNvPr id="4" name="Picture 3"/>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755" y="12508"/>
            <a:ext cx="9143245" cy="6857434"/>
          </a:xfrm>
          <a:prstGeom prst="rect">
            <a:avLst/>
          </a:prstGeom>
        </p:spPr>
      </p:pic>
      <p:sp>
        <p:nvSpPr>
          <p:cNvPr id="2" name="Title 1"/>
          <p:cNvSpPr>
            <a:spLocks noGrp="1"/>
          </p:cNvSpPr>
          <p:nvPr>
            <p:ph type="title" hasCustomPrompt="1"/>
          </p:nvPr>
        </p:nvSpPr>
        <p:spPr>
          <a:xfrm>
            <a:off x="457200" y="764704"/>
            <a:ext cx="8229600" cy="1143000"/>
          </a:xfrm>
        </p:spPr>
        <p:txBody>
          <a:bodyPr/>
          <a:lstStyle>
            <a:lvl1pPr>
              <a:defRPr>
                <a:solidFill>
                  <a:srgbClr val="008BC8"/>
                </a:solidFill>
              </a:defRPr>
            </a:lvl1pPr>
          </a:lstStyle>
          <a:p>
            <a:r>
              <a:rPr lang="en-US" smtClean="0"/>
              <a:t>Transition slide/new section</a:t>
            </a:r>
            <a:endParaRPr lang="en-GB"/>
          </a:p>
        </p:txBody>
      </p:sp>
    </p:spTree>
    <p:extLst>
      <p:ext uri="{BB962C8B-B14F-4D97-AF65-F5344CB8AC3E}">
        <p14:creationId xmlns:p14="http://schemas.microsoft.com/office/powerpoint/2010/main" val="2821463597"/>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image" Target="../media/image5.png" /><Relationship Id="rId7"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t>‹#›</a:t>
            </a:fld>
            <a:endParaRPr lang="en-GB"/>
          </a:p>
        </p:txBody>
      </p:sp>
      <p:pic>
        <p:nvPicPr>
          <p:cNvPr id="4" name="Picture 3"/>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 y="1"/>
            <a:ext cx="9143999" cy="6858000"/>
          </a:xfrm>
          <a:prstGeom prst="rect">
            <a:avLst/>
          </a:prstGeom>
        </p:spPr>
      </p:pic>
    </p:spTree>
    <p:extLst>
      <p:ext uri="{BB962C8B-B14F-4D97-AF65-F5344CB8AC3E}">
        <p14:creationId xmlns:p14="http://schemas.microsoft.com/office/powerpoint/2010/main" val="3568025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ransition/>
  <p:timing/>
  <p:hf hdr="0" dt="0"/>
  <p:txStyles>
    <p:titleStyle>
      <a:lvl1pPr algn="l" defTabSz="914400" rtl="0" eaLnBrk="1" latinLnBrk="0" hangingPunct="1">
        <a:spcBef>
          <a:spcPct val="0"/>
        </a:spcBef>
        <a:buNone/>
        <a:defRPr sz="30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0.xml" /><Relationship Id="rId3" Type="http://schemas.openxmlformats.org/officeDocument/2006/relationships/image" Target="../media/image14.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1.xml" /><Relationship Id="rId3" Type="http://schemas.openxmlformats.org/officeDocument/2006/relationships/image" Target="../media/image13.pn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2.xml" /><Relationship Id="rId3" Type="http://schemas.openxmlformats.org/officeDocument/2006/relationships/image" Target="../media/image16.pn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3.xml" /><Relationship Id="rId3" Type="http://schemas.openxmlformats.org/officeDocument/2006/relationships/image" Target="../media/image17.jpeg"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8.xml" /><Relationship Id="rId3" Type="http://schemas.openxmlformats.org/officeDocument/2006/relationships/image" Target="../media/image18.png"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9.xml" /><Relationship Id="rId3" Type="http://schemas.openxmlformats.org/officeDocument/2006/relationships/hyperlink" Target="https://echa.europa.eu/reach-2018" TargetMode="Externa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3.xml" /><Relationship Id="rId3" Type="http://schemas.openxmlformats.org/officeDocument/2006/relationships/image" Target="../media/image6.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 Id="rId3" Type="http://schemas.openxmlformats.org/officeDocument/2006/relationships/image" Target="../media/image7.png" /><Relationship Id="rId4" Type="http://schemas.openxmlformats.org/officeDocument/2006/relationships/image" Target="../media/image8.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7.xml" /><Relationship Id="rId3" Type="http://schemas.openxmlformats.org/officeDocument/2006/relationships/image" Target="../media/image9.png" /><Relationship Id="rId4" Type="http://schemas.openxmlformats.org/officeDocument/2006/relationships/image" Target="../media/image10.png" /><Relationship Id="rId5" Type="http://schemas.openxmlformats.org/officeDocument/2006/relationships/image" Target="../media/image11.pn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 Id="rId3" Type="http://schemas.openxmlformats.org/officeDocument/2006/relationships/image" Target="../media/image12.png" /><Relationship Id="rId4" Type="http://schemas.openxmlformats.org/officeDocument/2006/relationships/image" Target="../media/image13.png" /><Relationship Id="rId5" Type="http://schemas.openxmlformats.org/officeDocument/2006/relationships/image" Target="../media/image14.png"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 Id="rId3" Type="http://schemas.openxmlformats.org/officeDocument/2006/relationships/image" Target="../media/image12.png" /><Relationship Id="rId4" Type="http://schemas.openxmlformats.org/officeDocument/2006/relationships/image" Target="../media/image15.png"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extBox 1"/>
          <p:cNvSpPr txBox="1"/>
          <p:nvPr/>
        </p:nvSpPr>
        <p:spPr>
          <a:xfrm>
            <a:off x="755576" y="905232"/>
            <a:ext cx="6336704" cy="2523768"/>
          </a:xfrm>
          <a:prstGeom prst="rect">
            <a:avLst/>
          </a:prstGeom>
          <a:noFill/>
        </p:spPr>
        <p:txBody>
          <a:bodyPr wrap="square" rtlCol="0">
            <a:spAutoFit/>
          </a:bodyPr>
          <a:lstStyle/>
          <a:p>
            <a:r>
              <a:rPr lang="pl-PL" sz="5000" b="1" smtClean="0">
                <a:solidFill>
                  <a:schemeClr val="bg1"/>
                </a:solidFill>
                <a:latin typeface="Verdana" panose="020b0604030504040204" pitchFamily="34" charset="0"/>
              </a:rPr>
              <a:t>REACH 2018</a:t>
            </a:r>
          </a:p>
          <a:p>
            <a:endParaRPr lang="pl-PL" sz="360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pl-PL" sz="3600" smtClean="0">
                <a:solidFill>
                  <a:schemeClr val="bg1"/>
                </a:solidFill>
                <a:latin typeface="Verdana" panose="020b0604030504040204" pitchFamily="34" charset="0"/>
              </a:rPr>
              <a:t>Znaj swoje portfolio i zacznij przygotowania już teraz</a:t>
            </a:r>
            <a:endParaRPr lang="pl-PL" sz="360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3572686"/>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pl-PL" noProof="0"/>
              <a:t>Zakres i zwolnienia</a:t>
            </a:r>
          </a:p>
        </p:txBody>
      </p:sp>
      <p:sp>
        <p:nvSpPr>
          <p:cNvPr id="3" name="Content Placeholder 2"/>
          <p:cNvSpPr>
            <a:spLocks noGrp="1"/>
          </p:cNvSpPr>
          <p:nvPr>
            <p:ph idx="1"/>
          </p:nvPr>
        </p:nvSpPr>
        <p:spPr/>
        <p:txBody>
          <a:bodyPr/>
          <a:lstStyle/>
          <a:p>
            <a:pPr marL="0" indent="0">
              <a:buNone/>
            </a:pPr>
            <a:r>
              <a:rPr lang="pl-PL" noProof="0"/>
              <a:t>Czy </a:t>
            </a:r>
            <a:r>
              <a:rPr lang="pl-PL" b="1" noProof="0"/>
              <a:t>dana substancja</a:t>
            </a:r>
            <a:r>
              <a:rPr lang="pl-PL" noProof="0"/>
              <a:t> wymaga rejestracji?</a:t>
            </a:r>
          </a:p>
          <a:p>
            <a:pPr marL="0" indent="0">
              <a:buNone/>
            </a:pPr>
            <a:endParaRPr lang="pl-PL" sz="1400" noProof="0"/>
          </a:p>
          <a:p>
            <a:r>
              <a:rPr lang="pl-PL" noProof="0"/>
              <a:t>Należy sprawdzić zwolnienia z obowiązku rejestracji w odniesieniu do:</a:t>
            </a:r>
          </a:p>
          <a:p>
            <a:pPr lvl="1"/>
            <a:r>
              <a:rPr lang="pl-PL" noProof="0"/>
              <a:t>substancji (polimer, woda, …)</a:t>
            </a:r>
          </a:p>
          <a:p>
            <a:pPr lvl="1"/>
            <a:r>
              <a:rPr lang="pl-PL" noProof="0"/>
              <a:t>zastosowań substancji (rozwój produktu, żywność, …)</a:t>
            </a:r>
          </a:p>
          <a:p>
            <a:pPr lvl="1"/>
            <a:r>
              <a:rPr lang="pl-PL" noProof="0"/>
              <a:t>szczególnych warunków (import powrotny, odpady, …)</a:t>
            </a:r>
          </a:p>
          <a:p>
            <a:pPr marL="0" indent="0">
              <a:buNone/>
            </a:pPr>
            <a:endParaRPr lang="pl-PL" noProof="0"/>
          </a:p>
        </p:txBody>
      </p:sp>
      <p:sp>
        <p:nvSpPr>
          <p:cNvPr id="5" name="Slide Number Placeholder 4"/>
          <p:cNvSpPr>
            <a:spLocks noGrp="1"/>
          </p:cNvSpPr>
          <p:nvPr>
            <p:ph type="sldNum" sz="quarter" idx="12"/>
          </p:nvPr>
        </p:nvSpPr>
        <p:spPr/>
        <p:txBody>
          <a:bodyPr/>
          <a:lstStyle/>
          <a:p>
            <a:fld id="{53FE240C-791C-4FA0-BA72-1FE57C9E7D13}" type="slidenum">
              <a:rPr lang="en-GB" smtClean="0"/>
              <a:t>10</a:t>
            </a:fld>
            <a:endParaRPr lang="pl-PL"/>
          </a:p>
        </p:txBody>
      </p:sp>
      <p:pic>
        <p:nvPicPr>
          <p:cNvPr id="6" name="Picture 2" descr="B:\IEtemp\u07041\Temporary Internet Files\Content.Outlook\DOW1UNL0\substance_blue_lg (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580112" y="559798"/>
            <a:ext cx="812698" cy="876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6036652"/>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pl-PL" noProof="0"/>
              <a:t>Ilość</a:t>
            </a:r>
          </a:p>
        </p:txBody>
      </p:sp>
      <p:sp>
        <p:nvSpPr>
          <p:cNvPr id="3" name="Content Placeholder 2"/>
          <p:cNvSpPr>
            <a:spLocks noGrp="1"/>
          </p:cNvSpPr>
          <p:nvPr>
            <p:ph idx="1"/>
          </p:nvPr>
        </p:nvSpPr>
        <p:spPr>
          <a:xfrm>
            <a:off x="457200" y="1600200"/>
            <a:ext cx="8229600" cy="4756150"/>
          </a:xfrm>
        </p:spPr>
        <p:txBody>
          <a:bodyPr>
            <a:normAutofit fontScale="77500" lnSpcReduction="20000"/>
          </a:bodyPr>
          <a:lstStyle/>
          <a:p>
            <a:pPr marL="0" indent="0">
              <a:buNone/>
            </a:pPr>
            <a:r>
              <a:rPr lang="pl-PL" noProof="0" smtClean="0"/>
              <a:t>Czy osiągasz próg </a:t>
            </a:r>
            <a:r>
              <a:rPr lang="pl-PL" b="1" noProof="0" smtClean="0"/>
              <a:t>jednej tony rocznie</a:t>
            </a:r>
            <a:r>
              <a:rPr lang="pl-PL" noProof="0" smtClean="0"/>
              <a:t>?</a:t>
            </a:r>
          </a:p>
          <a:p>
            <a:pPr marL="0" indent="0">
              <a:buNone/>
            </a:pPr>
            <a:endParaRPr lang="pl-PL" sz="1400" noProof="0" smtClean="0">
              <a:solidFill>
                <a:srgbClr val="0046AD"/>
              </a:solidFill>
            </a:endParaRPr>
          </a:p>
          <a:p>
            <a:r>
              <a:rPr lang="pl-PL" noProof="0" smtClean="0"/>
              <a:t>Oblicz ilość w odniesieniu do </a:t>
            </a:r>
            <a:r>
              <a:rPr lang="pl-PL" i="1" noProof="0" smtClean="0"/>
              <a:t>każdego</a:t>
            </a:r>
            <a:r>
              <a:rPr lang="pl-PL" noProof="0" smtClean="0"/>
              <a:t> roku kalendarzowego:</a:t>
            </a:r>
          </a:p>
          <a:p>
            <a:pPr lvl="1">
              <a:buFont typeface="Arial" panose="020b0604020202020204" pitchFamily="34" charset="0"/>
              <a:buChar char="•"/>
            </a:pPr>
            <a:r>
              <a:rPr lang="pl-PL" noProof="0" smtClean="0"/>
              <a:t>jeśli produkowałeś lub importowałeś daną substancję w ciągu ostatnich trzech lat, uwzględnij średnią z ostatnich trzech lat</a:t>
            </a:r>
          </a:p>
          <a:p>
            <a:pPr lvl="1">
              <a:buFont typeface="Arial" panose="020b0604020202020204" pitchFamily="34" charset="0"/>
              <a:buChar char="•"/>
            </a:pPr>
            <a:r>
              <a:rPr lang="pl-PL" noProof="0" smtClean="0"/>
              <a:t>jeśli nie, uwzględnij ilość wyprodukowaną lub importowaną w roku kalendarzowym</a:t>
            </a:r>
            <a:endParaRPr lang="pl-PL" i="1" noProof="0" smtClean="0"/>
          </a:p>
          <a:p>
            <a:r>
              <a:rPr lang="pl-PL" noProof="0" smtClean="0"/>
              <a:t>Najwyższa wielkość obrotu </a:t>
            </a:r>
            <a:r>
              <a:rPr lang="pl-PL" i="1" noProof="0" smtClean="0"/>
              <a:t>rocznie obliczona w sposób opisany powyżej </a:t>
            </a:r>
            <a:r>
              <a:rPr lang="pl-PL" noProof="0" smtClean="0"/>
              <a:t>od dnia 1 czerwca 2007 r. decyduje o obowiązującym terminie rejestracji</a:t>
            </a:r>
          </a:p>
          <a:p>
            <a:r>
              <a:rPr lang="pl-PL" noProof="0" smtClean="0"/>
              <a:t>Wielkość obrotu </a:t>
            </a:r>
            <a:r>
              <a:rPr lang="pl-PL" i="1" noProof="0" smtClean="0"/>
              <a:t>rocznie obliczona</a:t>
            </a:r>
            <a:r>
              <a:rPr lang="pl-PL" noProof="0" smtClean="0"/>
              <a:t> w roku rejestracji decyduje o obowiązujących wymaganiach w zakresie informacji</a:t>
            </a:r>
          </a:p>
          <a:p>
            <a:pPr lvl="1">
              <a:buFont typeface="Arial" panose="020b0604020202020204" pitchFamily="34" charset="0"/>
              <a:buChar char="•"/>
            </a:pPr>
            <a:r>
              <a:rPr lang="pl-PL" noProof="0" smtClean="0"/>
              <a:t>jeśli produkowałeś lub importowałeś daną substancję w ciągu ostatnich trzech lat, uwzględnij średnią z ostatnich trzech lat</a:t>
            </a:r>
          </a:p>
          <a:p>
            <a:pPr lvl="1">
              <a:buFont typeface="Arial" panose="020b0604020202020204" pitchFamily="34" charset="0"/>
              <a:buChar char="•"/>
            </a:pPr>
            <a:r>
              <a:rPr lang="pl-PL" noProof="0" smtClean="0"/>
              <a:t>jeśli nie, uwzględnij szacowaną ilość wyprodukowaną lub importowaną w roku kalendarzowym rejestracji</a:t>
            </a:r>
          </a:p>
          <a:p>
            <a:r>
              <a:rPr lang="pl-PL" noProof="0" smtClean="0"/>
              <a:t>Oddzielne obliczenia dla półproduktów w przypadku warunków ściśle kontrolowanych</a:t>
            </a:r>
          </a:p>
          <a:p>
            <a:endParaRPr lang="pl-PL" noProof="0" smtClean="0"/>
          </a:p>
          <a:p>
            <a:pPr marL="0" indent="0">
              <a:buNone/>
            </a:pPr>
            <a:endParaRPr lang="pl-PL" noProof="0"/>
          </a:p>
        </p:txBody>
      </p:sp>
      <p:sp>
        <p:nvSpPr>
          <p:cNvPr id="5" name="Slide Number Placeholder 4"/>
          <p:cNvSpPr>
            <a:spLocks noGrp="1"/>
          </p:cNvSpPr>
          <p:nvPr>
            <p:ph type="sldNum" sz="quarter" idx="12"/>
          </p:nvPr>
        </p:nvSpPr>
        <p:spPr/>
        <p:txBody>
          <a:bodyPr/>
          <a:lstStyle/>
          <a:p>
            <a:fld id="{53FE240C-791C-4FA0-BA72-1FE57C9E7D13}" type="slidenum">
              <a:rPr lang="en-GB" smtClean="0"/>
              <a:t>11</a:t>
            </a:fld>
            <a:endParaRPr lang="pl-PL"/>
          </a:p>
        </p:txBody>
      </p:sp>
      <p:pic>
        <p:nvPicPr>
          <p:cNvPr id="6" name="Picture 2" descr="B:\IEtemp\u07041\Temporary Internet Files\Content.Outlook\DOW1UNL0\weight_lg (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483768" y="692696"/>
            <a:ext cx="681494" cy="6814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6036652"/>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pl-PL" noProof="0" smtClean="0"/>
              <a:t>Jakie informacje są potrzebne?</a:t>
            </a:r>
            <a:endParaRPr lang="pl-PL" noProof="0"/>
          </a:p>
        </p:txBody>
      </p:sp>
      <p:sp>
        <p:nvSpPr>
          <p:cNvPr id="3" name="Content Placeholder 2"/>
          <p:cNvSpPr>
            <a:spLocks noGrp="1"/>
          </p:cNvSpPr>
          <p:nvPr>
            <p:ph idx="1"/>
          </p:nvPr>
        </p:nvSpPr>
        <p:spPr/>
        <p:txBody>
          <a:bodyPr>
            <a:normAutofit lnSpcReduction="10000"/>
          </a:bodyPr>
          <a:lstStyle/>
          <a:p>
            <a:r>
              <a:rPr lang="pl-PL" noProof="0"/>
              <a:t>Identyfikacja substancji</a:t>
            </a:r>
          </a:p>
          <a:p>
            <a:pPr lvl="1">
              <a:buFont typeface="Arial" panose="020b0604020202020204" pitchFamily="34" charset="0"/>
              <a:buChar char="•"/>
            </a:pPr>
            <a:r>
              <a:rPr lang="pl-PL" noProof="0"/>
              <a:t>Informacje analityczne</a:t>
            </a:r>
          </a:p>
          <a:p>
            <a:pPr lvl="1"/>
            <a:endParaRPr lang="pl-PL" noProof="0"/>
          </a:p>
          <a:p>
            <a:r>
              <a:rPr lang="pl-PL" noProof="0"/>
              <a:t>Informacje na temat produkcji, zastosowania i narażenia</a:t>
            </a:r>
          </a:p>
          <a:p>
            <a:pPr lvl="1">
              <a:buFont typeface="Arial" panose="020b0604020202020204" pitchFamily="34" charset="0"/>
              <a:buChar char="•"/>
            </a:pPr>
            <a:r>
              <a:rPr lang="pl-PL" noProof="0"/>
              <a:t>Wszystkie zastosowania w cyklu życia, od produkcji do odpadów</a:t>
            </a:r>
          </a:p>
          <a:p>
            <a:pPr lvl="1"/>
            <a:endParaRPr lang="pl-PL" noProof="0"/>
          </a:p>
          <a:p>
            <a:r>
              <a:rPr lang="pl-PL" noProof="0"/>
              <a:t>Informacje fizykochemiczne, takie jak</a:t>
            </a:r>
          </a:p>
          <a:p>
            <a:pPr lvl="1">
              <a:buFont typeface="Arial" panose="020b0604020202020204" pitchFamily="34" charset="0"/>
              <a:buChar char="•"/>
            </a:pPr>
            <a:r>
              <a:rPr lang="pl-PL" noProof="0"/>
              <a:t>Temperatura wrzenia, prężność par, </a:t>
            </a:r>
            <a:br>
              <a:rPr lang="fr-FR" noProof="0" smtClean="0"/>
            </a:br>
            <a:r>
              <a:rPr lang="pl-PL" noProof="0" smtClean="0"/>
              <a:t>granulometria</a:t>
            </a:r>
            <a:r>
              <a:rPr lang="pl-PL" noProof="0"/>
              <a:t>…</a:t>
            </a:r>
          </a:p>
          <a:p>
            <a:pPr lvl="1"/>
            <a:endParaRPr lang="pl-PL" noProof="0"/>
          </a:p>
          <a:p>
            <a:r>
              <a:rPr lang="pl-PL" noProof="0"/>
              <a:t>Klasyfikacja i oznakowanie</a:t>
            </a:r>
          </a:p>
          <a:p>
            <a:pPr marL="0" indent="0">
              <a:buNone/>
            </a:pPr>
            <a:endParaRPr lang="pl-PL" noProof="0"/>
          </a:p>
        </p:txBody>
      </p:sp>
      <p:sp>
        <p:nvSpPr>
          <p:cNvPr id="5" name="Slide Number Placeholder 4"/>
          <p:cNvSpPr>
            <a:spLocks noGrp="1"/>
          </p:cNvSpPr>
          <p:nvPr>
            <p:ph type="sldNum" sz="quarter" idx="12"/>
          </p:nvPr>
        </p:nvSpPr>
        <p:spPr/>
        <p:txBody>
          <a:bodyPr/>
          <a:lstStyle/>
          <a:p>
            <a:fld id="{53FE240C-791C-4FA0-BA72-1FE57C9E7D13}" type="slidenum">
              <a:rPr lang="en-GB" smtClean="0"/>
              <a:t>12</a:t>
            </a:fld>
            <a:endParaRPr lang="pl-PL"/>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4288" y="4725144"/>
            <a:ext cx="1296144" cy="1529497"/>
          </a:xfrm>
          <a:prstGeom prst="rect">
            <a:avLst/>
          </a:prstGeom>
        </p:spPr>
      </p:pic>
      <p:sp>
        <p:nvSpPr>
          <p:cNvPr id="8" name="TextBox 7"/>
          <p:cNvSpPr txBox="1"/>
          <p:nvPr/>
        </p:nvSpPr>
        <p:spPr>
          <a:xfrm>
            <a:off x="6156176" y="1556792"/>
            <a:ext cx="1944216" cy="830997"/>
          </a:xfrm>
          <a:prstGeom prst="rect">
            <a:avLst/>
          </a:prstGeom>
          <a:noFill/>
        </p:spPr>
        <p:txBody>
          <a:bodyPr wrap="square" rtlCol="0">
            <a:spAutoFit/>
          </a:bodyPr>
          <a:lstStyle/>
          <a:p>
            <a:pPr>
              <a:buNone/>
            </a:pPr>
            <a:r>
              <a:rPr lang="pl-PL" sz="2400" b="1" smtClean="0">
                <a:solidFill>
                  <a:srgbClr val="008BC8"/>
                </a:solidFill>
                <a:latin typeface="Verdana" panose="020b0604030504040204" pitchFamily="34" charset="0"/>
              </a:rPr>
              <a:t>Zawsze potrzebne</a:t>
            </a:r>
            <a:endParaRPr lang="pl-PL" sz="2400" b="1">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669920741"/>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pl-PL" noProof="0"/>
              <a:t>Potrzebne informacje</a:t>
            </a:r>
          </a:p>
        </p:txBody>
      </p:sp>
      <p:sp>
        <p:nvSpPr>
          <p:cNvPr id="3" name="Content Placeholder 2"/>
          <p:cNvSpPr>
            <a:spLocks noGrp="1"/>
          </p:cNvSpPr>
          <p:nvPr>
            <p:ph idx="1"/>
          </p:nvPr>
        </p:nvSpPr>
        <p:spPr/>
        <p:txBody>
          <a:bodyPr/>
          <a:lstStyle/>
          <a:p>
            <a:r>
              <a:rPr lang="pl-PL" noProof="0"/>
              <a:t>Informacje toksykologiczne, takie jak</a:t>
            </a:r>
          </a:p>
          <a:p>
            <a:pPr lvl="1">
              <a:buFont typeface="Arial" panose="020b0604020202020204" pitchFamily="34" charset="0"/>
              <a:buChar char="•"/>
            </a:pPr>
            <a:r>
              <a:rPr lang="pl-PL" noProof="0"/>
              <a:t>Działanie drażniące na skórę i oczy – </a:t>
            </a:r>
            <a:r>
              <a:rPr lang="pl-PL" i="1" noProof="0"/>
              <a:t>in vitro</a:t>
            </a:r>
          </a:p>
          <a:p>
            <a:pPr lvl="1">
              <a:buFont typeface="Arial" panose="020b0604020202020204" pitchFamily="34" charset="0"/>
              <a:buChar char="•"/>
            </a:pPr>
            <a:r>
              <a:rPr lang="pl-PL" noProof="0"/>
              <a:t>Działanie mutagenne na bakterie – </a:t>
            </a:r>
            <a:r>
              <a:rPr lang="pl-PL" i="1" noProof="0"/>
              <a:t>in vitro</a:t>
            </a:r>
          </a:p>
          <a:p>
            <a:pPr lvl="1">
              <a:buFont typeface="Arial" panose="020b0604020202020204" pitchFamily="34" charset="0"/>
              <a:buChar char="•"/>
            </a:pPr>
            <a:r>
              <a:rPr lang="pl-PL" i="1" noProof="0"/>
              <a:t>…</a:t>
            </a:r>
            <a:endParaRPr lang="pl-PL" noProof="0"/>
          </a:p>
          <a:p>
            <a:pPr lvl="1"/>
            <a:endParaRPr lang="pl-PL" noProof="0"/>
          </a:p>
          <a:p>
            <a:r>
              <a:rPr lang="pl-PL" noProof="0" smtClean="0"/>
              <a:t>Informacje ekotoksykologiczne, takie jak</a:t>
            </a:r>
          </a:p>
          <a:p>
            <a:pPr lvl="1">
              <a:buFont typeface="Arial" panose="020b0604020202020204" pitchFamily="34" charset="0"/>
              <a:buChar char="•"/>
            </a:pPr>
            <a:r>
              <a:rPr lang="pl-PL" noProof="0"/>
              <a:t>Toksyczność krótkoterminowa dla organizmów wodnych względem </a:t>
            </a:r>
            <a:r>
              <a:rPr lang="pl-PL" i="1" noProof="0"/>
              <a:t>Daphnia</a:t>
            </a:r>
          </a:p>
          <a:p>
            <a:pPr lvl="1">
              <a:buFont typeface="Arial" panose="020b0604020202020204" pitchFamily="34" charset="0"/>
              <a:buChar char="•"/>
            </a:pPr>
            <a:r>
              <a:rPr lang="pl-PL" noProof="0"/>
              <a:t>Biodegradowalność</a:t>
            </a:r>
          </a:p>
          <a:p>
            <a:pPr lvl="1">
              <a:buFont typeface="Arial" panose="020b0604020202020204" pitchFamily="34" charset="0"/>
              <a:buChar char="•"/>
            </a:pPr>
            <a:r>
              <a:rPr lang="pl-PL" noProof="0"/>
              <a:t>…</a:t>
            </a:r>
          </a:p>
          <a:p>
            <a:pPr marL="0" indent="0">
              <a:buNone/>
            </a:pPr>
            <a:endParaRPr lang="pl-PL" noProof="0"/>
          </a:p>
        </p:txBody>
      </p:sp>
      <p:sp>
        <p:nvSpPr>
          <p:cNvPr id="5" name="Slide Number Placeholder 4"/>
          <p:cNvSpPr>
            <a:spLocks noGrp="1"/>
          </p:cNvSpPr>
          <p:nvPr>
            <p:ph type="sldNum" sz="quarter" idx="12"/>
          </p:nvPr>
        </p:nvSpPr>
        <p:spPr/>
        <p:txBody>
          <a:bodyPr/>
          <a:lstStyle/>
          <a:p>
            <a:fld id="{53FE240C-791C-4FA0-BA72-1FE57C9E7D13}" type="slidenum">
              <a:rPr lang="en-GB" smtClean="0"/>
              <a:t>13</a:t>
            </a:fld>
            <a:endParaRPr lang="pl-PL"/>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4288" y="3854921"/>
            <a:ext cx="1491615" cy="2238375"/>
          </a:xfrm>
          <a:prstGeom prst="rect">
            <a:avLst/>
          </a:prstGeom>
        </p:spPr>
      </p:pic>
      <p:sp>
        <p:nvSpPr>
          <p:cNvPr id="7" name="TextBox 6"/>
          <p:cNvSpPr txBox="1"/>
          <p:nvPr/>
        </p:nvSpPr>
        <p:spPr>
          <a:xfrm>
            <a:off x="7040825" y="1832856"/>
            <a:ext cx="1851655" cy="830997"/>
          </a:xfrm>
          <a:prstGeom prst="rect">
            <a:avLst/>
          </a:prstGeom>
          <a:noFill/>
        </p:spPr>
        <p:txBody>
          <a:bodyPr wrap="square" rtlCol="0">
            <a:spAutoFit/>
          </a:bodyPr>
          <a:lstStyle/>
          <a:p>
            <a:pPr>
              <a:buNone/>
            </a:pPr>
            <a:r>
              <a:rPr lang="pl-PL" sz="2400" b="1">
                <a:solidFill>
                  <a:srgbClr val="008BC8"/>
                </a:solidFill>
                <a:latin typeface="Verdana" panose="020b0604030504040204" pitchFamily="34" charset="0"/>
              </a:rPr>
              <a:t>1–10 ton rocznie</a:t>
            </a:r>
            <a:endParaRPr lang="pl-PL" sz="2400" b="1">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13825618"/>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pl-PL" noProof="0"/>
              <a:t>Potrzebne informacje</a:t>
            </a:r>
          </a:p>
        </p:txBody>
      </p:sp>
      <p:sp>
        <p:nvSpPr>
          <p:cNvPr id="3" name="Content Placeholder 2"/>
          <p:cNvSpPr>
            <a:spLocks noGrp="1"/>
          </p:cNvSpPr>
          <p:nvPr>
            <p:ph idx="1"/>
          </p:nvPr>
        </p:nvSpPr>
        <p:spPr/>
        <p:txBody>
          <a:bodyPr>
            <a:normAutofit lnSpcReduction="10000"/>
          </a:bodyPr>
          <a:lstStyle/>
          <a:p>
            <a:r>
              <a:rPr lang="pl-PL" noProof="0"/>
              <a:t>Informacje toksykologiczne, takie jak</a:t>
            </a:r>
          </a:p>
          <a:p>
            <a:pPr lvl="1">
              <a:buFont typeface="Arial" panose="020b0604020202020204" pitchFamily="34" charset="0"/>
              <a:buChar char="•"/>
            </a:pPr>
            <a:r>
              <a:rPr lang="pl-PL" noProof="0"/>
              <a:t>Krótkookresowa toksyczność dawki </a:t>
            </a:r>
            <a:br>
              <a:rPr lang="fr-FR" noProof="0" smtClean="0"/>
            </a:br>
            <a:r>
              <a:rPr lang="pl-PL" noProof="0" smtClean="0"/>
              <a:t>powtórzonej</a:t>
            </a:r>
            <a:endParaRPr lang="pl-PL" noProof="0"/>
          </a:p>
          <a:p>
            <a:pPr lvl="1">
              <a:buFont typeface="Arial" panose="020b0604020202020204" pitchFamily="34" charset="0"/>
              <a:buChar char="•"/>
            </a:pPr>
            <a:r>
              <a:rPr lang="pl-PL" noProof="0"/>
              <a:t>Badanie przesiewowe szkodliwego wpływu </a:t>
            </a:r>
            <a:br>
              <a:rPr lang="fr-FR" noProof="0" smtClean="0"/>
            </a:br>
            <a:r>
              <a:rPr lang="pl-PL" noProof="0" smtClean="0"/>
              <a:t>na </a:t>
            </a:r>
            <a:r>
              <a:rPr lang="pl-PL" noProof="0"/>
              <a:t>rozrodczość</a:t>
            </a:r>
          </a:p>
          <a:p>
            <a:pPr lvl="1">
              <a:buFont typeface="Arial" panose="020b0604020202020204" pitchFamily="34" charset="0"/>
              <a:buChar char="•"/>
            </a:pPr>
            <a:r>
              <a:rPr lang="pl-PL" noProof="0"/>
              <a:t>…</a:t>
            </a:r>
          </a:p>
          <a:p>
            <a:r>
              <a:rPr lang="pl-PL" noProof="0" smtClean="0"/>
              <a:t>Informacje ekotoksykologiczne, takie jak</a:t>
            </a:r>
          </a:p>
          <a:p>
            <a:pPr lvl="1">
              <a:buFont typeface="Arial" panose="020b0604020202020204" pitchFamily="34" charset="0"/>
              <a:buChar char="•"/>
            </a:pPr>
            <a:r>
              <a:rPr lang="pl-PL" noProof="0"/>
              <a:t>Toksyczność krótkoterminowa dla organizmów wodnych względem ryb</a:t>
            </a:r>
          </a:p>
          <a:p>
            <a:pPr lvl="1">
              <a:buFont typeface="Arial" panose="020b0604020202020204" pitchFamily="34" charset="0"/>
              <a:buChar char="•"/>
            </a:pPr>
            <a:r>
              <a:rPr lang="pl-PL" noProof="0"/>
              <a:t>Hamowanie oddychania osadów czynnych</a:t>
            </a:r>
          </a:p>
          <a:p>
            <a:pPr lvl="1">
              <a:buFont typeface="Arial" panose="020b0604020202020204" pitchFamily="34" charset="0"/>
              <a:buChar char="•"/>
            </a:pPr>
            <a:r>
              <a:rPr lang="pl-PL" noProof="0"/>
              <a:t>Test przesiewowy adsorpcji/desorpcji</a:t>
            </a:r>
          </a:p>
          <a:p>
            <a:pPr lvl="1">
              <a:buFont typeface="Arial" panose="020b0604020202020204" pitchFamily="34" charset="0"/>
              <a:buChar char="•"/>
            </a:pPr>
            <a:r>
              <a:rPr lang="pl-PL" noProof="0"/>
              <a:t>…</a:t>
            </a:r>
          </a:p>
          <a:p>
            <a:r>
              <a:rPr lang="pl-PL" noProof="0"/>
              <a:t>Ocena bezpieczeństwa chemicznego!</a:t>
            </a:r>
          </a:p>
          <a:p>
            <a:pPr marL="0" indent="0">
              <a:buNone/>
            </a:pPr>
            <a:endParaRPr lang="pl-PL" noProof="0"/>
          </a:p>
        </p:txBody>
      </p:sp>
      <p:sp>
        <p:nvSpPr>
          <p:cNvPr id="5" name="Slide Number Placeholder 4"/>
          <p:cNvSpPr>
            <a:spLocks noGrp="1"/>
          </p:cNvSpPr>
          <p:nvPr>
            <p:ph type="sldNum" sz="quarter" idx="12"/>
          </p:nvPr>
        </p:nvSpPr>
        <p:spPr/>
        <p:txBody>
          <a:bodyPr/>
          <a:lstStyle/>
          <a:p>
            <a:fld id="{53FE240C-791C-4FA0-BA72-1FE57C9E7D13}" type="slidenum">
              <a:rPr lang="en-GB" smtClean="0"/>
              <a:t>14</a:t>
            </a:fld>
            <a:endParaRPr lang="pl-PL"/>
          </a:p>
        </p:txBody>
      </p:sp>
      <p:sp>
        <p:nvSpPr>
          <p:cNvPr id="7" name="TextBox 6"/>
          <p:cNvSpPr txBox="1"/>
          <p:nvPr/>
        </p:nvSpPr>
        <p:spPr>
          <a:xfrm>
            <a:off x="6732240" y="1832856"/>
            <a:ext cx="2160240" cy="830997"/>
          </a:xfrm>
          <a:prstGeom prst="rect">
            <a:avLst/>
          </a:prstGeom>
          <a:noFill/>
        </p:spPr>
        <p:txBody>
          <a:bodyPr wrap="square" rtlCol="0">
            <a:spAutoFit/>
          </a:bodyPr>
          <a:lstStyle/>
          <a:p>
            <a:pPr>
              <a:buNone/>
            </a:pPr>
            <a:r>
              <a:rPr lang="pl-PL" sz="2400" b="1" smtClean="0">
                <a:solidFill>
                  <a:srgbClr val="008BC8"/>
                </a:solidFill>
                <a:latin typeface="Verdana" panose="020b0604030504040204" pitchFamily="34" charset="0"/>
              </a:rPr>
              <a:t>10–100 ton rocznie</a:t>
            </a:r>
            <a:endParaRPr lang="pl-PL" sz="2400" b="1">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9432485"/>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15</a:t>
            </a:fld>
            <a:endParaRPr lang="pl-PL"/>
          </a:p>
        </p:txBody>
      </p:sp>
      <p:sp>
        <p:nvSpPr>
          <p:cNvPr id="4" name="Title 3"/>
          <p:cNvSpPr>
            <a:spLocks noGrp="1"/>
          </p:cNvSpPr>
          <p:nvPr>
            <p:ph type="title"/>
          </p:nvPr>
        </p:nvSpPr>
        <p:spPr/>
        <p:txBody>
          <a:bodyPr/>
          <a:lstStyle/>
          <a:p>
            <a:r>
              <a:rPr lang="pl-PL" noProof="0" smtClean="0"/>
              <a:t>Wymagania w zakresie informacji na potrzeby rejestracji półproduktów</a:t>
            </a:r>
            <a:endParaRPr lang="pl-PL" noProof="0"/>
          </a:p>
        </p:txBody>
      </p:sp>
      <p:sp>
        <p:nvSpPr>
          <p:cNvPr id="5" name="Content Placeholder 4"/>
          <p:cNvSpPr>
            <a:spLocks noGrp="1"/>
          </p:cNvSpPr>
          <p:nvPr>
            <p:ph idx="1"/>
          </p:nvPr>
        </p:nvSpPr>
        <p:spPr/>
        <p:txBody>
          <a:bodyPr/>
          <a:lstStyle/>
          <a:p>
            <a:r>
              <a:rPr lang="pl-PL" noProof="0" smtClean="0"/>
              <a:t>Ograniczone wymagania mają zastosowanie, jeśli produkujesz półprodukty wyodrębnione </a:t>
            </a:r>
            <a:r>
              <a:rPr lang="pl-PL" u="sng" noProof="0" smtClean="0"/>
              <a:t>w warunkach ściśle kontrolowanych</a:t>
            </a:r>
          </a:p>
          <a:p>
            <a:r>
              <a:rPr lang="pl-PL" noProof="0" smtClean="0"/>
              <a:t>Definicja półproduktu</a:t>
            </a:r>
          </a:p>
          <a:p>
            <a:pPr lvl="1">
              <a:buFont typeface="Arial" panose="020b0604020202020204" pitchFamily="34" charset="0"/>
              <a:buChar char="•"/>
            </a:pPr>
            <a:r>
              <a:rPr lang="pl-PL" noProof="0" smtClean="0"/>
              <a:t>substancja jest przekształcana w inną substancję i produkowana</a:t>
            </a:r>
          </a:p>
          <a:p>
            <a:pPr lvl="1">
              <a:buFont typeface="Arial" panose="020b0604020202020204" pitchFamily="34" charset="0"/>
              <a:buChar char="•"/>
            </a:pPr>
            <a:r>
              <a:rPr lang="pl-PL" noProof="0" smtClean="0"/>
              <a:t>stosowana w warunkach ściśle kontrolowanych w zakładach produkcji chemikaliów</a:t>
            </a:r>
          </a:p>
          <a:p>
            <a:r>
              <a:rPr lang="pl-PL" noProof="0" smtClean="0"/>
              <a:t>Status substancji jako półproduktu nie wynika z jej postaci chemicznej, lecz z tego, w jaki sposób jest ona stosowana po wyprodukowaniu.</a:t>
            </a:r>
          </a:p>
          <a:p>
            <a:endParaRPr lang="pl-PL" noProof="0"/>
          </a:p>
        </p:txBody>
      </p:sp>
    </p:spTree>
    <p:extLst>
      <p:ext uri="{BB962C8B-B14F-4D97-AF65-F5344CB8AC3E}">
        <p14:creationId xmlns:p14="http://schemas.microsoft.com/office/powerpoint/2010/main" val="3876745143"/>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pl-PL" noProof="0"/>
              <a:t>Zanim wygenerujesz nowe dane</a:t>
            </a:r>
          </a:p>
        </p:txBody>
      </p:sp>
      <p:sp>
        <p:nvSpPr>
          <p:cNvPr id="3" name="Content Placeholder 2"/>
          <p:cNvSpPr>
            <a:spLocks noGrp="1"/>
          </p:cNvSpPr>
          <p:nvPr>
            <p:ph idx="1"/>
          </p:nvPr>
        </p:nvSpPr>
        <p:spPr/>
        <p:txBody>
          <a:bodyPr/>
          <a:lstStyle/>
          <a:p>
            <a:pPr marL="457200" indent="-457200">
              <a:buFont typeface="+mj-lt"/>
              <a:buAutoNum type="arabicPeriod"/>
            </a:pPr>
            <a:r>
              <a:rPr lang="pl-PL" noProof="0"/>
              <a:t>Zgromadź dostępne informacje</a:t>
            </a:r>
          </a:p>
          <a:p>
            <a:pPr marL="457200" indent="-457200">
              <a:buFont typeface="+mj-lt"/>
              <a:buAutoNum type="arabicPeriod"/>
            </a:pPr>
            <a:endParaRPr lang="pl-PL" sz="2000" noProof="0"/>
          </a:p>
          <a:p>
            <a:pPr marL="457200" indent="-457200">
              <a:buFont typeface="+mj-lt"/>
              <a:buAutoNum type="arabicPeriod"/>
            </a:pPr>
            <a:r>
              <a:rPr lang="pl-PL" noProof="0"/>
              <a:t>Udostępnij dane innym przedsiębiorstwom</a:t>
            </a:r>
          </a:p>
          <a:p>
            <a:pPr lvl="1">
              <a:buFont typeface="Arial" panose="020b0604020202020204" pitchFamily="34" charset="0"/>
              <a:buChar char="•"/>
            </a:pPr>
            <a:r>
              <a:rPr lang="pl-PL" noProof="0"/>
              <a:t>Informacje będą musiały zostać przedłożone wspólnie</a:t>
            </a:r>
          </a:p>
          <a:p>
            <a:pPr lvl="1"/>
            <a:endParaRPr lang="pl-PL" noProof="0"/>
          </a:p>
          <a:p>
            <a:pPr marL="457200" indent="-457200">
              <a:buFont typeface="+mj-lt"/>
              <a:buAutoNum type="arabicPeriod"/>
            </a:pPr>
            <a:r>
              <a:rPr lang="pl-PL" noProof="0"/>
              <a:t>Rozważ potrzeby w zakresie informacji</a:t>
            </a:r>
          </a:p>
          <a:p>
            <a:pPr marL="457200" indent="-457200">
              <a:buFont typeface="+mj-lt"/>
              <a:buAutoNum type="arabicPeriod"/>
            </a:pPr>
            <a:endParaRPr lang="pl-PL" sz="2000" noProof="0"/>
          </a:p>
          <a:p>
            <a:pPr marL="457200" indent="-457200">
              <a:buFont typeface="+mj-lt"/>
              <a:buAutoNum type="arabicPeriod"/>
            </a:pPr>
            <a:r>
              <a:rPr lang="pl-PL" noProof="0"/>
              <a:t>Zidentyfikuj luki w informacjach</a:t>
            </a:r>
          </a:p>
          <a:p>
            <a:pPr marL="457200" indent="-457200">
              <a:buFont typeface="+mj-lt"/>
              <a:buAutoNum type="arabicPeriod"/>
            </a:pPr>
            <a:endParaRPr lang="pl-PL" sz="2000" noProof="0"/>
          </a:p>
        </p:txBody>
      </p:sp>
      <p:sp>
        <p:nvSpPr>
          <p:cNvPr id="5" name="Slide Number Placeholder 4"/>
          <p:cNvSpPr>
            <a:spLocks noGrp="1"/>
          </p:cNvSpPr>
          <p:nvPr>
            <p:ph type="sldNum" sz="quarter" idx="12"/>
          </p:nvPr>
        </p:nvSpPr>
        <p:spPr/>
        <p:txBody>
          <a:bodyPr/>
          <a:lstStyle/>
          <a:p>
            <a:fld id="{53FE240C-791C-4FA0-BA72-1FE57C9E7D13}" type="slidenum">
              <a:rPr lang="en-GB" smtClean="0"/>
              <a:t>16</a:t>
            </a:fld>
            <a:endParaRPr lang="pl-PL"/>
          </a:p>
        </p:txBody>
      </p:sp>
    </p:spTree>
    <p:extLst>
      <p:ext uri="{BB962C8B-B14F-4D97-AF65-F5344CB8AC3E}">
        <p14:creationId xmlns:p14="http://schemas.microsoft.com/office/powerpoint/2010/main" val="3313825618"/>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pl-PL" sz="3200" noProof="0"/>
              <a:t>Co musisz wziąć pod uwagę </a:t>
            </a:r>
            <a:br>
              <a:rPr/>
            </a:br>
            <a:r>
              <a:rPr lang="pl-PL" sz="3200" noProof="0"/>
              <a:t>w odniesieniu do swojej działalności</a:t>
            </a:r>
          </a:p>
        </p:txBody>
      </p:sp>
      <p:sp>
        <p:nvSpPr>
          <p:cNvPr id="3" name="Content Placeholder 2"/>
          <p:cNvSpPr>
            <a:spLocks noGrp="1"/>
          </p:cNvSpPr>
          <p:nvPr>
            <p:ph idx="1"/>
          </p:nvPr>
        </p:nvSpPr>
        <p:spPr>
          <a:xfrm>
            <a:off x="457200" y="1927373"/>
            <a:ext cx="8229600" cy="4525963"/>
          </a:xfrm>
        </p:spPr>
        <p:txBody>
          <a:bodyPr>
            <a:normAutofit fontScale="92500" lnSpcReduction="10000"/>
          </a:bodyPr>
          <a:lstStyle/>
          <a:p>
            <a:r>
              <a:rPr lang="pl-PL" noProof="0"/>
              <a:t>Opracowanie i ocenienie informacji…</a:t>
            </a:r>
          </a:p>
          <a:p>
            <a:endParaRPr lang="pl-PL" noProof="0"/>
          </a:p>
          <a:p>
            <a:pPr>
              <a:buFont typeface="Wingdings 3" panose="05040102010807070707" pitchFamily="18" charset="2"/>
              <a:buChar char=""/>
            </a:pPr>
            <a:r>
              <a:rPr lang="pl-PL" noProof="0"/>
              <a:t>w obrębie twojego przedsiębiorstwa</a:t>
            </a:r>
          </a:p>
          <a:p>
            <a:pPr lvl="1"/>
            <a:r>
              <a:rPr lang="pl-PL" noProof="0"/>
              <a:t>Jakie informacje na temat danej substancji już posiadasz?</a:t>
            </a:r>
          </a:p>
          <a:p>
            <a:pPr lvl="1"/>
            <a:r>
              <a:rPr lang="pl-PL" noProof="0"/>
              <a:t>Czy wiesz, w jaki sposób dana substancja jest stosowana?</a:t>
            </a:r>
          </a:p>
          <a:p>
            <a:pPr lvl="1"/>
            <a:r>
              <a:rPr lang="pl-PL" noProof="0"/>
              <a:t>Czy masz wiedzę fachową niezbędną do ukończenia rejestracji?</a:t>
            </a:r>
          </a:p>
          <a:p>
            <a:pPr>
              <a:buFont typeface="Wingdings 3" panose="05040102010807070707" pitchFamily="18" charset="2"/>
              <a:buChar char="["/>
            </a:pPr>
            <a:r>
              <a:rPr lang="pl-PL" noProof="0"/>
              <a:t>razem ze współrejestrującymi </a:t>
            </a:r>
          </a:p>
          <a:p>
            <a:pPr lvl="1"/>
            <a:r>
              <a:rPr lang="pl-PL" noProof="0" smtClean="0"/>
              <a:t>Czy dokonujesz rejestracji z innymi przedsiębiorstwami, czy samodzielnie?</a:t>
            </a:r>
          </a:p>
          <a:p>
            <a:pPr lvl="1"/>
            <a:r>
              <a:rPr lang="pl-PL" noProof="0"/>
              <a:t>Uzgodnienie sposobu współpracy</a:t>
            </a:r>
          </a:p>
          <a:p>
            <a:pPr lvl="1"/>
            <a:r>
              <a:rPr lang="pl-PL" noProof="0"/>
              <a:t>Ocenienie i udostępnienie istniejących informacji</a:t>
            </a:r>
          </a:p>
          <a:p>
            <a:pPr lvl="1"/>
            <a:r>
              <a:rPr lang="pl-PL" noProof="0"/>
              <a:t>Wygenerowanie brakujących informacji</a:t>
            </a:r>
          </a:p>
          <a:p>
            <a:pPr marL="0" indent="0">
              <a:buNone/>
            </a:pPr>
            <a:endParaRPr lang="pl-PL" noProof="0"/>
          </a:p>
        </p:txBody>
      </p:sp>
      <p:sp>
        <p:nvSpPr>
          <p:cNvPr id="5" name="Slide Number Placeholder 4"/>
          <p:cNvSpPr>
            <a:spLocks noGrp="1"/>
          </p:cNvSpPr>
          <p:nvPr>
            <p:ph type="sldNum" sz="quarter" idx="12"/>
          </p:nvPr>
        </p:nvSpPr>
        <p:spPr/>
        <p:txBody>
          <a:bodyPr/>
          <a:lstStyle/>
          <a:p>
            <a:fld id="{53FE240C-791C-4FA0-BA72-1FE57C9E7D13}" type="slidenum">
              <a:rPr lang="en-GB" smtClean="0"/>
              <a:t>17</a:t>
            </a:fld>
            <a:endParaRPr lang="pl-PL"/>
          </a:p>
        </p:txBody>
      </p:sp>
    </p:spTree>
    <p:extLst>
      <p:ext uri="{BB962C8B-B14F-4D97-AF65-F5344CB8AC3E}">
        <p14:creationId xmlns:p14="http://schemas.microsoft.com/office/powerpoint/2010/main" val="3313825618"/>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364244" y="449311"/>
            <a:ext cx="8229600" cy="1143000"/>
          </a:xfrm>
        </p:spPr>
        <p:txBody>
          <a:bodyPr/>
          <a:lstStyle/>
          <a:p>
            <a:pPr fontAlgn="auto">
              <a:spcAft>
                <a:spcPct val="0"/>
              </a:spcAft>
            </a:pPr>
            <a:r>
              <a:rPr lang="pl-PL" sz="3200" noProof="0"/>
              <a:t>Co musisz wziąć pod uwagę w odniesieniu do swojej działalności</a:t>
            </a:r>
          </a:p>
        </p:txBody>
      </p:sp>
      <p:sp>
        <p:nvSpPr>
          <p:cNvPr id="3" name="Content Placeholder 2"/>
          <p:cNvSpPr>
            <a:spLocks noGrp="1"/>
          </p:cNvSpPr>
          <p:nvPr>
            <p:ph idx="1"/>
          </p:nvPr>
        </p:nvSpPr>
        <p:spPr>
          <a:xfrm>
            <a:off x="457200" y="1711349"/>
            <a:ext cx="8229600" cy="4525963"/>
          </a:xfrm>
        </p:spPr>
        <p:txBody>
          <a:bodyPr>
            <a:normAutofit lnSpcReduction="10000"/>
          </a:bodyPr>
          <a:lstStyle/>
          <a:p>
            <a:r>
              <a:rPr lang="pl-PL" noProof="0"/>
              <a:t>Organizacja wewnętrzna</a:t>
            </a:r>
          </a:p>
          <a:p>
            <a:pPr lvl="1">
              <a:buFont typeface="Arial" panose="020b0604020202020204" pitchFamily="34" charset="0"/>
              <a:buChar char="•"/>
            </a:pPr>
            <a:r>
              <a:rPr lang="pl-PL" noProof="0"/>
              <a:t>Zaplanuj rejestrację wszystkich swoich substancji w odpowiednim czasie</a:t>
            </a:r>
          </a:p>
          <a:p>
            <a:pPr lvl="1">
              <a:buFont typeface="Arial" panose="020b0604020202020204" pitchFamily="34" charset="0"/>
              <a:buChar char="•"/>
            </a:pPr>
            <a:r>
              <a:rPr lang="pl-PL" noProof="0"/>
              <a:t>Zaangażuj inne działy: dział finansowy, dział ds. sprzedaży, opracowywanie kart charakterystyki</a:t>
            </a:r>
          </a:p>
          <a:p>
            <a:pPr lvl="1"/>
            <a:endParaRPr lang="pl-PL" noProof="0"/>
          </a:p>
          <a:p>
            <a:r>
              <a:rPr lang="pl-PL" noProof="0"/>
              <a:t>Zapoznaj się z narzędziami informatycznymi: IUCLID, usługi ECHA świadczone w chmurze oraz REACH-IT</a:t>
            </a:r>
          </a:p>
          <a:p>
            <a:pPr lvl="1">
              <a:buFont typeface="Arial" panose="020b0604020202020204" pitchFamily="34" charset="0"/>
              <a:buChar char="•"/>
            </a:pPr>
            <a:r>
              <a:rPr lang="pl-PL" noProof="0" smtClean="0"/>
              <a:t>Udoskonalone wersje wydane w 2016 r.</a:t>
            </a:r>
          </a:p>
          <a:p>
            <a:pPr lvl="1"/>
            <a:endParaRPr lang="pl-PL" noProof="0"/>
          </a:p>
          <a:p>
            <a:r>
              <a:rPr lang="pl-PL" noProof="0"/>
              <a:t>Uwzględnij zasoby niezbędne do </a:t>
            </a:r>
            <a:br>
              <a:rPr lang="fr-FR" noProof="0" smtClean="0"/>
            </a:br>
            <a:r>
              <a:rPr lang="pl-PL" noProof="0" smtClean="0"/>
              <a:t>aktualizacji twojej rejestracji </a:t>
            </a:r>
            <a:r>
              <a:rPr lang="pl-PL" noProof="0"/>
              <a:t>z czasem</a:t>
            </a:r>
          </a:p>
          <a:p>
            <a:pPr marL="0" indent="0">
              <a:buNone/>
            </a:pPr>
            <a:endParaRPr lang="pl-PL" noProof="0"/>
          </a:p>
        </p:txBody>
      </p:sp>
      <p:sp>
        <p:nvSpPr>
          <p:cNvPr id="5" name="Slide Number Placeholder 4"/>
          <p:cNvSpPr>
            <a:spLocks noGrp="1"/>
          </p:cNvSpPr>
          <p:nvPr>
            <p:ph type="sldNum" sz="quarter" idx="12"/>
          </p:nvPr>
        </p:nvSpPr>
        <p:spPr/>
        <p:txBody>
          <a:bodyPr/>
          <a:lstStyle/>
          <a:p>
            <a:fld id="{53FE240C-791C-4FA0-BA72-1FE57C9E7D13}" type="slidenum">
              <a:rPr lang="en-GB" smtClean="0"/>
              <a:t>18</a:t>
            </a:fld>
            <a:endParaRPr lang="pl-PL"/>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6296" y="4856153"/>
            <a:ext cx="1487877" cy="1381160"/>
          </a:xfrm>
          <a:prstGeom prst="rect">
            <a:avLst/>
          </a:prstGeom>
        </p:spPr>
      </p:pic>
    </p:spTree>
    <p:extLst>
      <p:ext uri="{BB962C8B-B14F-4D97-AF65-F5344CB8AC3E}">
        <p14:creationId xmlns:p14="http://schemas.microsoft.com/office/powerpoint/2010/main" val="3313825618"/>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pPr fontAlgn="auto">
              <a:spcAft>
                <a:spcPct val="0"/>
              </a:spcAft>
            </a:pPr>
            <a:r>
              <a:rPr lang="pl-PL" sz="3200" noProof="0"/>
              <a:t>Co należy zapamiętać</a:t>
            </a:r>
          </a:p>
        </p:txBody>
      </p:sp>
      <p:sp>
        <p:nvSpPr>
          <p:cNvPr id="3" name="Content Placeholder 2"/>
          <p:cNvSpPr>
            <a:spLocks noGrp="1"/>
          </p:cNvSpPr>
          <p:nvPr>
            <p:ph idx="1"/>
          </p:nvPr>
        </p:nvSpPr>
        <p:spPr/>
        <p:txBody>
          <a:bodyPr>
            <a:normAutofit fontScale="92500" lnSpcReduction="10000"/>
          </a:bodyPr>
          <a:lstStyle/>
          <a:p>
            <a:r>
              <a:rPr lang="pl-PL" noProof="0"/>
              <a:t>Ponosisz odpowiedzialność za bezpieczne stosowanie twoich substancji – rejestracja jest okazją do udokumentowania tego</a:t>
            </a:r>
          </a:p>
          <a:p>
            <a:r>
              <a:rPr lang="pl-PL" noProof="0"/>
              <a:t>Przeanalizuj portfolio i już teraz zacznij gromadzić wszystkie informacje</a:t>
            </a:r>
          </a:p>
          <a:p>
            <a:pPr lvl="1">
              <a:spcBef>
                <a:spcPts val="600"/>
              </a:spcBef>
              <a:spcAft>
                <a:spcPts val="600"/>
              </a:spcAft>
              <a:buFont typeface="Arial" panose="020b0604020202020204" pitchFamily="34" charset="0"/>
              <a:buChar char="•"/>
            </a:pPr>
            <a:r>
              <a:rPr lang="pl-PL" noProof="0" smtClean="0"/>
              <a:t>Określ substancje, z którymi masz do czynienia</a:t>
            </a:r>
          </a:p>
          <a:p>
            <a:pPr lvl="1">
              <a:spcBef>
                <a:spcPts val="600"/>
              </a:spcBef>
              <a:spcAft>
                <a:spcPts val="600"/>
              </a:spcAft>
              <a:buFont typeface="Arial" panose="020b0604020202020204" pitchFamily="34" charset="0"/>
              <a:buChar char="•"/>
            </a:pPr>
            <a:r>
              <a:rPr lang="pl-PL" noProof="0"/>
              <a:t>Już teraz zaplanuj przeprowadzenie analiz chemicznych </a:t>
            </a:r>
          </a:p>
          <a:p>
            <a:pPr lvl="1">
              <a:buFont typeface="Arial" panose="020b0604020202020204" pitchFamily="34" charset="0"/>
              <a:buChar char="•"/>
            </a:pPr>
            <a:r>
              <a:rPr lang="pl-PL" noProof="0"/>
              <a:t>W jaki sposób twoi klienci stosują twoje substancje</a:t>
            </a:r>
          </a:p>
          <a:p>
            <a:r>
              <a:rPr lang="pl-PL" noProof="0" smtClean="0"/>
              <a:t>Rejestracja wymaga czasu i zasobów</a:t>
            </a:r>
          </a:p>
          <a:p>
            <a:r>
              <a:rPr lang="pl-PL" noProof="0"/>
              <a:t>Czy w twoim przedsiębiorstwie dostępna jest wiedza fachowa?</a:t>
            </a:r>
          </a:p>
          <a:p>
            <a:r>
              <a:rPr lang="pl-PL" noProof="0"/>
              <a:t>Wsparcie jest dostępne na stronie internetowej </a:t>
            </a:r>
            <a:r>
              <a:rPr lang="pl-PL" noProof="0" smtClean="0">
                <a:hlinkClick r:id="rId3"/>
              </a:rPr>
              <a:t>https://echa.europa.eu/reach-2018</a:t>
            </a:r>
            <a:r>
              <a:rPr lang="pl-PL" smtClean="0"/>
              <a:t> </a:t>
            </a:r>
            <a:endParaRPr lang="pl-PL" noProof="0"/>
          </a:p>
          <a:p>
            <a:pPr marL="0" indent="0">
              <a:buNone/>
            </a:pPr>
            <a:endParaRPr lang="pl-PL" noProof="0"/>
          </a:p>
        </p:txBody>
      </p:sp>
      <p:sp>
        <p:nvSpPr>
          <p:cNvPr id="5" name="Slide Number Placeholder 4"/>
          <p:cNvSpPr>
            <a:spLocks noGrp="1"/>
          </p:cNvSpPr>
          <p:nvPr>
            <p:ph type="sldNum" sz="quarter" idx="12"/>
          </p:nvPr>
        </p:nvSpPr>
        <p:spPr/>
        <p:txBody>
          <a:bodyPr/>
          <a:lstStyle/>
          <a:p>
            <a:fld id="{53FE240C-791C-4FA0-BA72-1FE57C9E7D13}" type="slidenum">
              <a:rPr lang="en-GB" smtClean="0"/>
              <a:t>19</a:t>
            </a:fld>
            <a:endParaRPr lang="pl-PL"/>
          </a:p>
        </p:txBody>
      </p:sp>
    </p:spTree>
    <p:extLst>
      <p:ext uri="{BB962C8B-B14F-4D97-AF65-F5344CB8AC3E}">
        <p14:creationId xmlns:p14="http://schemas.microsoft.com/office/powerpoint/2010/main" val="3548107969"/>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2</a:t>
            </a:fld>
            <a:endParaRPr lang="pl-PL"/>
          </a:p>
        </p:txBody>
      </p:sp>
      <p:sp>
        <p:nvSpPr>
          <p:cNvPr id="4" name="Title 3"/>
          <p:cNvSpPr>
            <a:spLocks noGrp="1"/>
          </p:cNvSpPr>
          <p:nvPr>
            <p:ph type="title"/>
          </p:nvPr>
        </p:nvSpPr>
        <p:spPr/>
        <p:txBody>
          <a:bodyPr/>
          <a:lstStyle/>
          <a:p>
            <a:r>
              <a:rPr lang="pl-PL" noProof="0" smtClean="0"/>
              <a:t>Cel niniejszej prezentacji</a:t>
            </a:r>
            <a:endParaRPr lang="pl-PL" noProof="0"/>
          </a:p>
        </p:txBody>
      </p:sp>
      <p:sp>
        <p:nvSpPr>
          <p:cNvPr id="5" name="Content Placeholder 4"/>
          <p:cNvSpPr>
            <a:spLocks noGrp="1"/>
          </p:cNvSpPr>
          <p:nvPr>
            <p:ph idx="1"/>
          </p:nvPr>
        </p:nvSpPr>
        <p:spPr/>
        <p:txBody>
          <a:bodyPr>
            <a:normAutofit fontScale="62500" lnSpcReduction="20000"/>
          </a:bodyPr>
          <a:lstStyle/>
          <a:p>
            <a:r>
              <a:rPr lang="pl-PL" altLang="en-US" noProof="0"/>
              <a:t>Europejska Agencja Chemikaliów (ECHA) opracowała niniejszą prezentację wraz z uwagami, aby pomóc w opracowaniu prezentacji dotyczącej REACH 2018, tj. ostatniego terminu rejestracji substancji wprowadzonych. Celem prezentacji jest umożliwienie wyboru odpowiednich slajdów i zmodyfikowania ich, tak aby odpowiadały odbiorcom, niezależnie od tego, czy odbiorcą jest kierownictwo, pracownicy, eksperci ds. ochrony środowiska, zdrowia i bezpieczeństwa, czy władze itp. Możliwe jest wykorzystanie niniejszej prezentacji bez dodatkowego pozwolenia.</a:t>
            </a:r>
          </a:p>
          <a:p>
            <a:endParaRPr lang="pl-PL" altLang="en-US" noProof="0"/>
          </a:p>
          <a:p>
            <a:r>
              <a:rPr lang="pl-PL" altLang="en-US" noProof="0"/>
              <a:t>Niniejsza prezentacja zawiera krótki przegląd etapu 1 (Znajomość portfolio) planu działania ECHA dotyczącego REACH 2018. Prezentacja ta należy do serii prezentacji związanych z REACH 2018 dostępnych na stronie internetowej ECHA. Prosimy o przesyłanie wszelkich uwag i sugestii na adres: </a:t>
            </a:r>
            <a:r>
              <a:rPr lang="pl-PL" altLang="en-US" b="1" noProof="0" smtClean="0">
                <a:solidFill>
                  <a:srgbClr val="0046AD"/>
                </a:solidFill>
              </a:rPr>
              <a:t>reach-2018@echa.europa.eu</a:t>
            </a:r>
            <a:r>
              <a:rPr lang="pl-PL" altLang="en-US" noProof="0"/>
              <a:t>.  </a:t>
            </a:r>
          </a:p>
          <a:p>
            <a:endParaRPr lang="pl-PL" altLang="en-US" noProof="0"/>
          </a:p>
          <a:p>
            <a:r>
              <a:rPr lang="pl-PL" altLang="en-US" b="1" noProof="0"/>
              <a:t>Informacja prawna: </a:t>
            </a:r>
            <a:r>
              <a:rPr lang="pl-PL" altLang="en-US" noProof="0"/>
              <a:t>Informacje zawarte w niniejszej prezentacji nie stanowią opinii prawnej i niekoniecznie odzwierciedlają pod względem prawnym oficjalne stanowisko Europejskiej Agencji Chemikaliów. Europejska Agencja Chemikaliów nie ponosi żadnej odpowiedzialności za treść niniejszego dokumentu.</a:t>
            </a:r>
          </a:p>
          <a:p>
            <a:endParaRPr lang="pl-PL" altLang="en-US" noProof="0"/>
          </a:p>
          <a:p>
            <a:r>
              <a:rPr lang="pl-PL" altLang="en-US" noProof="0"/>
              <a:t>Data publikacji: maj 2017 r.</a:t>
            </a:r>
          </a:p>
          <a:p>
            <a:pPr marL="0" indent="0">
              <a:buNone/>
            </a:pPr>
            <a:endParaRPr lang="pl-PL" noProof="0"/>
          </a:p>
        </p:txBody>
      </p:sp>
    </p:spTree>
    <p:extLst>
      <p:ext uri="{BB962C8B-B14F-4D97-AF65-F5344CB8AC3E}">
        <p14:creationId xmlns:p14="http://schemas.microsoft.com/office/powerpoint/2010/main" val="125791833"/>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a:xfrm>
            <a:off x="266285" y="342107"/>
            <a:ext cx="8229600" cy="1143000"/>
          </a:xfrm>
        </p:spPr>
        <p:txBody>
          <a:bodyPr/>
          <a:lstStyle/>
          <a:p>
            <a:r>
              <a:rPr lang="pl-PL" noProof="0"/>
              <a:t>Rejestracja jest twoim obowiązkiem</a:t>
            </a:r>
          </a:p>
        </p:txBody>
      </p:sp>
      <p:sp>
        <p:nvSpPr>
          <p:cNvPr id="3" name="Content Placeholder 2"/>
          <p:cNvSpPr>
            <a:spLocks noGrp="1"/>
          </p:cNvSpPr>
          <p:nvPr>
            <p:ph idx="1"/>
          </p:nvPr>
        </p:nvSpPr>
        <p:spPr/>
        <p:txBody>
          <a:bodyPr>
            <a:normAutofit fontScale="92500"/>
          </a:bodyPr>
          <a:lstStyle/>
          <a:p>
            <a:pPr marL="0" indent="0">
              <a:buNone/>
            </a:pPr>
            <a:r>
              <a:rPr lang="pl-PL" noProof="0"/>
              <a:t>Ponosisz odpowiedzialność za bezpieczne wytwarzanie i stosowanie</a:t>
            </a:r>
          </a:p>
          <a:p>
            <a:pPr marL="0" indent="0">
              <a:buNone/>
            </a:pPr>
            <a:endParaRPr lang="pl-PL" noProof="0"/>
          </a:p>
          <a:p>
            <a:r>
              <a:rPr lang="pl-PL" noProof="0"/>
              <a:t>Zgromadź i wygeneruj dane dotyczące właściwości i zastosowań twoich substancji</a:t>
            </a:r>
          </a:p>
          <a:p>
            <a:r>
              <a:rPr lang="pl-PL" noProof="0"/>
              <a:t>Oceń ryzyko</a:t>
            </a:r>
          </a:p>
          <a:p>
            <a:r>
              <a:rPr lang="pl-PL" noProof="0"/>
              <a:t>Opracuj środki służące zarządzaniu ryzykiem</a:t>
            </a:r>
          </a:p>
          <a:p>
            <a:r>
              <a:rPr lang="pl-PL" noProof="0"/>
              <a:t>Przekaż je dalszym podmiotom w łańcuchu dostaw </a:t>
            </a:r>
          </a:p>
          <a:p>
            <a:pPr marL="0" indent="0">
              <a:buNone/>
            </a:pPr>
            <a:endParaRPr lang="pl-PL" noProof="0" smtClean="0"/>
          </a:p>
          <a:p>
            <a:pPr marL="0" indent="0">
              <a:buNone/>
            </a:pPr>
            <a:r>
              <a:rPr lang="en-GB" noProof="0" smtClean="0">
                <a:sym typeface="Wingdings" panose="05000000000000000000" pitchFamily="2" charset="2"/>
              </a:rPr>
              <a:t></a:t>
            </a:r>
            <a:r>
              <a:rPr lang="pl-PL" smtClean="0"/>
              <a:t> </a:t>
            </a:r>
            <a:r>
              <a:rPr lang="pl-PL" noProof="0" smtClean="0"/>
              <a:t>Udokumentuj to w dokumentacji </a:t>
            </a:r>
            <a:br>
              <a:rPr lang="fr-FR" noProof="0" smtClean="0"/>
            </a:br>
            <a:r>
              <a:rPr lang="pl-PL" noProof="0" smtClean="0"/>
              <a:t>rejestracyjnej</a:t>
            </a:r>
          </a:p>
          <a:p>
            <a:pPr marL="0" indent="0">
              <a:buNone/>
            </a:pPr>
            <a:endParaRPr lang="pl-PL" noProof="0"/>
          </a:p>
        </p:txBody>
      </p:sp>
      <p:sp>
        <p:nvSpPr>
          <p:cNvPr id="5" name="Slide Number Placeholder 4"/>
          <p:cNvSpPr>
            <a:spLocks noGrp="1"/>
          </p:cNvSpPr>
          <p:nvPr>
            <p:ph type="sldNum" sz="quarter" idx="12"/>
          </p:nvPr>
        </p:nvSpPr>
        <p:spPr/>
        <p:txBody>
          <a:bodyPr/>
          <a:lstStyle/>
          <a:p>
            <a:fld id="{53FE240C-791C-4FA0-BA72-1FE57C9E7D13}" type="slidenum">
              <a:rPr lang="en-GB" smtClean="0"/>
              <a:t>3</a:t>
            </a:fld>
            <a:endParaRPr lang="pl-PL"/>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8486" y="4797152"/>
            <a:ext cx="1463122" cy="1224136"/>
          </a:xfrm>
          <a:prstGeom prst="rect">
            <a:avLst/>
          </a:prstGeom>
        </p:spPr>
      </p:pic>
    </p:spTree>
    <p:extLst>
      <p:ext uri="{BB962C8B-B14F-4D97-AF65-F5344CB8AC3E}">
        <p14:creationId xmlns:p14="http://schemas.microsoft.com/office/powerpoint/2010/main" val="340134898"/>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pl-PL" noProof="0"/>
              <a:t>Rejestracja REACH w 2018 r.</a:t>
            </a:r>
          </a:p>
        </p:txBody>
      </p:sp>
      <p:sp>
        <p:nvSpPr>
          <p:cNvPr id="3" name="Content Placeholder 2"/>
          <p:cNvSpPr>
            <a:spLocks noGrp="1"/>
          </p:cNvSpPr>
          <p:nvPr>
            <p:ph idx="1"/>
          </p:nvPr>
        </p:nvSpPr>
        <p:spPr>
          <a:xfrm>
            <a:off x="457200" y="1556792"/>
            <a:ext cx="8435280" cy="4525963"/>
          </a:xfrm>
        </p:spPr>
        <p:txBody>
          <a:bodyPr/>
          <a:lstStyle/>
          <a:p>
            <a:pPr marL="0" indent="0">
              <a:buNone/>
            </a:pPr>
            <a:r>
              <a:rPr lang="pl-PL" noProof="0" smtClean="0"/>
              <a:t>Działania w ramach etapu 1:</a:t>
            </a:r>
          </a:p>
          <a:p>
            <a:pPr marL="457200" indent="-457200">
              <a:spcBef>
                <a:spcPts val="1200"/>
              </a:spcBef>
              <a:spcAft>
                <a:spcPts val="1200"/>
              </a:spcAft>
              <a:buFont typeface="+mj-lt"/>
              <a:buAutoNum type="arabicPeriod"/>
            </a:pPr>
            <a:r>
              <a:rPr lang="pl-PL" noProof="0"/>
              <a:t>Znajomość portfolio</a:t>
            </a:r>
          </a:p>
          <a:p>
            <a:pPr marL="457200" indent="-457200">
              <a:spcBef>
                <a:spcPts val="1200"/>
              </a:spcBef>
              <a:spcAft>
                <a:spcPts val="1200"/>
              </a:spcAft>
              <a:buFont typeface="+mj-lt"/>
              <a:buAutoNum type="arabicPeriod"/>
            </a:pPr>
            <a:r>
              <a:rPr lang="pl-PL" noProof="0"/>
              <a:t>Identyfikacja substancji</a:t>
            </a:r>
          </a:p>
          <a:p>
            <a:pPr marL="457200" indent="-457200">
              <a:spcBef>
                <a:spcPts val="1200"/>
              </a:spcBef>
              <a:spcAft>
                <a:spcPts val="1200"/>
              </a:spcAft>
              <a:buFont typeface="+mj-lt"/>
              <a:buAutoNum type="arabicPeriod"/>
            </a:pPr>
            <a:r>
              <a:rPr lang="pl-PL" noProof="0"/>
              <a:t>Określenie swoich obowiązków w zakresie rejestracji</a:t>
            </a:r>
          </a:p>
          <a:p>
            <a:pPr marL="457200" indent="-457200">
              <a:spcBef>
                <a:spcPts val="1200"/>
              </a:spcBef>
              <a:spcAft>
                <a:spcPts val="1200"/>
              </a:spcAft>
              <a:buFont typeface="+mj-lt"/>
              <a:buAutoNum type="arabicPeriod"/>
            </a:pPr>
            <a:r>
              <a:rPr lang="pl-PL" noProof="0"/>
              <a:t>Zrozumienie swoich potrzeb w zakresie informacji</a:t>
            </a:r>
          </a:p>
          <a:p>
            <a:pPr marL="457200" indent="-457200">
              <a:spcBef>
                <a:spcPts val="1200"/>
              </a:spcBef>
              <a:spcAft>
                <a:spcPts val="1200"/>
              </a:spcAft>
              <a:buFont typeface="+mj-lt"/>
              <a:buAutoNum type="arabicPeriod"/>
            </a:pPr>
            <a:r>
              <a:rPr lang="pl-PL" noProof="0"/>
              <a:t>Rozważenie wpływu na działalność</a:t>
            </a:r>
          </a:p>
        </p:txBody>
      </p:sp>
      <p:sp>
        <p:nvSpPr>
          <p:cNvPr id="5" name="Slide Number Placeholder 4"/>
          <p:cNvSpPr>
            <a:spLocks noGrp="1"/>
          </p:cNvSpPr>
          <p:nvPr>
            <p:ph type="sldNum" sz="quarter" idx="12"/>
          </p:nvPr>
        </p:nvSpPr>
        <p:spPr/>
        <p:txBody>
          <a:bodyPr/>
          <a:lstStyle/>
          <a:p>
            <a:fld id="{53FE240C-791C-4FA0-BA72-1FE57C9E7D13}" type="slidenum">
              <a:rPr lang="en-GB" smtClean="0"/>
              <a:t>4</a:t>
            </a:fld>
            <a:endParaRPr lang="pl-PL"/>
          </a:p>
        </p:txBody>
      </p:sp>
    </p:spTree>
    <p:extLst>
      <p:ext uri="{BB962C8B-B14F-4D97-AF65-F5344CB8AC3E}">
        <p14:creationId xmlns:p14="http://schemas.microsoft.com/office/powerpoint/2010/main" val="1381194592"/>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pl-PL" noProof="0" smtClean="0"/>
              <a:t>Znajomość portfolio</a:t>
            </a:r>
            <a:endParaRPr lang="pl-PL" noProof="0"/>
          </a:p>
        </p:txBody>
      </p:sp>
      <p:sp>
        <p:nvSpPr>
          <p:cNvPr id="3" name="Content Placeholder 2"/>
          <p:cNvSpPr>
            <a:spLocks noGrp="1"/>
          </p:cNvSpPr>
          <p:nvPr>
            <p:ph idx="1"/>
          </p:nvPr>
        </p:nvSpPr>
        <p:spPr>
          <a:xfrm>
            <a:off x="457199" y="1600200"/>
            <a:ext cx="8566467" cy="4525963"/>
          </a:xfrm>
        </p:spPr>
        <p:txBody>
          <a:bodyPr/>
          <a:lstStyle/>
          <a:p>
            <a:r>
              <a:rPr lang="pl-PL" noProof="0"/>
              <a:t>Przedstaw swoje portfolio pod względem </a:t>
            </a:r>
            <a:r>
              <a:rPr lang="pl-PL" noProof="0">
                <a:solidFill>
                  <a:schemeClr val="accent4">
                    <a:lumMod val="50000"/>
                  </a:schemeClr>
                </a:solidFill>
              </a:rPr>
              <a:t>substancji</a:t>
            </a:r>
          </a:p>
          <a:p>
            <a:pPr lvl="1">
              <a:buFont typeface="Arial" panose="020b0604020202020204" pitchFamily="34" charset="0"/>
              <a:buChar char="•"/>
            </a:pPr>
            <a:r>
              <a:rPr lang="pl-PL" noProof="0"/>
              <a:t>substancje w ich postaci własnej</a:t>
            </a:r>
          </a:p>
          <a:p>
            <a:pPr lvl="1">
              <a:buFont typeface="Arial" panose="020b0604020202020204" pitchFamily="34" charset="0"/>
              <a:buChar char="•"/>
            </a:pPr>
            <a:r>
              <a:rPr lang="pl-PL" noProof="0"/>
              <a:t>mieszaniny: jakie substancje znajdują się w nich?</a:t>
            </a:r>
          </a:p>
          <a:p>
            <a:pPr lvl="1">
              <a:buFont typeface="Arial" panose="020b0604020202020204" pitchFamily="34" charset="0"/>
              <a:buChar char="•"/>
            </a:pPr>
            <a:r>
              <a:rPr lang="pl-PL" noProof="0"/>
              <a:t>wyroby: jakie substancje są z nich uwalniane?</a:t>
            </a:r>
          </a:p>
        </p:txBody>
      </p:sp>
      <p:sp>
        <p:nvSpPr>
          <p:cNvPr id="5" name="Slide Number Placeholder 4"/>
          <p:cNvSpPr>
            <a:spLocks noGrp="1"/>
          </p:cNvSpPr>
          <p:nvPr>
            <p:ph type="sldNum" sz="quarter" idx="12"/>
          </p:nvPr>
        </p:nvSpPr>
        <p:spPr/>
        <p:txBody>
          <a:bodyPr/>
          <a:lstStyle/>
          <a:p>
            <a:fld id="{53FE240C-791C-4FA0-BA72-1FE57C9E7D13}" type="slidenum">
              <a:rPr lang="en-GB" smtClean="0"/>
              <a:t>5</a:t>
            </a:fld>
            <a:endParaRPr lang="pl-PL"/>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3608" y="3501008"/>
            <a:ext cx="4286250" cy="105727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3964" y="4941168"/>
            <a:ext cx="4286250" cy="904875"/>
          </a:xfrm>
          <a:prstGeom prst="rect">
            <a:avLst/>
          </a:prstGeom>
        </p:spPr>
      </p:pic>
      <p:sp>
        <p:nvSpPr>
          <p:cNvPr id="8" name="TextBox 7"/>
          <p:cNvSpPr txBox="1"/>
          <p:nvPr/>
        </p:nvSpPr>
        <p:spPr>
          <a:xfrm>
            <a:off x="5951608" y="4029645"/>
            <a:ext cx="2387577" cy="369332"/>
          </a:xfrm>
          <a:prstGeom prst="rect">
            <a:avLst/>
          </a:prstGeom>
          <a:noFill/>
        </p:spPr>
        <p:txBody>
          <a:bodyPr wrap="none" rtlCol="0">
            <a:spAutoFit/>
          </a:bodyPr>
          <a:lstStyle/>
          <a:p>
            <a:r>
              <a:rPr lang="fi-FI" smtClean="0">
                <a:sym typeface="Wingdings" panose="05000000000000000000" pitchFamily="2" charset="2"/>
              </a:rPr>
              <a:t></a:t>
            </a:r>
            <a:r>
              <a:rPr lang="pl-PL" smtClean="0">
                <a:sym typeface="Wingdings" panose="05000000000000000000" pitchFamily="2" charset="2"/>
              </a:rPr>
              <a:t> Zarejestruj substancję C</a:t>
            </a:r>
            <a:endParaRPr lang="pl-PL"/>
          </a:p>
        </p:txBody>
      </p:sp>
      <p:sp>
        <p:nvSpPr>
          <p:cNvPr id="10" name="TextBox 9"/>
          <p:cNvSpPr txBox="1"/>
          <p:nvPr/>
        </p:nvSpPr>
        <p:spPr>
          <a:xfrm>
            <a:off x="5951608" y="5208939"/>
            <a:ext cx="3072059" cy="369332"/>
          </a:xfrm>
          <a:prstGeom prst="rect">
            <a:avLst/>
          </a:prstGeom>
          <a:noFill/>
        </p:spPr>
        <p:txBody>
          <a:bodyPr wrap="none" rtlCol="0">
            <a:spAutoFit/>
          </a:bodyPr>
          <a:lstStyle/>
          <a:p>
            <a:r>
              <a:rPr lang="fi-FI" smtClean="0">
                <a:sym typeface="Wingdings" panose="05000000000000000000" pitchFamily="2" charset="2"/>
              </a:rPr>
              <a:t></a:t>
            </a:r>
            <a:r>
              <a:rPr lang="pl-PL" smtClean="0">
                <a:sym typeface="Wingdings" panose="05000000000000000000" pitchFamily="2" charset="2"/>
              </a:rPr>
              <a:t> Zarejestruj substancje A i B</a:t>
            </a:r>
            <a:endParaRPr lang="pl-PL"/>
          </a:p>
        </p:txBody>
      </p:sp>
    </p:spTree>
    <p:extLst>
      <p:ext uri="{BB962C8B-B14F-4D97-AF65-F5344CB8AC3E}">
        <p14:creationId xmlns:p14="http://schemas.microsoft.com/office/powerpoint/2010/main" val="4034218416"/>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pl-PL" noProof="0"/>
              <a:t>Identyfikacja substancji</a:t>
            </a:r>
          </a:p>
        </p:txBody>
      </p:sp>
      <p:sp>
        <p:nvSpPr>
          <p:cNvPr id="3" name="Content Placeholder 2"/>
          <p:cNvSpPr>
            <a:spLocks noGrp="1"/>
          </p:cNvSpPr>
          <p:nvPr>
            <p:ph idx="1"/>
          </p:nvPr>
        </p:nvSpPr>
        <p:spPr/>
        <p:txBody>
          <a:bodyPr/>
          <a:lstStyle/>
          <a:p>
            <a:r>
              <a:rPr lang="pl-PL" noProof="0"/>
              <a:t>Ustal </a:t>
            </a:r>
            <a:r>
              <a:rPr lang="pl-PL" noProof="0">
                <a:solidFill>
                  <a:schemeClr val="accent4">
                    <a:lumMod val="50000"/>
                  </a:schemeClr>
                </a:solidFill>
              </a:rPr>
              <a:t>skład i rodzaj </a:t>
            </a:r>
            <a:r>
              <a:rPr lang="pl-PL" noProof="0"/>
              <a:t>substancji:</a:t>
            </a:r>
          </a:p>
          <a:p>
            <a:pPr lvl="1">
              <a:buFont typeface="Arial" panose="020b0604020202020204" pitchFamily="34" charset="0"/>
              <a:buChar char="•"/>
            </a:pPr>
            <a:r>
              <a:rPr lang="pl-PL" noProof="0"/>
              <a:t>jednoskładnikowa</a:t>
            </a:r>
          </a:p>
          <a:p>
            <a:pPr lvl="1">
              <a:buFont typeface="Arial" panose="020b0604020202020204" pitchFamily="34" charset="0"/>
              <a:buChar char="•"/>
            </a:pPr>
            <a:r>
              <a:rPr lang="pl-PL" noProof="0"/>
              <a:t>wieloskładnikowa</a:t>
            </a:r>
          </a:p>
          <a:p>
            <a:pPr lvl="1">
              <a:buFont typeface="Arial" panose="020b0604020202020204" pitchFamily="34" charset="0"/>
              <a:buChar char="•"/>
            </a:pPr>
            <a:r>
              <a:rPr lang="pl-PL" noProof="0"/>
              <a:t>UVCB</a:t>
            </a:r>
          </a:p>
          <a:p>
            <a:pPr lvl="1"/>
            <a:endParaRPr lang="pl-PL" noProof="0"/>
          </a:p>
          <a:p>
            <a:r>
              <a:rPr lang="pl-PL" noProof="0"/>
              <a:t>Ustal </a:t>
            </a:r>
            <a:r>
              <a:rPr lang="pl-PL" noProof="0">
                <a:solidFill>
                  <a:schemeClr val="accent4">
                    <a:lumMod val="50000"/>
                  </a:schemeClr>
                </a:solidFill>
              </a:rPr>
              <a:t>nazwę</a:t>
            </a:r>
            <a:r>
              <a:rPr lang="pl-PL" noProof="0"/>
              <a:t> i identyfikatory (</a:t>
            </a:r>
            <a:r>
              <a:rPr lang="pl-PL" noProof="0">
                <a:solidFill>
                  <a:schemeClr val="accent4">
                    <a:lumMod val="50000"/>
                  </a:schemeClr>
                </a:solidFill>
              </a:rPr>
              <a:t>numer WE </a:t>
            </a:r>
            <a:r>
              <a:rPr lang="pl-PL" noProof="0"/>
              <a:t>i numer CAS)</a:t>
            </a:r>
          </a:p>
        </p:txBody>
      </p:sp>
      <p:sp>
        <p:nvSpPr>
          <p:cNvPr id="5" name="Slide Number Placeholder 4"/>
          <p:cNvSpPr>
            <a:spLocks noGrp="1"/>
          </p:cNvSpPr>
          <p:nvPr>
            <p:ph type="sldNum" sz="quarter" idx="12"/>
          </p:nvPr>
        </p:nvSpPr>
        <p:spPr/>
        <p:txBody>
          <a:bodyPr/>
          <a:lstStyle/>
          <a:p>
            <a:fld id="{53FE240C-791C-4FA0-BA72-1FE57C9E7D13}" type="slidenum">
              <a:rPr lang="en-GB" smtClean="0"/>
              <a:t>6</a:t>
            </a:fld>
            <a:endParaRPr lang="pl-PL"/>
          </a:p>
        </p:txBody>
      </p:sp>
    </p:spTree>
    <p:extLst>
      <p:ext uri="{BB962C8B-B14F-4D97-AF65-F5344CB8AC3E}">
        <p14:creationId xmlns:p14="http://schemas.microsoft.com/office/powerpoint/2010/main" val="889297989"/>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Slide Number Placeholder 1"/>
          <p:cNvSpPr>
            <a:spLocks noGrp="1"/>
          </p:cNvSpPr>
          <p:nvPr>
            <p:ph type="sldNum" sz="quarter" idx="12"/>
          </p:nvPr>
        </p:nvSpPr>
        <p:spPr/>
        <p:txBody>
          <a:bodyPr/>
          <a:lstStyle/>
          <a:p>
            <a:fld id="{53FE240C-791C-4FA0-BA72-1FE57C9E7D13}" type="slidenum">
              <a:rPr lang="en-GB" smtClean="0"/>
              <a:t>7</a:t>
            </a:fld>
            <a:endParaRPr lang="pl-PL"/>
          </a:p>
        </p:txBody>
      </p:sp>
      <p:sp>
        <p:nvSpPr>
          <p:cNvPr id="4" name="Title 3"/>
          <p:cNvSpPr>
            <a:spLocks noGrp="1"/>
          </p:cNvSpPr>
          <p:nvPr>
            <p:ph type="title"/>
          </p:nvPr>
        </p:nvSpPr>
        <p:spPr/>
        <p:txBody>
          <a:bodyPr/>
          <a:lstStyle/>
          <a:p>
            <a:r>
              <a:rPr lang="pl-PL" noProof="0" smtClean="0"/>
              <a:t>Identyfikacja substancji (2)</a:t>
            </a:r>
            <a:endParaRPr lang="pl-PL" noProof="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597" y="2420888"/>
            <a:ext cx="2752725" cy="2590800"/>
          </a:xfr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68588" y="2461392"/>
            <a:ext cx="2619375" cy="258127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46229" y="2461392"/>
            <a:ext cx="2962275" cy="2581275"/>
          </a:xfrm>
          <a:prstGeom prst="rect">
            <a:avLst/>
          </a:prstGeom>
        </p:spPr>
      </p:pic>
      <p:sp>
        <p:nvSpPr>
          <p:cNvPr id="9" name="TextBox 8"/>
          <p:cNvSpPr txBox="1"/>
          <p:nvPr/>
        </p:nvSpPr>
        <p:spPr>
          <a:xfrm>
            <a:off x="430529" y="5146182"/>
            <a:ext cx="2849883" cy="369332"/>
          </a:xfrm>
          <a:prstGeom prst="rect">
            <a:avLst/>
          </a:prstGeom>
          <a:noFill/>
        </p:spPr>
        <p:txBody>
          <a:bodyPr wrap="none" rtlCol="0">
            <a:spAutoFit/>
          </a:bodyPr>
          <a:lstStyle/>
          <a:p>
            <a:r>
              <a:rPr lang="pl-PL" b="1" smtClean="0">
                <a:sym typeface="Wingdings" panose="05000000000000000000" pitchFamily="2" charset="2"/>
              </a:rPr>
              <a:t>Substancja jednoskładnikowa</a:t>
            </a:r>
            <a:endParaRPr lang="pl-PL" b="1"/>
          </a:p>
        </p:txBody>
      </p:sp>
      <p:sp>
        <p:nvSpPr>
          <p:cNvPr id="10" name="TextBox 9"/>
          <p:cNvSpPr txBox="1"/>
          <p:nvPr/>
        </p:nvSpPr>
        <p:spPr>
          <a:xfrm>
            <a:off x="3282620" y="5146182"/>
            <a:ext cx="2795381" cy="369332"/>
          </a:xfrm>
          <a:prstGeom prst="rect">
            <a:avLst/>
          </a:prstGeom>
          <a:noFill/>
        </p:spPr>
        <p:txBody>
          <a:bodyPr wrap="none" rtlCol="0">
            <a:spAutoFit/>
          </a:bodyPr>
          <a:lstStyle/>
          <a:p>
            <a:r>
              <a:rPr lang="pl-PL" b="1" smtClean="0">
                <a:sym typeface="Wingdings" panose="05000000000000000000" pitchFamily="2" charset="2"/>
              </a:rPr>
              <a:t>Substancja wieloskładnikowa</a:t>
            </a:r>
            <a:endParaRPr lang="pl-PL" b="1"/>
          </a:p>
        </p:txBody>
      </p:sp>
      <p:sp>
        <p:nvSpPr>
          <p:cNvPr id="11" name="TextBox 10"/>
          <p:cNvSpPr txBox="1"/>
          <p:nvPr/>
        </p:nvSpPr>
        <p:spPr>
          <a:xfrm>
            <a:off x="6768933" y="5145510"/>
            <a:ext cx="1725088" cy="369332"/>
          </a:xfrm>
          <a:prstGeom prst="rect">
            <a:avLst/>
          </a:prstGeom>
          <a:noFill/>
        </p:spPr>
        <p:txBody>
          <a:bodyPr wrap="none" rtlCol="0">
            <a:spAutoFit/>
          </a:bodyPr>
          <a:lstStyle/>
          <a:p>
            <a:r>
              <a:rPr lang="pl-PL" b="1" smtClean="0">
                <a:sym typeface="Wingdings" panose="05000000000000000000" pitchFamily="2" charset="2"/>
              </a:rPr>
              <a:t>UVCB</a:t>
            </a:r>
            <a:endParaRPr lang="pl-PL" b="1"/>
          </a:p>
        </p:txBody>
      </p:sp>
    </p:spTree>
    <p:extLst>
      <p:ext uri="{BB962C8B-B14F-4D97-AF65-F5344CB8AC3E}">
        <p14:creationId xmlns:p14="http://schemas.microsoft.com/office/powerpoint/2010/main" val="641361820"/>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pl-PL" sz="3200" noProof="0"/>
              <a:t>Określenie swoich obowiązków </a:t>
            </a:r>
            <a:br>
              <a:rPr lang="fr-FR" sz="3200" noProof="0" smtClean="0"/>
            </a:br>
            <a:r>
              <a:rPr lang="pl-PL" sz="3200" noProof="0" smtClean="0"/>
              <a:t>w </a:t>
            </a:r>
            <a:r>
              <a:rPr lang="pl-PL" sz="3200" noProof="0"/>
              <a:t>zakresie rejestracji</a:t>
            </a:r>
          </a:p>
        </p:txBody>
      </p:sp>
      <p:sp>
        <p:nvSpPr>
          <p:cNvPr id="5" name="Slide Number Placeholder 4"/>
          <p:cNvSpPr>
            <a:spLocks noGrp="1"/>
          </p:cNvSpPr>
          <p:nvPr>
            <p:ph type="sldNum" sz="quarter" idx="12"/>
          </p:nvPr>
        </p:nvSpPr>
        <p:spPr/>
        <p:txBody>
          <a:bodyPr/>
          <a:lstStyle/>
          <a:p>
            <a:fld id="{53FE240C-791C-4FA0-BA72-1FE57C9E7D13}" type="slidenum">
              <a:rPr lang="en-GB" smtClean="0"/>
              <a:t>8</a:t>
            </a:fld>
            <a:endParaRPr lang="pl-PL"/>
          </a:p>
        </p:txBody>
      </p:sp>
      <p:sp>
        <p:nvSpPr>
          <p:cNvPr id="17" name="TextBox 16"/>
          <p:cNvSpPr txBox="1"/>
          <p:nvPr/>
        </p:nvSpPr>
        <p:spPr>
          <a:xfrm>
            <a:off x="1979712" y="3177006"/>
            <a:ext cx="1069975" cy="461665"/>
          </a:xfrm>
          <a:prstGeom prst="rect">
            <a:avLst/>
          </a:prstGeom>
          <a:noFill/>
        </p:spPr>
        <p:txBody>
          <a:bodyPr wrap="square" rtlCol="0">
            <a:spAutoFit/>
          </a:bodyPr>
          <a:lstStyle/>
          <a:p>
            <a:pPr marL="0" marR="0" lvl="0" indent="0" defTabSz="914400" eaLnBrk="1" fontAlgn="base" latinLnBrk="0" hangingPunct="1">
              <a:lnSpc>
                <a:spcPct val="100000"/>
              </a:lnSpc>
              <a:spcBef>
                <a:spcPct val="20000"/>
              </a:spcBef>
              <a:spcAft>
                <a:spcPct val="0"/>
              </a:spcAft>
              <a:buClrTx/>
              <a:buSzTx/>
              <a:buFontTx/>
              <a:buNone/>
              <a:defRPr/>
            </a:pPr>
            <a:r>
              <a:rPr kumimoji="0" lang="pl-PL" sz="2400" b="1" i="0" u="none" strike="noStrike" kern="0" cap="none" spc="0" normalizeH="0" baseline="0" noProof="0" smtClean="0">
                <a:ln>
                  <a:noFill/>
                </a:ln>
                <a:solidFill>
                  <a:srgbClr val="D7EFFA">
                    <a:lumMod val="50000"/>
                  </a:srgbClr>
                </a:solidFill>
                <a:effectLst/>
                <a:uLnTx/>
                <a:uFillTx/>
                <a:latin typeface="Verdana" panose="020b0604030504040204" pitchFamily="34" charset="0"/>
              </a:rPr>
              <a:t>TAK</a:t>
            </a:r>
          </a:p>
        </p:txBody>
      </p:sp>
      <p:sp>
        <p:nvSpPr>
          <p:cNvPr id="18" name="TextBox 17"/>
          <p:cNvSpPr txBox="1"/>
          <p:nvPr/>
        </p:nvSpPr>
        <p:spPr>
          <a:xfrm>
            <a:off x="4150098" y="3166131"/>
            <a:ext cx="997966" cy="461665"/>
          </a:xfrm>
          <a:prstGeom prst="rect">
            <a:avLst/>
          </a:prstGeom>
          <a:noFill/>
        </p:spPr>
        <p:txBody>
          <a:bodyPr wrap="square" rtlCol="0">
            <a:spAutoFit/>
          </a:bodyPr>
          <a:lstStyle/>
          <a:p>
            <a:pPr marL="0" marR="0" lvl="0" indent="0" defTabSz="914400" eaLnBrk="1" fontAlgn="base" latinLnBrk="0" hangingPunct="1">
              <a:lnSpc>
                <a:spcPct val="100000"/>
              </a:lnSpc>
              <a:spcBef>
                <a:spcPct val="20000"/>
              </a:spcBef>
              <a:spcAft>
                <a:spcPct val="0"/>
              </a:spcAft>
              <a:buClrTx/>
              <a:buSzTx/>
              <a:buFontTx/>
              <a:buNone/>
              <a:defRPr/>
            </a:pPr>
            <a:r>
              <a:rPr kumimoji="0" lang="pl-PL" sz="2400" b="1" i="0" u="none" strike="noStrike" kern="0" cap="none" spc="0" normalizeH="0" baseline="0" noProof="0" smtClean="0">
                <a:ln>
                  <a:noFill/>
                </a:ln>
                <a:solidFill>
                  <a:srgbClr val="D7EFFA">
                    <a:lumMod val="50000"/>
                  </a:srgbClr>
                </a:solidFill>
                <a:effectLst/>
                <a:uLnTx/>
                <a:uFillTx/>
                <a:latin typeface="Verdana" panose="020b0604030504040204" pitchFamily="34" charset="0"/>
              </a:rPr>
              <a:t>TAK</a:t>
            </a:r>
          </a:p>
        </p:txBody>
      </p:sp>
      <p:sp>
        <p:nvSpPr>
          <p:cNvPr id="19" name="TextBox 18"/>
          <p:cNvSpPr txBox="1"/>
          <p:nvPr/>
        </p:nvSpPr>
        <p:spPr>
          <a:xfrm>
            <a:off x="6166322" y="3166131"/>
            <a:ext cx="1069974" cy="461665"/>
          </a:xfrm>
          <a:prstGeom prst="rect">
            <a:avLst/>
          </a:prstGeom>
          <a:noFill/>
        </p:spPr>
        <p:txBody>
          <a:bodyPr wrap="square" rtlCol="0">
            <a:spAutoFit/>
          </a:bodyPr>
          <a:lstStyle/>
          <a:p>
            <a:pPr marL="0" marR="0" lvl="0" indent="0" defTabSz="914400" eaLnBrk="1" fontAlgn="base" latinLnBrk="0" hangingPunct="1">
              <a:lnSpc>
                <a:spcPct val="100000"/>
              </a:lnSpc>
              <a:spcBef>
                <a:spcPct val="20000"/>
              </a:spcBef>
              <a:spcAft>
                <a:spcPct val="0"/>
              </a:spcAft>
              <a:buClrTx/>
              <a:buSzTx/>
              <a:buFontTx/>
              <a:buNone/>
              <a:defRPr/>
            </a:pPr>
            <a:r>
              <a:rPr kumimoji="0" lang="pl-PL" sz="2400" b="1" i="0" u="none" strike="noStrike" kern="0" cap="none" spc="0" normalizeH="0" baseline="0" noProof="0" smtClean="0">
                <a:ln>
                  <a:noFill/>
                </a:ln>
                <a:solidFill>
                  <a:srgbClr val="D7EFFA">
                    <a:lumMod val="50000"/>
                  </a:srgbClr>
                </a:solidFill>
                <a:effectLst/>
                <a:uLnTx/>
                <a:uFillTx/>
                <a:latin typeface="Verdana" panose="020b0604030504040204" pitchFamily="34" charset="0"/>
              </a:rPr>
              <a:t>TAK</a:t>
            </a:r>
          </a:p>
        </p:txBody>
      </p:sp>
      <p:pic>
        <p:nvPicPr>
          <p:cNvPr id="20" name="Picture 2" descr="B:\IEtemp\u07041\Temporary Internet Files\Content.Outlook\DOW1UNL0\supply_chain_blue_lg (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979712" y="1943062"/>
            <a:ext cx="1092551" cy="99890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B:\IEtemp\u07041\Temporary Internet Files\Content.Outlook\DOW1UNL0\weight_lg (2).png"/>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156176" y="2147015"/>
            <a:ext cx="720080" cy="72008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3" descr="B:\IEtemp\u07041\Temporary Internet Files\Content.Outlook\DOW1UNL0\substance_blue_lg (2).png"/>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150098" y="2090221"/>
            <a:ext cx="709934" cy="765398"/>
          </a:xfrm>
          <a:prstGeom prst="rect">
            <a:avLst/>
          </a:prstGeom>
          <a:noFill/>
          <a:extLst>
            <a:ext uri="{909E8E84-426E-40DD-AFC4-6F175D3DCCD1}">
              <a14:hiddenFill xmlns:a14="http://schemas.microsoft.com/office/drawing/2010/main">
                <a:solidFill>
                  <a:srgbClr val="FFFFFF"/>
                </a:solidFill>
              </a14:hiddenFill>
            </a:ext>
          </a:extLst>
        </p:spPr>
      </p:pic>
      <p:sp>
        <p:nvSpPr>
          <p:cNvPr id="23" name="Freeform 22"/>
          <p:cNvSpPr/>
          <p:nvPr/>
        </p:nvSpPr>
        <p:spPr>
          <a:xfrm>
            <a:off x="3072263" y="3626238"/>
            <a:ext cx="1499737" cy="1440160"/>
          </a:xfrm>
          <a:custGeom>
            <a:gdLst>
              <a:gd name="connsiteX0" fmla="*/ 0 w 1509485"/>
              <a:gd name="connsiteY0" fmla="*/ 0 h 1669143"/>
              <a:gd name="connsiteX1" fmla="*/ 72571 w 1509485"/>
              <a:gd name="connsiteY1" fmla="*/ 43543 h 1669143"/>
              <a:gd name="connsiteX2" fmla="*/ 116114 w 1509485"/>
              <a:gd name="connsiteY2" fmla="*/ 58057 h 1669143"/>
              <a:gd name="connsiteX3" fmla="*/ 203200 w 1509485"/>
              <a:gd name="connsiteY3" fmla="*/ 101600 h 1669143"/>
              <a:gd name="connsiteX4" fmla="*/ 275771 w 1509485"/>
              <a:gd name="connsiteY4" fmla="*/ 159657 h 1669143"/>
              <a:gd name="connsiteX5" fmla="*/ 406400 w 1509485"/>
              <a:gd name="connsiteY5" fmla="*/ 232229 h 1669143"/>
              <a:gd name="connsiteX6" fmla="*/ 522514 w 1509485"/>
              <a:gd name="connsiteY6" fmla="*/ 333829 h 1669143"/>
              <a:gd name="connsiteX7" fmla="*/ 609600 w 1509485"/>
              <a:gd name="connsiteY7" fmla="*/ 406400 h 1669143"/>
              <a:gd name="connsiteX8" fmla="*/ 653142 w 1509485"/>
              <a:gd name="connsiteY8" fmla="*/ 449943 h 1669143"/>
              <a:gd name="connsiteX9" fmla="*/ 740228 w 1509485"/>
              <a:gd name="connsiteY9" fmla="*/ 508000 h 1669143"/>
              <a:gd name="connsiteX10" fmla="*/ 783771 w 1509485"/>
              <a:gd name="connsiteY10" fmla="*/ 537029 h 1669143"/>
              <a:gd name="connsiteX11" fmla="*/ 914400 w 1509485"/>
              <a:gd name="connsiteY11" fmla="*/ 624114 h 1669143"/>
              <a:gd name="connsiteX12" fmla="*/ 957942 w 1509485"/>
              <a:gd name="connsiteY12" fmla="*/ 653143 h 1669143"/>
              <a:gd name="connsiteX13" fmla="*/ 986971 w 1509485"/>
              <a:gd name="connsiteY13" fmla="*/ 696686 h 1669143"/>
              <a:gd name="connsiteX14" fmla="*/ 1030514 w 1509485"/>
              <a:gd name="connsiteY14" fmla="*/ 725714 h 1669143"/>
              <a:gd name="connsiteX15" fmla="*/ 1088571 w 1509485"/>
              <a:gd name="connsiteY15" fmla="*/ 812800 h 1669143"/>
              <a:gd name="connsiteX16" fmla="*/ 1117600 w 1509485"/>
              <a:gd name="connsiteY16" fmla="*/ 856343 h 1669143"/>
              <a:gd name="connsiteX17" fmla="*/ 1161142 w 1509485"/>
              <a:gd name="connsiteY17" fmla="*/ 885372 h 1669143"/>
              <a:gd name="connsiteX18" fmla="*/ 1219200 w 1509485"/>
              <a:gd name="connsiteY18" fmla="*/ 957943 h 1669143"/>
              <a:gd name="connsiteX19" fmla="*/ 1262742 w 1509485"/>
              <a:gd name="connsiteY19" fmla="*/ 1045029 h 1669143"/>
              <a:gd name="connsiteX20" fmla="*/ 1320800 w 1509485"/>
              <a:gd name="connsiteY20" fmla="*/ 1132114 h 1669143"/>
              <a:gd name="connsiteX21" fmla="*/ 1335314 w 1509485"/>
              <a:gd name="connsiteY21" fmla="*/ 1175657 h 1669143"/>
              <a:gd name="connsiteX22" fmla="*/ 1393371 w 1509485"/>
              <a:gd name="connsiteY22" fmla="*/ 1262743 h 1669143"/>
              <a:gd name="connsiteX23" fmla="*/ 1465942 w 1509485"/>
              <a:gd name="connsiteY23" fmla="*/ 1480457 h 1669143"/>
              <a:gd name="connsiteX24" fmla="*/ 1494971 w 1509485"/>
              <a:gd name="connsiteY24" fmla="*/ 1567543 h 1669143"/>
              <a:gd name="connsiteX25" fmla="*/ 1509485 w 1509485"/>
              <a:gd name="connsiteY25" fmla="*/ 1611086 h 1669143"/>
              <a:gd name="connsiteX26" fmla="*/ 1509485 w 1509485"/>
              <a:gd name="connsiteY26" fmla="*/ 1669143 h 166914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09485" h="1669143">
                <a:moveTo>
                  <a:pt x="0" y="0"/>
                </a:moveTo>
                <a:cubicBezTo>
                  <a:pt x="24190" y="14514"/>
                  <a:pt x="47339" y="30927"/>
                  <a:pt x="72571" y="43543"/>
                </a:cubicBezTo>
                <a:cubicBezTo>
                  <a:pt x="86255" y="50385"/>
                  <a:pt x="102430" y="51215"/>
                  <a:pt x="116114" y="58057"/>
                </a:cubicBezTo>
                <a:cubicBezTo>
                  <a:pt x="228660" y="114330"/>
                  <a:pt x="93754" y="65119"/>
                  <a:pt x="203200" y="101600"/>
                </a:cubicBezTo>
                <a:cubicBezTo>
                  <a:pt x="256835" y="182055"/>
                  <a:pt x="201540" y="118418"/>
                  <a:pt x="275771" y="159657"/>
                </a:cubicBezTo>
                <a:cubicBezTo>
                  <a:pt x="425500" y="242839"/>
                  <a:pt x="307871" y="199384"/>
                  <a:pt x="406400" y="232229"/>
                </a:cubicBezTo>
                <a:cubicBezTo>
                  <a:pt x="488645" y="355599"/>
                  <a:pt x="353184" y="164499"/>
                  <a:pt x="522514" y="333829"/>
                </a:cubicBezTo>
                <a:cubicBezTo>
                  <a:pt x="649734" y="461049"/>
                  <a:pt x="488349" y="305357"/>
                  <a:pt x="609600" y="406400"/>
                </a:cubicBezTo>
                <a:cubicBezTo>
                  <a:pt x="625369" y="419541"/>
                  <a:pt x="636940" y="437341"/>
                  <a:pt x="653142" y="449943"/>
                </a:cubicBezTo>
                <a:cubicBezTo>
                  <a:pt x="680681" y="471362"/>
                  <a:pt x="711199" y="488648"/>
                  <a:pt x="740228" y="508000"/>
                </a:cubicBezTo>
                <a:lnTo>
                  <a:pt x="783771" y="537029"/>
                </a:lnTo>
                <a:lnTo>
                  <a:pt x="914400" y="624114"/>
                </a:lnTo>
                <a:lnTo>
                  <a:pt x="957942" y="653143"/>
                </a:lnTo>
                <a:cubicBezTo>
                  <a:pt x="967618" y="667657"/>
                  <a:pt x="974636" y="684351"/>
                  <a:pt x="986971" y="696686"/>
                </a:cubicBezTo>
                <a:cubicBezTo>
                  <a:pt x="999306" y="709021"/>
                  <a:pt x="1019027" y="712586"/>
                  <a:pt x="1030514" y="725714"/>
                </a:cubicBezTo>
                <a:cubicBezTo>
                  <a:pt x="1053488" y="751970"/>
                  <a:pt x="1069219" y="783771"/>
                  <a:pt x="1088571" y="812800"/>
                </a:cubicBezTo>
                <a:cubicBezTo>
                  <a:pt x="1098247" y="827314"/>
                  <a:pt x="1103086" y="846667"/>
                  <a:pt x="1117600" y="856343"/>
                </a:cubicBezTo>
                <a:lnTo>
                  <a:pt x="1161142" y="885372"/>
                </a:lnTo>
                <a:cubicBezTo>
                  <a:pt x="1189400" y="970141"/>
                  <a:pt x="1153547" y="892289"/>
                  <a:pt x="1219200" y="957943"/>
                </a:cubicBezTo>
                <a:cubicBezTo>
                  <a:pt x="1267527" y="1006270"/>
                  <a:pt x="1233229" y="991906"/>
                  <a:pt x="1262742" y="1045029"/>
                </a:cubicBezTo>
                <a:cubicBezTo>
                  <a:pt x="1279685" y="1075526"/>
                  <a:pt x="1320800" y="1132114"/>
                  <a:pt x="1320800" y="1132114"/>
                </a:cubicBezTo>
                <a:cubicBezTo>
                  <a:pt x="1325638" y="1146628"/>
                  <a:pt x="1327884" y="1162283"/>
                  <a:pt x="1335314" y="1175657"/>
                </a:cubicBezTo>
                <a:cubicBezTo>
                  <a:pt x="1352257" y="1206155"/>
                  <a:pt x="1393371" y="1262743"/>
                  <a:pt x="1393371" y="1262743"/>
                </a:cubicBezTo>
                <a:lnTo>
                  <a:pt x="1465942" y="1480457"/>
                </a:lnTo>
                <a:lnTo>
                  <a:pt x="1494971" y="1567543"/>
                </a:lnTo>
                <a:cubicBezTo>
                  <a:pt x="1499809" y="1582057"/>
                  <a:pt x="1509485" y="1595787"/>
                  <a:pt x="1509485" y="1611086"/>
                </a:cubicBezTo>
                <a:lnTo>
                  <a:pt x="1509485" y="1669143"/>
                </a:lnTo>
              </a:path>
            </a:pathLst>
          </a:custGeom>
          <a:noFill/>
          <a:ln w="127000" cap="rnd" cmpd="sng" algn="ctr">
            <a:solidFill>
              <a:srgbClr val="D7EFFA">
                <a:lumMod val="50000"/>
              </a:srgbClr>
            </a:solidFill>
            <a:prstDash val="solid"/>
            <a:headEnd type="none" w="med" len="med"/>
            <a:tailEnd type="none" w="med" len="med"/>
          </a:ln>
          <a:effectLst>
            <a:outerShdw blurRad="40000" dist="23000" dir="5400000" rotWithShape="0">
              <a:srgbClr val="000000">
                <a:alpha val="35000"/>
              </a:srgbClr>
            </a:outerShdw>
          </a:effectLst>
        </p:spPr>
        <p:txBody>
          <a:bodyPr rtlCol="0" anchor="ctr"/>
          <a:lstStyle/>
          <a:p>
            <a:pPr marL="0" marR="0" lvl="0" indent="0" algn="ctr" defTabSz="914400" eaLnBrk="1" fontAlgn="base" latinLnBrk="0" hangingPunct="1">
              <a:lnSpc>
                <a:spcPct val="100000"/>
              </a:lnSpc>
              <a:spcBef>
                <a:spcPct val="20000"/>
              </a:spcBef>
              <a:spcAft>
                <a:spcPct val="0"/>
              </a:spcAft>
              <a:buClrTx/>
              <a:buSzTx/>
              <a:buFontTx/>
              <a:buChar char="•"/>
              <a:defRPr/>
            </a:pPr>
            <a:endParaRPr kumimoji="0" lang="en-GB" sz="2800" b="0" i="0" u="none" strike="noStrike" kern="0" cap="none" spc="0" normalizeH="0" baseline="0" noProof="0" smtClean="0">
              <a:ln>
                <a:noFill/>
              </a:ln>
              <a:solidFill>
                <a:prstClr val="black"/>
              </a:solidFill>
              <a:effectLst/>
              <a:uLnTx/>
              <a:uFillTx/>
              <a:latin typeface="Verdana"/>
              <a:ea typeface="+mn-ea"/>
              <a:cs typeface="+mn-cs"/>
            </a:endParaRPr>
          </a:p>
        </p:txBody>
      </p:sp>
      <p:sp>
        <p:nvSpPr>
          <p:cNvPr id="24" name="Freeform 23"/>
          <p:cNvSpPr/>
          <p:nvPr/>
        </p:nvSpPr>
        <p:spPr>
          <a:xfrm flipH="1">
            <a:off x="4572000" y="3598178"/>
            <a:ext cx="1499737" cy="1440160"/>
          </a:xfrm>
          <a:custGeom>
            <a:gdLst>
              <a:gd name="connsiteX0" fmla="*/ 0 w 1509485"/>
              <a:gd name="connsiteY0" fmla="*/ 0 h 1669143"/>
              <a:gd name="connsiteX1" fmla="*/ 72571 w 1509485"/>
              <a:gd name="connsiteY1" fmla="*/ 43543 h 1669143"/>
              <a:gd name="connsiteX2" fmla="*/ 116114 w 1509485"/>
              <a:gd name="connsiteY2" fmla="*/ 58057 h 1669143"/>
              <a:gd name="connsiteX3" fmla="*/ 203200 w 1509485"/>
              <a:gd name="connsiteY3" fmla="*/ 101600 h 1669143"/>
              <a:gd name="connsiteX4" fmla="*/ 275771 w 1509485"/>
              <a:gd name="connsiteY4" fmla="*/ 159657 h 1669143"/>
              <a:gd name="connsiteX5" fmla="*/ 406400 w 1509485"/>
              <a:gd name="connsiteY5" fmla="*/ 232229 h 1669143"/>
              <a:gd name="connsiteX6" fmla="*/ 522514 w 1509485"/>
              <a:gd name="connsiteY6" fmla="*/ 333829 h 1669143"/>
              <a:gd name="connsiteX7" fmla="*/ 609600 w 1509485"/>
              <a:gd name="connsiteY7" fmla="*/ 406400 h 1669143"/>
              <a:gd name="connsiteX8" fmla="*/ 653142 w 1509485"/>
              <a:gd name="connsiteY8" fmla="*/ 449943 h 1669143"/>
              <a:gd name="connsiteX9" fmla="*/ 740228 w 1509485"/>
              <a:gd name="connsiteY9" fmla="*/ 508000 h 1669143"/>
              <a:gd name="connsiteX10" fmla="*/ 783771 w 1509485"/>
              <a:gd name="connsiteY10" fmla="*/ 537029 h 1669143"/>
              <a:gd name="connsiteX11" fmla="*/ 914400 w 1509485"/>
              <a:gd name="connsiteY11" fmla="*/ 624114 h 1669143"/>
              <a:gd name="connsiteX12" fmla="*/ 957942 w 1509485"/>
              <a:gd name="connsiteY12" fmla="*/ 653143 h 1669143"/>
              <a:gd name="connsiteX13" fmla="*/ 986971 w 1509485"/>
              <a:gd name="connsiteY13" fmla="*/ 696686 h 1669143"/>
              <a:gd name="connsiteX14" fmla="*/ 1030514 w 1509485"/>
              <a:gd name="connsiteY14" fmla="*/ 725714 h 1669143"/>
              <a:gd name="connsiteX15" fmla="*/ 1088571 w 1509485"/>
              <a:gd name="connsiteY15" fmla="*/ 812800 h 1669143"/>
              <a:gd name="connsiteX16" fmla="*/ 1117600 w 1509485"/>
              <a:gd name="connsiteY16" fmla="*/ 856343 h 1669143"/>
              <a:gd name="connsiteX17" fmla="*/ 1161142 w 1509485"/>
              <a:gd name="connsiteY17" fmla="*/ 885372 h 1669143"/>
              <a:gd name="connsiteX18" fmla="*/ 1219200 w 1509485"/>
              <a:gd name="connsiteY18" fmla="*/ 957943 h 1669143"/>
              <a:gd name="connsiteX19" fmla="*/ 1262742 w 1509485"/>
              <a:gd name="connsiteY19" fmla="*/ 1045029 h 1669143"/>
              <a:gd name="connsiteX20" fmla="*/ 1320800 w 1509485"/>
              <a:gd name="connsiteY20" fmla="*/ 1132114 h 1669143"/>
              <a:gd name="connsiteX21" fmla="*/ 1335314 w 1509485"/>
              <a:gd name="connsiteY21" fmla="*/ 1175657 h 1669143"/>
              <a:gd name="connsiteX22" fmla="*/ 1393371 w 1509485"/>
              <a:gd name="connsiteY22" fmla="*/ 1262743 h 1669143"/>
              <a:gd name="connsiteX23" fmla="*/ 1465942 w 1509485"/>
              <a:gd name="connsiteY23" fmla="*/ 1480457 h 1669143"/>
              <a:gd name="connsiteX24" fmla="*/ 1494971 w 1509485"/>
              <a:gd name="connsiteY24" fmla="*/ 1567543 h 1669143"/>
              <a:gd name="connsiteX25" fmla="*/ 1509485 w 1509485"/>
              <a:gd name="connsiteY25" fmla="*/ 1611086 h 1669143"/>
              <a:gd name="connsiteX26" fmla="*/ 1509485 w 1509485"/>
              <a:gd name="connsiteY26" fmla="*/ 1669143 h 1669143"/>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09485" h="1669143">
                <a:moveTo>
                  <a:pt x="0" y="0"/>
                </a:moveTo>
                <a:cubicBezTo>
                  <a:pt x="24190" y="14514"/>
                  <a:pt x="47339" y="30927"/>
                  <a:pt x="72571" y="43543"/>
                </a:cubicBezTo>
                <a:cubicBezTo>
                  <a:pt x="86255" y="50385"/>
                  <a:pt x="102430" y="51215"/>
                  <a:pt x="116114" y="58057"/>
                </a:cubicBezTo>
                <a:cubicBezTo>
                  <a:pt x="228660" y="114330"/>
                  <a:pt x="93754" y="65119"/>
                  <a:pt x="203200" y="101600"/>
                </a:cubicBezTo>
                <a:cubicBezTo>
                  <a:pt x="256835" y="182055"/>
                  <a:pt x="201540" y="118418"/>
                  <a:pt x="275771" y="159657"/>
                </a:cubicBezTo>
                <a:cubicBezTo>
                  <a:pt x="425500" y="242839"/>
                  <a:pt x="307871" y="199384"/>
                  <a:pt x="406400" y="232229"/>
                </a:cubicBezTo>
                <a:cubicBezTo>
                  <a:pt x="488645" y="355599"/>
                  <a:pt x="353184" y="164499"/>
                  <a:pt x="522514" y="333829"/>
                </a:cubicBezTo>
                <a:cubicBezTo>
                  <a:pt x="649734" y="461049"/>
                  <a:pt x="488349" y="305357"/>
                  <a:pt x="609600" y="406400"/>
                </a:cubicBezTo>
                <a:cubicBezTo>
                  <a:pt x="625369" y="419541"/>
                  <a:pt x="636940" y="437341"/>
                  <a:pt x="653142" y="449943"/>
                </a:cubicBezTo>
                <a:cubicBezTo>
                  <a:pt x="680681" y="471362"/>
                  <a:pt x="711199" y="488648"/>
                  <a:pt x="740228" y="508000"/>
                </a:cubicBezTo>
                <a:lnTo>
                  <a:pt x="783771" y="537029"/>
                </a:lnTo>
                <a:lnTo>
                  <a:pt x="914400" y="624114"/>
                </a:lnTo>
                <a:lnTo>
                  <a:pt x="957942" y="653143"/>
                </a:lnTo>
                <a:cubicBezTo>
                  <a:pt x="967618" y="667657"/>
                  <a:pt x="974636" y="684351"/>
                  <a:pt x="986971" y="696686"/>
                </a:cubicBezTo>
                <a:cubicBezTo>
                  <a:pt x="999306" y="709021"/>
                  <a:pt x="1019027" y="712586"/>
                  <a:pt x="1030514" y="725714"/>
                </a:cubicBezTo>
                <a:cubicBezTo>
                  <a:pt x="1053488" y="751970"/>
                  <a:pt x="1069219" y="783771"/>
                  <a:pt x="1088571" y="812800"/>
                </a:cubicBezTo>
                <a:cubicBezTo>
                  <a:pt x="1098247" y="827314"/>
                  <a:pt x="1103086" y="846667"/>
                  <a:pt x="1117600" y="856343"/>
                </a:cubicBezTo>
                <a:lnTo>
                  <a:pt x="1161142" y="885372"/>
                </a:lnTo>
                <a:cubicBezTo>
                  <a:pt x="1189400" y="970141"/>
                  <a:pt x="1153547" y="892289"/>
                  <a:pt x="1219200" y="957943"/>
                </a:cubicBezTo>
                <a:cubicBezTo>
                  <a:pt x="1267527" y="1006270"/>
                  <a:pt x="1233229" y="991906"/>
                  <a:pt x="1262742" y="1045029"/>
                </a:cubicBezTo>
                <a:cubicBezTo>
                  <a:pt x="1279685" y="1075526"/>
                  <a:pt x="1320800" y="1132114"/>
                  <a:pt x="1320800" y="1132114"/>
                </a:cubicBezTo>
                <a:cubicBezTo>
                  <a:pt x="1325638" y="1146628"/>
                  <a:pt x="1327884" y="1162283"/>
                  <a:pt x="1335314" y="1175657"/>
                </a:cubicBezTo>
                <a:cubicBezTo>
                  <a:pt x="1352257" y="1206155"/>
                  <a:pt x="1393371" y="1262743"/>
                  <a:pt x="1393371" y="1262743"/>
                </a:cubicBezTo>
                <a:lnTo>
                  <a:pt x="1465942" y="1480457"/>
                </a:lnTo>
                <a:lnTo>
                  <a:pt x="1494971" y="1567543"/>
                </a:lnTo>
                <a:cubicBezTo>
                  <a:pt x="1499809" y="1582057"/>
                  <a:pt x="1509485" y="1595787"/>
                  <a:pt x="1509485" y="1611086"/>
                </a:cubicBezTo>
                <a:lnTo>
                  <a:pt x="1509485" y="1669143"/>
                </a:lnTo>
              </a:path>
            </a:pathLst>
          </a:custGeom>
          <a:noFill/>
          <a:ln w="127000" cap="rnd" cmpd="sng" algn="ctr">
            <a:solidFill>
              <a:srgbClr val="D7EFFA">
                <a:lumMod val="50000"/>
              </a:srgbClr>
            </a:solidFill>
            <a:prstDash val="solid"/>
            <a:headEnd type="none" w="med" len="med"/>
            <a:tailEnd type="none" w="med" len="med"/>
          </a:ln>
          <a:effectLst>
            <a:outerShdw blurRad="40000" dist="23000" dir="5400000" rotWithShape="0">
              <a:srgbClr val="000000">
                <a:alpha val="35000"/>
              </a:srgbClr>
            </a:outerShdw>
          </a:effectLst>
        </p:spPr>
        <p:txBody>
          <a:bodyPr rtlCol="0" anchor="ctr"/>
          <a:lstStyle/>
          <a:p>
            <a:pPr marL="0" marR="0" lvl="0" indent="0" algn="ctr" defTabSz="914400" eaLnBrk="1" fontAlgn="base" latinLnBrk="0" hangingPunct="1">
              <a:lnSpc>
                <a:spcPct val="100000"/>
              </a:lnSpc>
              <a:spcBef>
                <a:spcPct val="20000"/>
              </a:spcBef>
              <a:spcAft>
                <a:spcPct val="0"/>
              </a:spcAft>
              <a:buClrTx/>
              <a:buSzTx/>
              <a:buFontTx/>
              <a:buChar char="•"/>
              <a:defRPr/>
            </a:pPr>
            <a:endParaRPr kumimoji="0" lang="en-GB" sz="2800" b="0" i="0" u="none" strike="noStrike" kern="0" cap="none" spc="0" normalizeH="0" baseline="0" noProof="0" smtClean="0">
              <a:ln>
                <a:noFill/>
              </a:ln>
              <a:solidFill>
                <a:prstClr val="black"/>
              </a:solidFill>
              <a:effectLst/>
              <a:uLnTx/>
              <a:uFillTx/>
              <a:latin typeface="Verdana"/>
              <a:ea typeface="+mn-ea"/>
              <a:cs typeface="+mn-cs"/>
            </a:endParaRPr>
          </a:p>
        </p:txBody>
      </p:sp>
      <p:cxnSp>
        <p:nvCxnSpPr>
          <p:cNvPr id="25" name="Straight Arrow Connector 24"/>
          <p:cNvCxnSpPr>
            <a:stCxn id="24" idx="25"/>
          </p:cNvCxnSpPr>
          <p:nvPr/>
        </p:nvCxnSpPr>
        <p:spPr>
          <a:xfrm>
            <a:off x="4572000" y="4988246"/>
            <a:ext cx="2538" cy="626156"/>
          </a:xfrm>
          <a:prstGeom prst="straightConnector1">
            <a:avLst/>
          </a:prstGeom>
          <a:noFill/>
          <a:ln w="127000" cap="flat" cmpd="sng" algn="ctr">
            <a:solidFill>
              <a:srgbClr val="D7EFFA">
                <a:lumMod val="50000"/>
              </a:srgbClr>
            </a:solidFill>
            <a:prstDash val="solid"/>
            <a:headEnd type="none" w="med" len="med"/>
            <a:tailEnd type="triangle" w="med" len="med"/>
          </a:ln>
          <a:effectLst/>
        </p:spPr>
      </p:cxnSp>
      <p:sp>
        <p:nvSpPr>
          <p:cNvPr id="27" name="Text Placeholder 3"/>
          <p:cNvSpPr txBox="1"/>
          <p:nvPr/>
        </p:nvSpPr>
        <p:spPr>
          <a:xfrm>
            <a:off x="540000" y="5733256"/>
            <a:ext cx="8064000" cy="350720"/>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baseline="0">
                <a:solidFill>
                  <a:schemeClr val="tx1"/>
                </a:solidFill>
                <a:latin typeface="+mn-lt"/>
                <a:ea typeface="+mn-ea"/>
                <a:cs typeface="Arial" pitchFamily="34" charset="0"/>
              </a:defRPr>
            </a:lvl2pPr>
            <a:lvl3pPr marL="12001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ct val="0"/>
              </a:spcAft>
              <a:buClrTx/>
              <a:buSzTx/>
              <a:buFont typeface="Arial" pitchFamily="34" charset="0"/>
              <a:buNone/>
              <a:defRPr/>
            </a:pPr>
            <a:r>
              <a:rPr lang="pl-PL" b="1">
                <a:solidFill>
                  <a:srgbClr val="D7EFFA">
                    <a:lumMod val="50000"/>
                  </a:srgbClr>
                </a:solidFill>
                <a:latin typeface="Verdana"/>
              </a:rPr>
              <a:t>M</a:t>
            </a:r>
            <a:r>
              <a:rPr kumimoji="0" lang="pl-PL" sz="2400" b="1" i="0" u="none" strike="noStrike" kern="1200" cap="none" spc="0" normalizeH="0" baseline="0" noProof="0" smtClean="0">
                <a:ln>
                  <a:noFill/>
                </a:ln>
                <a:solidFill>
                  <a:srgbClr val="D7EFFA">
                    <a:lumMod val="50000"/>
                  </a:srgbClr>
                </a:solidFill>
                <a:effectLst/>
                <a:uLnTx/>
                <a:uFillTx/>
                <a:latin typeface="Verdana"/>
              </a:rPr>
              <a:t>usisz zarejestrować tę substancję!</a:t>
            </a:r>
            <a:endParaRPr kumimoji="0" lang="pl-PL" sz="2400" b="1" i="0" u="none" strike="noStrike" kern="1200" cap="none" spc="0" normalizeH="0" baseline="0" noProof="0">
              <a:ln>
                <a:noFill/>
              </a:ln>
              <a:solidFill>
                <a:srgbClr val="D7EFFA">
                  <a:lumMod val="50000"/>
                </a:srgbClr>
              </a:solidFill>
              <a:effectLst/>
              <a:uLnTx/>
              <a:uFillTx/>
              <a:latin typeface="Verdana"/>
              <a:ea typeface="+mn-ea"/>
              <a:cs typeface="Arial" pitchFamily="34" charset="0"/>
            </a:endParaRPr>
          </a:p>
        </p:txBody>
      </p:sp>
    </p:spTree>
    <p:extLst>
      <p:ext uri="{BB962C8B-B14F-4D97-AF65-F5344CB8AC3E}">
        <p14:creationId xmlns:p14="http://schemas.microsoft.com/office/powerpoint/2010/main" val="889297989"/>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Title 1"/>
          <p:cNvSpPr>
            <a:spLocks noGrp="1"/>
          </p:cNvSpPr>
          <p:nvPr>
            <p:ph type="title"/>
          </p:nvPr>
        </p:nvSpPr>
        <p:spPr/>
        <p:txBody>
          <a:bodyPr/>
          <a:lstStyle/>
          <a:p>
            <a:r>
              <a:rPr lang="pl-PL" noProof="0"/>
              <a:t>Rola w łańcuchu dostaw</a:t>
            </a:r>
          </a:p>
        </p:txBody>
      </p:sp>
      <p:sp>
        <p:nvSpPr>
          <p:cNvPr id="3" name="Content Placeholder 2"/>
          <p:cNvSpPr>
            <a:spLocks noGrp="1"/>
          </p:cNvSpPr>
          <p:nvPr>
            <p:ph idx="1"/>
          </p:nvPr>
        </p:nvSpPr>
        <p:spPr>
          <a:xfrm>
            <a:off x="457200" y="1600200"/>
            <a:ext cx="7499176" cy="4525963"/>
          </a:xfrm>
        </p:spPr>
        <p:txBody>
          <a:bodyPr/>
          <a:lstStyle/>
          <a:p>
            <a:pPr marL="0" indent="0">
              <a:buNone/>
            </a:pPr>
            <a:r>
              <a:rPr lang="pl-PL" noProof="0"/>
              <a:t>Czy to </a:t>
            </a:r>
            <a:r>
              <a:rPr lang="pl-PL" b="1" noProof="0"/>
              <a:t>ty</a:t>
            </a:r>
            <a:r>
              <a:rPr lang="pl-PL" noProof="0"/>
              <a:t> musisz zarejestrować substancję?</a:t>
            </a:r>
          </a:p>
          <a:p>
            <a:pPr marL="0" indent="0">
              <a:buNone/>
            </a:pPr>
            <a:endParaRPr lang="pl-PL" sz="1400" noProof="0"/>
          </a:p>
          <a:p>
            <a:r>
              <a:rPr lang="pl-PL" noProof="0"/>
              <a:t>Określ, czy jesteś:</a:t>
            </a:r>
          </a:p>
          <a:p>
            <a:pPr lvl="1" fontAlgn="t">
              <a:buFont typeface="Arial" panose="020b0604020202020204" pitchFamily="34" charset="0"/>
              <a:buChar char="•"/>
            </a:pPr>
            <a:r>
              <a:rPr lang="pl-PL" noProof="0" smtClean="0"/>
              <a:t>Producentem</a:t>
            </a:r>
            <a:endParaRPr lang="pl-PL" noProof="0"/>
          </a:p>
          <a:p>
            <a:pPr lvl="1">
              <a:buFont typeface="Arial" panose="020b0604020202020204" pitchFamily="34" charset="0"/>
              <a:buChar char="•"/>
            </a:pPr>
            <a:r>
              <a:rPr lang="pl-PL" noProof="0" smtClean="0"/>
              <a:t>Importerem przywożącym</a:t>
            </a:r>
            <a:br>
              <a:rPr lang="fr-FR" noProof="0" smtClean="0"/>
            </a:br>
            <a:r>
              <a:rPr lang="pl-PL" b="1" noProof="0" smtClean="0"/>
              <a:t>do</a:t>
            </a:r>
            <a:r>
              <a:rPr lang="pl-PL" noProof="0" smtClean="0"/>
              <a:t> EOG</a:t>
            </a:r>
          </a:p>
          <a:p>
            <a:pPr lvl="1">
              <a:buFont typeface="Arial" panose="020b0604020202020204" pitchFamily="34" charset="0"/>
              <a:buChar char="•"/>
            </a:pPr>
            <a:r>
              <a:rPr lang="pl-PL" noProof="0" smtClean="0"/>
              <a:t>Wyłącznym przedstawicielem </a:t>
            </a:r>
            <a:endParaRPr lang="pl-PL" noProof="0"/>
          </a:p>
          <a:p>
            <a:pPr lvl="1">
              <a:buFont typeface="Arial" panose="020b0604020202020204" pitchFamily="34" charset="0"/>
              <a:buChar char="•"/>
            </a:pPr>
            <a:r>
              <a:rPr lang="pl-PL" noProof="0" smtClean="0"/>
              <a:t>Producentem lub importerem </a:t>
            </a:r>
            <a:br>
              <a:rPr/>
            </a:br>
            <a:r>
              <a:rPr lang="pl-PL" noProof="0" smtClean="0"/>
              <a:t>wyrobu, z którego</a:t>
            </a:r>
            <a:br>
              <a:rPr/>
            </a:br>
            <a:r>
              <a:rPr lang="pl-PL" noProof="0" smtClean="0"/>
              <a:t>substancja jest uwalniana</a:t>
            </a:r>
          </a:p>
          <a:p>
            <a:pPr marL="0" indent="0">
              <a:buNone/>
            </a:pPr>
            <a:endParaRPr lang="pl-PL" noProof="0"/>
          </a:p>
        </p:txBody>
      </p:sp>
      <p:sp>
        <p:nvSpPr>
          <p:cNvPr id="5" name="Slide Number Placeholder 4"/>
          <p:cNvSpPr>
            <a:spLocks noGrp="1"/>
          </p:cNvSpPr>
          <p:nvPr>
            <p:ph type="sldNum" sz="quarter" idx="12"/>
          </p:nvPr>
        </p:nvSpPr>
        <p:spPr/>
        <p:txBody>
          <a:bodyPr/>
          <a:lstStyle/>
          <a:p>
            <a:fld id="{53FE240C-791C-4FA0-BA72-1FE57C9E7D13}" type="slidenum">
              <a:rPr lang="en-GB" smtClean="0"/>
              <a:t>9</a:t>
            </a:fld>
            <a:endParaRPr lang="pl-PL"/>
          </a:p>
        </p:txBody>
      </p:sp>
      <p:pic>
        <p:nvPicPr>
          <p:cNvPr id="6" name="Picture 2" descr="B:\IEtemp\u07041\Temporary Internet Files\Content.Outlook\DOW1UNL0\supply_chain_blue_lg (2).pn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868144" y="548680"/>
            <a:ext cx="983098" cy="898832"/>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p:cNvGrpSpPr/>
          <p:nvPr/>
        </p:nvGrpSpPr>
        <p:grpSpPr>
          <a:xfrm>
            <a:off x="4788024" y="2766918"/>
            <a:ext cx="4392488" cy="4118466"/>
            <a:chOff x="4788024" y="2766918"/>
            <a:chExt cx="4392488" cy="4118466"/>
          </a:xfrm>
        </p:grpSpPr>
        <p:pic>
          <p:nvPicPr>
            <p:cNvPr id="8" name="Picture 2" descr="B:\IEtemp\u07041\Temporary Internet Files\Content.Outlook\DOW1UNL0\WRLD-EU-01-0002 (5).png"/>
            <p:cNvPicPr>
              <a:picLocks noChangeAspect="1" noChangeArrowheads="1"/>
            </p:cNvPicPr>
            <p:nvPr/>
          </p:nvPicPr>
          <p:blipFill>
            <a:blip r:embed="rId4">
              <a:extLst>
                <a:ext uri="{28A0092B-C50C-407E-A947-70E740481C1C}">
                  <a14:useLocalDpi xmlns:a14="http://schemas.microsoft.com/office/drawing/2010/main" val="0"/>
                </a:ext>
              </a:extLst>
            </a:blip>
            <a:srcRect l="15745" r="6225"/>
            <a:stretch>
              <a:fillRect/>
            </a:stretch>
          </p:blipFill>
          <p:spPr bwMode="auto">
            <a:xfrm>
              <a:off x="4896512" y="2766918"/>
              <a:ext cx="4284000" cy="411846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4788024" y="2766918"/>
              <a:ext cx="432048" cy="518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889297989"/>
      </p:ext>
    </p:extLst>
  </p:cSld>
  <p:clrMapOvr>
    <a:masterClrMapping/>
  </p:clrMapOvr>
  <p:transition/>
  <p:timing/>
</p:sld>
</file>

<file path=ppt/tags/tag1.xml><?xml version="1.0" encoding="utf-8"?>
<p:tagLst xmlns:p="http://schemas.openxmlformats.org/presentationml/2006/main">
  <p:tag name="AS_NET" val="4.0.30319.42000"/>
  <p:tag name="AS_OS" val="Microsoft Windows NT 6.3.9600.0"/>
  <p:tag name="AS_RELEASE_DATE" val="2016.10.26"/>
  <p:tag name="AS_TITLE" val="Aspose.Slides for .NET 4.0 Client Profile"/>
  <p:tag name="AS_VERSION" val="16.10.0.0"/>
</p:tagLst>
</file>

<file path=ppt/theme/theme1.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_rels/item2.xml.rels>&#65279;<?xml version="1.0" encoding="utf-8" standalone="yes"?><Relationships xmlns="http://schemas.openxmlformats.org/package/2006/relationships"><Relationship Id="rId1" Type="http://schemas.openxmlformats.org/officeDocument/2006/relationships/customXmlProps" Target="itemProps2.xml" /></Relationships>
</file>

<file path=customXml/_rels/item3.xml.rels>&#65279;<?xml version="1.0" encoding="utf-8" standalone="yes"?><Relationships xmlns="http://schemas.openxmlformats.org/package/2006/relationships"><Relationship Id="rId1" Type="http://schemas.openxmlformats.org/officeDocument/2006/relationships/customXmlProps" Target="itemProps3.xml" /></Relationships>
</file>

<file path=customXml/_rels/item4.xml.rels>&#65279;<?xml version="1.0" encoding="utf-8" standalone="yes"?><Relationships xmlns="http://schemas.openxmlformats.org/package/2006/relationships"><Relationship Id="rId1" Type="http://schemas.openxmlformats.org/officeDocument/2006/relationships/customXmlProps" Target="itemProps4.xml" /></Relationships>
</file>

<file path=customXml/_rels/item5.xml.rels>&#65279;<?xml version="1.0" encoding="utf-8" standalone="yes"?><Relationships xmlns="http://schemas.openxmlformats.org/package/2006/relationships"><Relationship Id="rId1" Type="http://schemas.openxmlformats.org/officeDocument/2006/relationships/customXmlProps" Target="itemProps5.xml" /></Relationships>
</file>

<file path=customXml/item1.xml><?xml version="1.0" encoding="utf-8"?>
<ct:contentTypeSchema xmlns:ct="http://schemas.microsoft.com/office/2006/metadata/contentType" xmlns:ma="http://schemas.microsoft.com/office/2006/metadata/properties/metaAttributes" ct:_="" ma:_="" ma:contentTypeName="ECHA Process Document" ma:contentTypeID="0x010100B558917389A54ADDB58930FBD7E6FD57008586DED9191B4C4CBD31A5DF7F304A71006D3FFE2B6013534BB5FDEF3B980D4C31" ma:contentTypeVersion="16" ma:contentTypeDescription="Content type for ECHA process documents" ma:contentTypeScope="" ma:versionID="8dc8a49e89d291db91322531bb3d964e">
  <xsd:schema xmlns:xsd="http://www.w3.org/2001/XMLSchema" xmlns:xs="http://www.w3.org/2001/XMLSchema" xmlns:p="http://schemas.microsoft.com/office/2006/metadata/properties" xmlns:ns2="1a101ee2-a8a8-4e0f-bfd9-aff15f9bc839" xmlns:ns3="b80ede5c-af4c-4bf2-9a87-706a3579dc11" targetNamespace="http://schemas.microsoft.com/office/2006/metadata/properties" ma:root="true" ma:fieldsID="d7a7795f9788c218c04520a861492bdf" ns2:_="" ns3:_="">
    <xsd:import namespace="1a101ee2-a8a8-4e0f-bfd9-aff15f9bc839"/>
    <xsd:import namespace="b80ede5c-af4c-4bf2-9a87-706a3579dc11"/>
    <xsd:element name="properties">
      <xsd:complexType>
        <xsd:sequence>
          <xsd:element name="documentManagement">
            <xsd:complexType>
              <xsd:all>
                <xsd:element ref="ns3:_dlc_DocId" minOccurs="0"/>
                <xsd:element ref="ns3:_dlc_DocIdUrl" minOccurs="0"/>
                <xsd:element ref="ns3:_dlc_DocIdPersistId" minOccurs="0"/>
                <xsd:element ref="ns2:ECHADocumentTypeTaxHTField0" minOccurs="0"/>
                <xsd:element ref="ns3:TaxCatchAll" minOccurs="0"/>
                <xsd:element ref="ns3:TaxCatchAllLabel" minOccurs="0"/>
                <xsd:element ref="ns2:ECHASecClassTaxHTField0" minOccurs="0"/>
                <xsd:element ref="ns2:ECHAProcessTaxHTField0" minOccurs="0"/>
                <xsd:element ref="ns2:ECHACategory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01ee2-a8a8-4e0f-bfd9-aff15f9bc839" elementFormDefault="qualified">
    <xsd:import namespace="http://schemas.microsoft.com/office/2006/documentManagement/types"/>
    <xsd:import namespace="http://schemas.microsoft.com/office/infopath/2007/PartnerControls"/>
    <xsd:element name="ECHADocumentTypeTaxHTField0" ma:index="11" nillable="true" ma:taxonomy="true" ma:internalName="gd32339cd0b5409a9fdb05f9583968bc" ma:taxonomyFieldName="ECHADocumentType" ma:displayName="Document type" ma:readOnly="false" ma:fieldId="{0d32339c-d0b5-409a-9fdb-05f9583968bc}" ma:sspId="5f69e26b-beb5-49c8-89f9-b5a0fae19f51" ma:termSetId="aedf82a2-407f-4791-945d-c1f392314e39" ma:anchorId="00000000-0000-0000-0000-000000000000" ma:open="false" ma:isKeyword="false">
      <xsd:complexType>
        <xsd:sequence>
          <xsd:element ref="pc:Terms" minOccurs="0" maxOccurs="1"/>
        </xsd:sequence>
      </xsd:complexType>
    </xsd:element>
    <xsd:element name="ECHASecClassTaxHTField0" ma:index="15" ma:taxonomy="true" ma:internalName="ab0eb6f132fb4a769815f72efb98c81d" ma:taxonomyFieldName="ECHASecClass" ma:displayName="Security classification" ma:default="1;#|a0307bc2-faf9-4068-8aeb-b713e4fa2a0f" ma:fieldId="{ab0eb6f1-32fb-4a76-9815-f72efb98c81d}" ma:sspId="5f69e26b-beb5-49c8-89f9-b5a0fae19f51" ma:termSetId="bdbfee88-fbc0-4b29-a996-994f751932c4" ma:anchorId="00000000-0000-0000-0000-000000000000" ma:open="false" ma:isKeyword="false">
      <xsd:complexType>
        <xsd:sequence>
          <xsd:element ref="pc:Terms" minOccurs="0" maxOccurs="1"/>
        </xsd:sequence>
      </xsd:complexType>
    </xsd:element>
    <xsd:element name="ECHAProcessTaxHTField0" ma:index="17" nillable="true" ma:taxonomy="true" ma:internalName="k79ecea8bd3e48279038bf7156c8359b" ma:taxonomyFieldName="ECHAProcess" ma:displayName="Process" ma:readOnly="false" ma:fieldId="{479ecea8-bd3e-4827-9038-bf7156c8359b}" ma:sspId="5f69e26b-beb5-49c8-89f9-b5a0fae19f51" ma:termSetId="c30def1a-2ee0-45a9-b531-f691ecbc3c44" ma:anchorId="00000000-0000-0000-0000-000000000000" ma:open="false" ma:isKeyword="false">
      <xsd:complexType>
        <xsd:sequence>
          <xsd:element ref="pc:Terms" minOccurs="0" maxOccurs="1"/>
        </xsd:sequence>
      </xsd:complexType>
    </xsd:element>
    <xsd:element name="ECHACategoryTaxHTField0" ma:index="19" nillable="true" ma:taxonomy="true" ma:internalName="p86653fd247d4255942aa31697ef2e78" ma:taxonomyFieldName="ECHACategory" ma:displayName="Category" ma:readOnly="false" ma:default="" ma:fieldId="{986653fd-247d-4255-942a-a31697ef2e78}" ma:sspId="5f69e26b-beb5-49c8-89f9-b5a0fae19f51" ma:termSetId="55e7dc03-f0a2-4416-8b3b-39dffa2b388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0ede5c-af4c-4bf2-9a87-706a3579dc1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42e49345-dbec-4f99-ae5c-0d1330abc637}" ma:internalName="TaxCatchAll" ma:showField="CatchAllData" ma:web="1a101ee2-a8a8-4e0f-bfd9-aff15f9bc83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42e49345-dbec-4f99-ae5c-0d1330abc637}" ma:internalName="TaxCatchAllLabel" ma:readOnly="true" ma:showField="CatchAllDataLabel" ma:web="1a101ee2-a8a8-4e0f-bfd9-aff15f9bc8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5f69e26b-beb5-49c8-89f9-b5a0fae19f51" ContentTypeId="0x010100B558917389A54ADDB58930FBD7E6FD57008586DED9191B4C4CBD31A5DF7F304A71" PreviousValue="false"/>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ECHADocumentTypeTaxHTField0 xmlns="1a101ee2-a8a8-4e0f-bfd9-aff15f9bc839">
      <Terms xmlns="http://schemas.microsoft.com/office/infopath/2007/PartnerControls"/>
    </ECHADocumentTypeTaxHTField0>
    <ECHAProcessTaxHTField0 xmlns="1a101ee2-a8a8-4e0f-bfd9-aff15f9bc839">
      <Terms xmlns="http://schemas.microsoft.com/office/infopath/2007/PartnerControls">
        <TermInfo xmlns="http://schemas.microsoft.com/office/infopath/2007/PartnerControls">
          <TermName xmlns="http://schemas.microsoft.com/office/infopath/2007/PartnerControls">10.12 Production and Implementation of Communication outputs</TermName>
          <TermId xmlns="http://schemas.microsoft.com/office/infopath/2007/PartnerControls">0979686c-f827-4cff-a947-2fd9d24cc3a4</TermId>
        </TermInfo>
      </Terms>
    </ECHAProcessTaxHTField0>
    <_dlc_DocId xmlns="b80ede5c-af4c-4bf2-9a87-706a3579dc11">ACTV10-6-53867</_dlc_DocId>
    <TaxCatchAll xmlns="b80ede5c-af4c-4bf2-9a87-706a3579dc11">
      <Value>3</Value>
      <Value>1</Value>
    </TaxCatchAll>
    <ECHASecClassTaxHTField0 xmlns="1a101ee2-a8a8-4e0f-bfd9-aff15f9bc839">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a0307bc2-faf9-4068-8aeb-b713e4fa2a0f</TermId>
        </TermInfo>
      </Terms>
    </ECHASecClassTaxHTField0>
    <_dlc_DocIdUrl xmlns="b80ede5c-af4c-4bf2-9a87-706a3579dc11">
      <Url>https://activity.echa.europa.eu/sites/act-10/process-10-11/_layouts/DocIdRedir.aspx?ID=ACTV10-6-53867</Url>
      <Description>ACTV10-6-53867</Description>
    </_dlc_DocIdUrl>
    <ECHACategoryTaxHTField0 xmlns="1a101ee2-a8a8-4e0f-bfd9-aff15f9bc839">
      <Terms xmlns="http://schemas.microsoft.com/office/infopath/2007/PartnerControls"/>
    </ECHACategoryTaxHTField0>
  </documentManagement>
</p:properties>
</file>

<file path=customXml/itemProps1.xml><?xml version="1.0" encoding="utf-8"?>
<ds:datastoreItem xmlns:ds="http://schemas.openxmlformats.org/officeDocument/2006/customXml" ds:itemID="{C76D3154-D410-410D-99F3-77F945B41597}">
  <ds:schemaRefs/>
</ds:datastoreItem>
</file>

<file path=customXml/itemProps2.xml><?xml version="1.0" encoding="utf-8"?>
<ds:datastoreItem xmlns:ds="http://schemas.openxmlformats.org/officeDocument/2006/customXml" ds:itemID="{C661D9F9-A681-4970-9AB3-BB2CEB580C4E}">
  <ds:schemaRefs/>
</ds:datastoreItem>
</file>

<file path=customXml/itemProps3.xml><?xml version="1.0" encoding="utf-8"?>
<ds:datastoreItem xmlns:ds="http://schemas.openxmlformats.org/officeDocument/2006/customXml" ds:itemID="{393C2A4F-378A-406C-8017-7706C7BE96B5}">
  <ds:schemaRefs/>
</ds:datastoreItem>
</file>

<file path=customXml/itemProps4.xml><?xml version="1.0" encoding="utf-8"?>
<ds:datastoreItem xmlns:ds="http://schemas.openxmlformats.org/officeDocument/2006/customXml" ds:itemID="{57325CAE-108D-4A40-AB78-5D4972D3F836}">
  <ds:schemaRefs/>
</ds:datastoreItem>
</file>

<file path=customXml/itemProps5.xml><?xml version="1.0" encoding="utf-8"?>
<ds:datastoreItem xmlns:ds="http://schemas.openxmlformats.org/officeDocument/2006/customXml" ds:itemID="{7BCF6A5F-9D12-494B-A636-D4E7909EB38C}">
  <ds:schemaRefs>
    <ds:schemaRef ds:uri="1a101ee2-a8a8-4e0f-bfd9-aff15f9bc839"/>
    <ds:schemaRef ds:uri="b80ede5c-af4c-4bf2-9a87-706a3579dc11"/>
    <ds:schemaRef ds:uri="http://purl.org/dc/elements/1.1/"/>
    <ds:schemaRef ds:uri="http://schemas.microsoft.com/office/2006/documentManagement/types"/>
    <ds:schemaRef ds:uri="http://www.w3.org/XML/1998/namespace"/>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purl.org/dc/dcmitype/"/>
  </ds:schemaRefs>
</ds:datastoreItem>
</file>

<file path=docProps/app.xml><?xml version="1.0" encoding="utf-8"?>
<Properties xmlns:vt="http://schemas.openxmlformats.org/officeDocument/2006/docPropsVTypes" xmlns="http://schemas.openxmlformats.org/officeDocument/2006/extended-properties">
  <Company>CDT</Company>
  <PresentationFormat>On-screen Show (4:3)</PresentationFormat>
  <Paragraphs>154</Paragraphs>
  <Slides>19</Slides>
  <Notes>19</Notes>
  <TotalTime>783</TotalTime>
  <HiddenSlides>0</HiddenSlides>
  <MMClips>0</MMClips>
  <ScaleCrop>0</ScaleCrop>
  <HeadingPairs>
    <vt:vector baseType="variant" size="4">
      <vt:variant>
        <vt:lpstr>Theme</vt:lpstr>
      </vt:variant>
      <vt:variant>
        <vt:i4>1</vt:i4>
      </vt:variant>
      <vt:variant>
        <vt:lpstr>Slide Titles</vt:lpstr>
      </vt:variant>
      <vt:variant>
        <vt:i4>19</vt:i4>
      </vt:variant>
    </vt:vector>
  </HeadingPairs>
  <TitlesOfParts>
    <vt:vector baseType="lpstr" size="20">
      <vt:lpstr>Office Theme</vt:lpstr>
      <vt:lpstr>Slide 1</vt:lpstr>
      <vt:lpstr>Cel niniejszej prezentacji</vt:lpstr>
      <vt:lpstr>Rejestracja jest twoim obowiązkiem</vt:lpstr>
      <vt:lpstr>Rejestracja REACH w 2018 r.</vt:lpstr>
      <vt:lpstr>Znajomość portfolio</vt:lpstr>
      <vt:lpstr>Identyfikacja substancji</vt:lpstr>
      <vt:lpstr>Identyfikacja substancji (2)</vt:lpstr>
      <vt:lpstr>Określenie swoich obowiązków w zakresie rejestracji</vt:lpstr>
      <vt:lpstr>Rola w łańcuchu dostaw</vt:lpstr>
      <vt:lpstr>Zakres i zwolnienia</vt:lpstr>
      <vt:lpstr>Ilość</vt:lpstr>
      <vt:lpstr>Jakie informacje są potrzebne?</vt:lpstr>
      <vt:lpstr>Potrzebne informacje</vt:lpstr>
      <vt:lpstr>Potrzebne informacje</vt:lpstr>
      <vt:lpstr>Wymagania w zakresie informacji na potrzeby rejestracji półproduktów</vt:lpstr>
      <vt:lpstr>Zanim wygenerujesz nowe dane</vt:lpstr>
      <vt:lpstr>Co musisz wziąć pod uwagę w odniesieniu do swojej działalności</vt:lpstr>
      <vt:lpstr>Co musisz wziąć pod uwagę w odniesieniu do swojej działalności</vt:lpstr>
      <vt:lpstr>Co należy zapamiętać</vt:lpstr>
    </vt:vector>
  </TitlesOfParts>
  <LinksUpToDate>0</LinksUpToDate>
  <SharedDoc>0</SharedDoc>
  <HyperlinksChanged>0</HyperlinksChanged>
  <Application>Aspose.Slides for .NET</Application>
  <AppVersion>16.1000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PowerPoint Presentation</dc:title>
  <dc:creator>CDT</dc:creator>
  <cp:lastModifiedBy>CDT</cp:lastModifiedBy>
  <cp:revision>125</cp:revision>
  <dcterms:created xsi:type="dcterms:W3CDTF">2015-06-16T10:48:03Z</dcterms:created>
  <dcterms:modified xsi:type="dcterms:W3CDTF">2017-05-29T13:43:09Z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_dlc_DocIdItemGuid">
    <vt:lpwstr>ed931fd9-2bd9-4ebe-aa66-16fcb727f00e</vt:lpwstr>
  </property>
  <property fmtid="{D5CDD505-2E9C-101B-9397-08002B2CF9AE}" pid="3" name="ContentTypeId">
    <vt:lpwstr>0x010100B558917389A54ADDB58930FBD7E6FD57008586DED9191B4C4CBD31A5DF7F304A71006D3FFE2B6013534BB5FDEF3B980D4C31</vt:lpwstr>
  </property>
  <property fmtid="{D5CDD505-2E9C-101B-9397-08002B2CF9AE}" pid="4" name="ECHACategory">
    <vt:lpwstr/>
  </property>
  <property fmtid="{D5CDD505-2E9C-101B-9397-08002B2CF9AE}" pid="5" name="ECHADocumentType">
    <vt:lpwstr/>
  </property>
  <property fmtid="{D5CDD505-2E9C-101B-9397-08002B2CF9AE}" pid="6" name="ECHAProcess">
    <vt:lpwstr>3;#10.12 Production and Implementation of Communication outputs|0979686c-f827-4cff-a947-2fd9d24cc3a4</vt:lpwstr>
  </property>
  <property fmtid="{D5CDD505-2E9C-101B-9397-08002B2CF9AE}" pid="7" name="ECHASecClass">
    <vt:lpwstr>1;#Internal|a0307bc2-faf9-4068-8aeb-b713e4fa2a0f</vt:lpwstr>
  </property>
</Properties>
</file>