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290" r:id="rId10"/>
    <p:sldId id="288" r:id="rId11"/>
    <p:sldId id="263" r:id="rId12"/>
    <p:sldId id="266" r:id="rId13"/>
    <p:sldId id="267" r:id="rId14"/>
    <p:sldId id="287" r:id="rId15"/>
    <p:sldId id="268" r:id="rId16"/>
    <p:sldId id="269" r:id="rId17"/>
    <p:sldId id="270" r:id="rId18"/>
    <p:sldId id="271" r:id="rId19"/>
    <p:sldId id="277" r:id="rId20"/>
    <p:sldId id="278" r:id="rId21"/>
    <p:sldId id="282" r:id="rId22"/>
    <p:sldId id="289" r:id="rId23"/>
    <p:sldId id="279" r:id="rId24"/>
    <p:sldId id="280" r:id="rId25"/>
    <p:sldId id="281" r:id="rId26"/>
    <p:sldId id="284" r:id="rId27"/>
  </p:sldIdLst>
  <p:sldSz cx="9144000" cy="6858000" type="screen4x3"/>
  <p:notesSz cx="6797675" cy="99266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BUCHANAN Steven" initials="BS" lastIdx="0" clrIdx="1">
    <p:extLst>
      <p:ext uri="{19B8F6BF-5375-455C-9EA6-DF929625EA0E}">
        <p15:presenceInfo xmlns:p15="http://schemas.microsoft.com/office/powerpoint/2012/main" userId="S-1-5-21-2444889250-2882189981-708495972-1879" providerId="AD"/>
      </p:ext>
    </p:extLst>
  </p:cmAuthor>
  <p:cmAuthor id="3" name="MUSSET Christel" initials="MC" lastIdx="0" clrIdx="2">
    <p:extLst>
      <p:ext uri="{19B8F6BF-5375-455C-9EA6-DF929625EA0E}">
        <p15:presenceInfo xmlns:p15="http://schemas.microsoft.com/office/powerpoint/2012/main" userId="S-1-5-21-2444889250-2882189981-708495972-1341" providerId="AD"/>
      </p:ext>
    </p:extLst>
  </p:cmAuthor>
  <p:cmAuthor id="4" name="TROUTH Paul" initials="TP" lastIdx="0" clrIdx="3">
    <p:extLst>
      <p:ext uri="{19B8F6BF-5375-455C-9EA6-DF929625EA0E}">
        <p15:presenceInfo xmlns:p15="http://schemas.microsoft.com/office/powerpoint/2012/main" userId="S-1-5-21-2444889250-2882189981-708495972-5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76261" autoAdjust="0"/>
  </p:normalViewPr>
  <p:slideViewPr>
    <p:cSldViewPr>
      <p:cViewPr varScale="1">
        <p:scale>
          <a:sx n="78" d="100"/>
          <a:sy n="78" d="100"/>
        </p:scale>
        <p:origin x="102" y="312"/>
      </p:cViewPr>
      <p:guideLst>
        <p:guide orient="horz" pos="2160"/>
        <p:guide pos="2880"/>
      </p:guideLst>
    </p:cSldViewPr>
  </p:slideViewPr>
  <p:outlineViewPr>
    <p:cViewPr>
      <p:scale>
        <a:sx n="33" d="100"/>
        <a:sy n="33" d="100"/>
      </p:scale>
      <p:origin x="0" y="-17466"/>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tags" Target="tags/tag1.xml" /><Relationship Id="rId29" Type="http://schemas.openxmlformats.org/officeDocument/2006/relationships/presProps" Target="presProps.xml" /><Relationship Id="rId3" Type="http://schemas.openxmlformats.org/officeDocument/2006/relationships/customXml" Target="../customXml/item3.xml" /><Relationship Id="rId30" Type="http://schemas.openxmlformats.org/officeDocument/2006/relationships/viewProps" Target="viewProps.xml" /><Relationship Id="rId31" Type="http://schemas.openxmlformats.org/officeDocument/2006/relationships/theme" Target="theme/theme1.xml" /><Relationship Id="rId32"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es-E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es-ES"/>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es-ES"/>
          </a:p>
        </p:txBody>
      </p:sp>
    </p:spTree>
    <p:extLst>
      <p:ext uri="{BB962C8B-B14F-4D97-AF65-F5344CB8AC3E}">
        <p14:creationId xmlns:p14="http://schemas.microsoft.com/office/powerpoint/2010/main" val="3987989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Ciertas sustancias no tienen que registrarse debido, básicamente, a que se tiene constancia de su bajo nivel de riesgo. Nota: En cuanto a los polímeros, compruebe atentamente los criterios que determinan qué constituye un polímero pues, si la sustancia lo es, tendrá que registrar los monómeros que la componen. </a:t>
            </a:r>
          </a:p>
          <a:p>
            <a:endParaRPr lang="es-ES" smtClean="0"/>
          </a:p>
          <a:p>
            <a:r>
              <a:rPr lang="es-ES" smtClean="0"/>
              <a:t>Asimismo, ciertos </a:t>
            </a:r>
            <a:r>
              <a:rPr lang="es-ES" u="sng" smtClean="0"/>
              <a:t>usos</a:t>
            </a:r>
            <a:r>
              <a:rPr lang="es-ES" smtClean="0"/>
              <a:t> de las sustancias están exentos de la obligación de registro, bien porque los regula adecuadamente otra legislación, bien porque vienen determinados por otras disposiciones de REACH. Si solo utiliza la sustancia para el uso exento, podría no tener que registrarla, aunque, si usted o sus clientes le dan usos distintos, sí podría tener que hacerlo.</a:t>
            </a:r>
          </a:p>
          <a:p>
            <a:endParaRPr lang="es-ES" smtClean="0"/>
          </a:p>
          <a:p>
            <a:r>
              <a:rPr lang="es-ES" smtClean="0"/>
              <a:t>Una tercera categoría de sustancias exentas se refiere a condiciones específicas, como sustancias reimportadas que ya se han registrado, sustancias desechadas como residuos o sustancias recuperadas a partir de residuos que ya se hayan registrado.</a:t>
            </a: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El tercer factor que debe tener en cuenta, aparte de su función y de la sustancia en sí, es el volumen y la pregunta que debe formularse es la siguiente: «</a:t>
            </a:r>
            <a:r>
              <a:rPr lang="es-ES" b="1" smtClean="0">
                <a:solidFill>
                  <a:srgbClr val="0046AD"/>
                </a:solidFill>
              </a:rPr>
              <a:t>¿Alcanza el límite de una tonelada al año</a:t>
            </a:r>
            <a:r>
              <a:rPr lang="es-ES" smtClean="0">
                <a:solidFill>
                  <a:srgbClr val="0046AD"/>
                </a:solidFill>
              </a:rPr>
              <a:t>?»</a:t>
            </a:r>
            <a:r>
              <a:rPr lang="es-ES" smtClean="0"/>
              <a:t> </a:t>
            </a:r>
          </a:p>
          <a:p>
            <a:endParaRPr lang="es-ES" smtClean="0"/>
          </a:p>
          <a:p>
            <a:r>
              <a:rPr lang="es-ES" smtClean="0"/>
              <a:t>Su volumen también determinará cuánta información deba aportar en su registro, de modo que también habrá de determinar si su intervalo de tonelaje corresponde a entre 1 y 10 toneladas al año, entre 10 y 100, entre 100 y 1 000 o más de 1 000.</a:t>
            </a:r>
          </a:p>
          <a:p>
            <a:endParaRPr lang="es-ES" smtClean="0"/>
          </a:p>
          <a:p>
            <a:r>
              <a:rPr lang="es-ES" smtClean="0"/>
              <a:t>Tanto el tonelaje que determina el plazo de registro como el que determina los requisitos de información se calculan en forma de promedio trienal, si se cumple la condición de los tres años consecutivos.</a:t>
            </a:r>
          </a:p>
          <a:p>
            <a:endParaRPr lang="es-ES" baseline="0" smtClean="0"/>
          </a:p>
          <a:p>
            <a:pPr marL="0" marR="0" lvl="0" indent="0" algn="l" defTabSz="914400" rtl="0" eaLnBrk="1" fontAlgn="auto" latinLnBrk="0" hangingPunct="1">
              <a:lnSpc>
                <a:spcPct val="100000"/>
              </a:lnSpc>
              <a:spcBef>
                <a:spcPct val="0"/>
              </a:spcBef>
              <a:spcAft>
                <a:spcPct val="0"/>
              </a:spcAft>
              <a:buClrTx/>
              <a:buSzTx/>
              <a:buFontTx/>
              <a:buNone/>
              <a:defRPr/>
            </a:pPr>
            <a:r>
              <a:rPr lang="es-ES" smtClean="0"/>
              <a:t>Si utiliza la sustancia como </a:t>
            </a:r>
            <a:r>
              <a:rPr lang="es-ES" i="1" smtClean="0"/>
              <a:t>sustancia intermedia en la producción de otra sustancia en condiciones estrictamente controladas</a:t>
            </a:r>
            <a:r>
              <a:rPr lang="es-ES" smtClean="0"/>
              <a:t>, normalmente podrá efectuar cálculos separados al respecto. Para el registro de sustancias intermedias deberá aportar menos información que para un registro íntegro.</a:t>
            </a:r>
          </a:p>
          <a:p>
            <a:endParaRPr lang="es-ES" smtClean="0"/>
          </a:p>
          <a:p>
            <a:r>
              <a:rPr lang="es-ES" b="1" smtClean="0"/>
              <a:t>Enlaces útiles:</a:t>
            </a:r>
          </a:p>
          <a:p>
            <a:r>
              <a:rPr lang="es-ES" smtClean="0"/>
              <a:t>Orientación sobre el registro, apartados 2.2.6 y 2.3 (https://echa.europa.eu/guidance-documents/guidance-on-reach).</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Las tres diapositivas siguientes le dan una idea de la información que tendrá que recopilar o generar para su registro.</a:t>
            </a:r>
          </a:p>
          <a:p>
            <a:endParaRPr lang="es-ES" baseline="0" smtClean="0"/>
          </a:p>
          <a:p>
            <a:r>
              <a:rPr lang="es-ES" smtClean="0"/>
              <a:t>En general, debe recopilar </a:t>
            </a:r>
            <a:r>
              <a:rPr lang="es-ES" sz="1200" b="0" i="0" u="none" strike="noStrike" kern="1200" baseline="0" smtClean="0">
                <a:solidFill>
                  <a:schemeClr val="tx1"/>
                </a:solidFill>
                <a:latin typeface="Arial"/>
              </a:rPr>
              <a:t>toda la información fisicoquímica, toxicológica y ecotoxicológica que sea pertinente y esté disponible. No obstante, el Reglamento REACH establece una información mínima que debe facilitarse. Tal información mínima se expone a continuación de un modo muy esquemático.</a:t>
            </a:r>
          </a:p>
          <a:p>
            <a:pPr marL="171450" indent="-171450">
              <a:buFontTx/>
              <a:buChar char="-"/>
            </a:pPr>
            <a:endParaRPr lang="es-ES"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es-ES" smtClean="0"/>
              <a:t>Si su intervalo de tonelaje se sitúa entre 1 y 10 toneladas por año y puede justificar que su sustancia presenta bajos niveles de riesgos (no cumple los criterios del anexo III), tal será la información mínima exigida.</a:t>
            </a:r>
          </a:p>
          <a:p>
            <a:pPr marL="0" marR="0" indent="0" algn="l" defTabSz="914400" rtl="0" eaLnBrk="0" fontAlgn="base" latinLnBrk="0" hangingPunct="0">
              <a:lnSpc>
                <a:spcPct val="100000"/>
              </a:lnSpc>
              <a:spcBef>
                <a:spcPct val="30000"/>
              </a:spcBef>
              <a:spcAft>
                <a:spcPct val="0"/>
              </a:spcAft>
              <a:buClrTx/>
              <a:buSzTx/>
              <a:buFontTx/>
              <a:buNone/>
              <a:defRPr/>
            </a:pPr>
            <a:endParaRPr lang="es-ES"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es-ES" b="1" baseline="0" smtClean="0"/>
              <a:t>Enlaces útiles: </a:t>
            </a:r>
          </a:p>
          <a:p>
            <a:pPr marL="0" marR="0" indent="0" algn="l" defTabSz="914400" rtl="0" eaLnBrk="0" fontAlgn="base" latinLnBrk="0" hangingPunct="0">
              <a:lnSpc>
                <a:spcPct val="100000"/>
              </a:lnSpc>
              <a:spcBef>
                <a:spcPct val="30000"/>
              </a:spcBef>
              <a:spcAft>
                <a:spcPct val="0"/>
              </a:spcAft>
              <a:buClrTx/>
              <a:buSzTx/>
              <a:buFontTx/>
              <a:buNone/>
              <a:defRPr/>
            </a:pPr>
            <a:r>
              <a:rPr lang="es-ES" smtClean="0"/>
              <a:t>https://echa.europa.eu/information-on-chemicals/annex-iii-inventory</a:t>
            </a: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Estos, junto a los expuestos en la diapositiva anterior, son los requisitos de información ordinarios para el registro de una sustancia que no presenta niveles de riesgo bajos y se fabrica o importa en cantidades de entre 1 y 10 toneladas por año. </a:t>
            </a:r>
          </a:p>
          <a:p>
            <a:endParaRPr lang="es-ES" baseline="0" smtClean="0"/>
          </a:p>
          <a:p>
            <a:r>
              <a:rPr lang="es-ES" smtClean="0"/>
              <a:t>En esta diapositiva se ofrecen algunos ejemplos de tales estudios. Para obtener una lista completa, consulte el anexo VII de REACH.</a:t>
            </a:r>
          </a:p>
          <a:p>
            <a:endParaRPr lang="es-ES" smtClean="0"/>
          </a:p>
          <a:p>
            <a:r>
              <a:rPr lang="es-ES" b="1" smtClean="0"/>
              <a:t>Más información:</a:t>
            </a:r>
          </a:p>
          <a:p>
            <a:r>
              <a:rPr lang="es-ES" smtClean="0"/>
              <a:t>https://echa.europa.eu/support/registration/what-information-you-need </a:t>
            </a:r>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s-ES" smtClean="0"/>
              <a:t>Estos, junto a los expuestos en las diapositivas anteriores, son los requisitos de información ordinarios para el registro de una sustancia que se fabrica o importa en cantidades de entre 10 y 100 toneladas por año. </a:t>
            </a:r>
          </a:p>
          <a:p>
            <a:endParaRPr lang="es-ES" smtClean="0"/>
          </a:p>
          <a:p>
            <a:r>
              <a:rPr lang="es-ES" smtClean="0"/>
              <a:t>Son necesarios ciertos estudios adicionales relativos a las propiedades toxicológicas y ecotoxicológicas. En esta diapositiva se ofrecen ejemplos tales estudios. Para obtener una lista completa, consulte el anexo VIII de REACH.</a:t>
            </a:r>
          </a:p>
          <a:p>
            <a:endParaRPr lang="es-ES" baseline="0" smtClean="0"/>
          </a:p>
          <a:p>
            <a:r>
              <a:rPr lang="es-ES" smtClean="0"/>
              <a:t>Es importante señalar que, para este intervalo de tonelaje, debe realizarse una valoración de la seguridad química completa que se documentará en un informe sobre la seguridad química incluido en el registro. </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smtClean="0"/>
              <a:t>Más información:</a:t>
            </a:r>
          </a:p>
          <a:p>
            <a:endParaRPr lang="es-ES" smtClean="0"/>
          </a:p>
          <a:p>
            <a:r>
              <a:rPr lang="es-ES" i="1" smtClean="0"/>
              <a:t>Orientación sobre sustancias intermedias</a:t>
            </a:r>
            <a:r>
              <a:rPr lang="es-ES" smtClean="0"/>
              <a:t>(https://echa.europa.eu/guidance-documents/guidance-on-reach)</a:t>
            </a: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es-ES"/>
          </a:p>
        </p:txBody>
      </p:sp>
    </p:spTree>
    <p:extLst>
      <p:ext uri="{BB962C8B-B14F-4D97-AF65-F5344CB8AC3E}">
        <p14:creationId xmlns:p14="http://schemas.microsoft.com/office/powerpoint/2010/main" val="2871302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s-ES" smtClean="0"/>
              <a:t>Existe la obligación de recopilar toda la información disponible, aunque exceda los requisitos mínimos establecidos en REACH para el registro.</a:t>
            </a:r>
          </a:p>
          <a:p>
            <a:pPr marL="171450" indent="-171450">
              <a:buFontTx/>
              <a:buChar char="-"/>
            </a:pPr>
            <a:r>
              <a:rPr lang="es-ES" smtClean="0"/>
              <a:t>Los solicitantes de registro deben compartir la información con otras empresas que registren la misma sustancia. Toda la información sobre las propiedades de la sustancia deben presentarla de manera conjunta todas las empresas que hagan uso de la misma sustancia (principio de «un registro para cada sustancia» de REACH).</a:t>
            </a:r>
          </a:p>
          <a:p>
            <a:pPr marL="171450" indent="-171450">
              <a:buFontTx/>
              <a:buChar char="-"/>
            </a:pPr>
            <a:r>
              <a:rPr lang="es-ES" smtClean="0"/>
              <a:t>Una vez cuenten con una síntesis adecuada de toda la información disponible, los solicitantes de registro deben comparar colectivamente los datos existentes con la información necesaria para el registro.</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El registro de una sustancia precisará de una inversión en la recopilación y la valoración de la información.</a:t>
            </a:r>
          </a:p>
          <a:p>
            <a:endParaRPr lang="es-ES" baseline="0" smtClean="0"/>
          </a:p>
          <a:p>
            <a:r>
              <a:rPr lang="es-ES" smtClean="0"/>
              <a:t>Esta actividad tendrá que llevarse a cabo en dos niveles: dentro de la empresa de cada solicitante de registro y de manera conjunta con las demás empresas que fabriquen o importen la misma sustancia. </a:t>
            </a:r>
          </a:p>
          <a:p>
            <a:endParaRPr lang="es-ES" baseline="0" smtClean="0"/>
          </a:p>
          <a:p>
            <a:r>
              <a:rPr lang="es-ES" smtClean="0"/>
              <a:t>Ello se traduce en la inversión de recursos en:</a:t>
            </a:r>
          </a:p>
          <a:p>
            <a:pPr marL="171450" indent="-171450">
              <a:buFontTx/>
              <a:buChar char="-"/>
            </a:pPr>
            <a:r>
              <a:rPr lang="es-ES" smtClean="0"/>
              <a:t>recopilar y evaluar toda la información disponible dentro de su empresa, incluidas las búsquedas bibliográficas,</a:t>
            </a:r>
          </a:p>
          <a:p>
            <a:pPr marL="171450" indent="-171450">
              <a:buFontTx/>
              <a:buChar char="-"/>
            </a:pPr>
            <a:r>
              <a:rPr lang="es-ES" smtClean="0"/>
              <a:t>obtener información sobre los distintos usos que los clientes y usuarios de la cadena de suministro dan a la sustancia.</a:t>
            </a:r>
          </a:p>
          <a:p>
            <a:pPr marL="0" indent="0">
              <a:buFontTx/>
              <a:buNone/>
            </a:pPr>
            <a:endParaRPr lang="es-ES" baseline="0" smtClean="0"/>
          </a:p>
          <a:p>
            <a:pPr marL="0" indent="0">
              <a:buFontTx/>
              <a:buNone/>
            </a:pPr>
            <a:r>
              <a:rPr lang="es-ES" smtClean="0"/>
              <a:t>Evalúe si la organización dispone de los expertos necesarios o si dicha tarea debe externalizarse.</a:t>
            </a:r>
          </a:p>
          <a:p>
            <a:pPr marL="0" indent="0">
              <a:buFontTx/>
              <a:buNone/>
            </a:pPr>
            <a:endParaRPr lang="es-ES" smtClean="0"/>
          </a:p>
          <a:p>
            <a:pPr marL="0" indent="0">
              <a:buFontTx/>
              <a:buNone/>
            </a:pPr>
            <a:r>
              <a:rPr lang="es-ES" smtClean="0"/>
              <a:t>Junto a las demás empresas que registran la misma sustancia, es necesario celebrar acuerdos contractuales de cooperación y llegar a un acuerdo sobre el modo de generar la información que falte y de poner en común los costes.</a:t>
            </a:r>
          </a:p>
          <a:p>
            <a:pPr marL="0" indent="0">
              <a:buFontTx/>
              <a:buNone/>
            </a:pPr>
            <a:endParaRPr lang="es-ES"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La experiencia de las empresas que ya han registrado sus sustancias demuestra que una buena planificación es fundamental para cumplir el plazo.</a:t>
            </a:r>
          </a:p>
          <a:p>
            <a:endParaRPr lang="es-ES" baseline="0" smtClean="0"/>
          </a:p>
          <a:p>
            <a:r>
              <a:rPr lang="es-ES" smtClean="0"/>
              <a:t>Considere la conveniencia de contar con la participación temprana de otros departamentos de la empresa a los que, sin lugar a dudas, vaya a corresponder una función en el proceso.</a:t>
            </a:r>
          </a:p>
          <a:p>
            <a:endParaRPr lang="es-ES" baseline="0" smtClean="0"/>
          </a:p>
          <a:p>
            <a:r>
              <a:rPr lang="es-ES" smtClean="0"/>
              <a:t>Dependiendo del número de sustancias que tenga que registrar en 2018, podría ser conveniente dar prioridad a una de ellas para completar el proceso correspondiente de principio a fin y aprender así cómo funciona.</a:t>
            </a:r>
          </a:p>
          <a:p>
            <a:endParaRPr lang="es-ES" baseline="0" smtClean="0"/>
          </a:p>
          <a:p>
            <a:r>
              <a:rPr lang="es-ES" smtClean="0"/>
              <a:t>También será de utilidad familiarizarse con las herramientas informáticas para el registro.</a:t>
            </a:r>
          </a:p>
          <a:p>
            <a:endParaRPr lang="es-ES" baseline="0" smtClean="0"/>
          </a:p>
          <a:p>
            <a:r>
              <a:rPr lang="es-ES" smtClean="0"/>
              <a:t>Por último, la información referida a la sustancia irá evolucionando con el tiempo y habrá de mantenerse al día en el registro. Habría que reservar ciertos recursos a tal fin.</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es-ES"/>
          </a:p>
        </p:txBody>
      </p:sp>
    </p:spTree>
    <p:extLst>
      <p:ext uri="{BB962C8B-B14F-4D97-AF65-F5344CB8AC3E}">
        <p14:creationId xmlns:p14="http://schemas.microsoft.com/office/powerpoint/2010/main" val="407409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El registro es su oportunidad de documentar su responsabilidad en cuanto a la fabricación y el uso seguros de sus sustancias siguiendo los pasos descritos en esta diapositiva. Su expediente de registro presentado a la ECHA es la prueba de que cumple sus responsabilidades.</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es-ES"/>
          </a:p>
        </p:txBody>
      </p:sp>
    </p:spTree>
    <p:extLst>
      <p:ext uri="{BB962C8B-B14F-4D97-AF65-F5344CB8AC3E}">
        <p14:creationId xmlns:p14="http://schemas.microsoft.com/office/powerpoint/2010/main" val="815286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La Hoja de ruta REACH 2018 de la ECHA divide un registro satisfactorio en siete fases.</a:t>
            </a:r>
          </a:p>
          <a:p>
            <a:endParaRPr lang="es-ES" smtClean="0"/>
          </a:p>
          <a:p>
            <a:r>
              <a:rPr lang="es-ES" smtClean="0"/>
              <a:t>En esta presentación se analizan las actividades de la fase 1. Se trata de las actividades iniciales que tendrá que emprender antes de empezar a cooperar con otros solicitantes de registro.</a:t>
            </a:r>
          </a:p>
          <a:p>
            <a:endParaRPr lang="es-ES" smtClean="0"/>
          </a:p>
          <a:p>
            <a:r>
              <a:rPr lang="es-ES" smtClean="0"/>
              <a:t>Si desea obtener información más detallada, consulte la siguiente página: https://echa.europa.eu/reach-2018.</a:t>
            </a:r>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El punto de partida para la preparación del registro consiste en conocer su cartera de productos en lo que concierne a REACH: qué sustancias utiliza.</a:t>
            </a:r>
          </a:p>
          <a:p>
            <a:endParaRPr lang="es-ES" smtClean="0"/>
          </a:p>
          <a:p>
            <a:r>
              <a:rPr lang="es-ES" smtClean="0"/>
              <a:t>En algunos casos, puede tratarse de un proceso sencillo. Por ejemplo, si fabrica o importa sustancias como tales, probablemente disponga ya de su catálogo de sustancias.</a:t>
            </a:r>
          </a:p>
          <a:p>
            <a:endParaRPr lang="es-ES" smtClean="0"/>
          </a:p>
          <a:p>
            <a:r>
              <a:rPr lang="es-ES" smtClean="0"/>
              <a:t>Si utiliza productos (mezclas) como detergentes o pinturas, tendrá que conocer o averiguar de qué sustancias constan, ya que tiene que registrar las sustancias, no los productos.</a:t>
            </a:r>
          </a:p>
          <a:p>
            <a:endParaRPr lang="es-ES" smtClean="0"/>
          </a:p>
          <a:p>
            <a:r>
              <a:rPr lang="es-ES" smtClean="0"/>
              <a:t>De este modo, deben registrarse las sustancias como tales, las sustancias en mezclas y las sustancias en artículos que esté previsto liberen tales sustancias como, por ejemplo, una fragancia que libere una camiseta.</a:t>
            </a: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Tendrá que caracterizar e identificar cada sustancia de su cartera de productos con arreglo a las normas establecidas en REACH.</a:t>
            </a:r>
          </a:p>
          <a:p>
            <a:endParaRPr lang="es-ES" smtClean="0"/>
          </a:p>
          <a:p>
            <a:r>
              <a:rPr lang="es-ES" smtClean="0"/>
              <a:t>Ello significa que, normalmente, tendrá que efectuar una serie de análisis y, sobre la base de estos, con la ayuda de un químico, determinar la composición y el tipo de sustancia y, concretamente, si la sustancia es: </a:t>
            </a:r>
          </a:p>
          <a:p>
            <a:pPr marL="171450" indent="-171450">
              <a:buFont typeface="Arial" panose="020b0604020202020204" pitchFamily="34" charset="0"/>
              <a:buChar char="•"/>
            </a:pPr>
            <a:r>
              <a:rPr lang="es-ES" smtClean="0"/>
              <a:t>monoconstituyente: compuesta mayoritariamente de un único constituyente,</a:t>
            </a:r>
          </a:p>
          <a:p>
            <a:pPr marL="171450" indent="-171450">
              <a:buFont typeface="Arial" panose="020b0604020202020204" pitchFamily="34" charset="0"/>
              <a:buChar char="•"/>
            </a:pPr>
            <a:r>
              <a:rPr lang="es-ES" smtClean="0"/>
              <a:t>multiconstituyente: compuesta de más de un constituyente o compuesto o</a:t>
            </a:r>
          </a:p>
          <a:p>
            <a:pPr marL="171450" indent="-171450">
              <a:buFont typeface="Arial" panose="020b0604020202020204" pitchFamily="34" charset="0"/>
              <a:buChar char="•"/>
            </a:pPr>
            <a:r>
              <a:rPr lang="es-ES" smtClean="0"/>
              <a:t>una UVCB, es decir, una sustancia de composición desconocida o variable, productos de reacción compleja y materiales biológicos.</a:t>
            </a:r>
          </a:p>
          <a:p>
            <a:endParaRPr lang="es-ES" smtClean="0"/>
          </a:p>
          <a:p>
            <a:r>
              <a:rPr lang="es-ES" smtClean="0"/>
              <a:t>Sobre la base de la composición y el tipo de sustancia, tendrá que determinar su nombre y, a continuación, identificar los números CE y CAS (si existen para su sustancia), o bien comprobar que los números CE y CAS que está utilizando coincidan con el nombre y la identidad de la sustancia según consta a partir de los análisis químicos.</a:t>
            </a:r>
          </a:p>
          <a:p>
            <a:endParaRPr lang="es-ES" smtClean="0"/>
          </a:p>
          <a:p>
            <a:r>
              <a:rPr lang="es-ES" smtClean="0"/>
              <a:t>Es importante identificar su sustancia adecuadamente, ya que más adelante tendrá que debatir con los demás solicitantes de registro conjunto si se trata de la misma sustancia. Si tienen la misma sustancia, tendrán que registrarla conjuntamente y garantizar que los datos del registro conjunto sean adecuados para todos los solicitantes de registro conjunto.</a:t>
            </a:r>
          </a:p>
          <a:p>
            <a:endParaRPr lang="es-ES" smtClean="0"/>
          </a:p>
          <a:p>
            <a:r>
              <a:rPr lang="es-ES" b="1" smtClean="0"/>
              <a:t>Enlaces útiles:</a:t>
            </a:r>
          </a:p>
          <a:p>
            <a:r>
              <a:rPr lang="es-ES" i="1" smtClean="0"/>
              <a:t>Documento de orientación para la identificación y denominación de las sustancias en REACH y CLP</a:t>
            </a:r>
            <a:r>
              <a:rPr lang="es-ES" smtClean="0"/>
              <a:t> (https://echa.europa.eu/guidance-documents/guidance-on-reach).</a:t>
            </a:r>
          </a:p>
          <a:p>
            <a:r>
              <a:rPr lang="es-ES" smtClean="0"/>
              <a:t>Identificación de sustancias (https://echa.europa.eu/support/substance-identification).</a:t>
            </a: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0" smtClean="0"/>
              <a:t>Se presentan aquí, esquemáticamente, los espectros de sustancias monoconstituyentes, multiconstituyentes y UVCB.</a:t>
            </a:r>
          </a:p>
          <a:p>
            <a:pPr marL="171450" indent="-171450">
              <a:buFont typeface="Arial" panose="020b0604020202020204" pitchFamily="34" charset="0"/>
              <a:buChar char="•"/>
            </a:pPr>
            <a:r>
              <a:rPr lang="es-ES" b="0" baseline="0" smtClean="0"/>
              <a:t>La sustancia monoconstituyente tiene un único constituyente principal en concentraciones &gt;= 80 %.</a:t>
            </a:r>
          </a:p>
          <a:p>
            <a:pPr marL="171450" indent="-171450">
              <a:buFont typeface="Arial" panose="020b0604020202020204" pitchFamily="34" charset="0"/>
              <a:buChar char="•"/>
            </a:pPr>
            <a:r>
              <a:rPr lang="es-ES" b="0" baseline="0" smtClean="0"/>
              <a:t>La sustancia multiconstituyente tiene dos o más constituyentes principales en concentraciones de entre el 10 y el 80 %.</a:t>
            </a:r>
          </a:p>
          <a:p>
            <a:pPr marL="171450" indent="-171450">
              <a:buFont typeface="Arial" panose="020b0604020202020204" pitchFamily="34" charset="0"/>
              <a:buChar char="•"/>
            </a:pPr>
            <a:r>
              <a:rPr lang="es-ES" b="0" baseline="0" smtClean="0"/>
              <a:t>Los constituyentes de la sustancias UVCB varían o no pueden identificarse con exactitud. El material de origen y el proceso de fabricación suelen emplearse para identificar las sustancias UVCB.</a:t>
            </a:r>
            <a:endParaRPr lang="es-ES" b="0" smtClean="0"/>
          </a:p>
          <a:p>
            <a:endParaRPr lang="es-ES" b="1" smtClean="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es-ES"/>
          </a:p>
        </p:txBody>
      </p:sp>
    </p:spTree>
    <p:extLst>
      <p:ext uri="{BB962C8B-B14F-4D97-AF65-F5344CB8AC3E}">
        <p14:creationId xmlns:p14="http://schemas.microsoft.com/office/powerpoint/2010/main" val="1863353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Una vez sepa qué sustancias conforman sus cartera de productos, podrá determinar sus obligaciones de registro para cada una de ellas.</a:t>
            </a:r>
          </a:p>
          <a:p>
            <a:endParaRPr lang="es-ES" smtClean="0"/>
          </a:p>
          <a:p>
            <a:r>
              <a:rPr lang="es-ES" smtClean="0"/>
              <a:t>Para ello, habrá de formularse tres preguntas y, si la respuesta a las tres es afirmativa, tendrá que registrar la sustancia.</a:t>
            </a:r>
          </a:p>
          <a:p>
            <a:r>
              <a:rPr lang="es-ES" smtClean="0"/>
              <a:t>Si la respuesta a una de ellas es negativa, no tendrá que registrarla. Se trata de las siguientes:</a:t>
            </a:r>
          </a:p>
          <a:p>
            <a:endParaRPr lang="es-ES" smtClean="0"/>
          </a:p>
          <a:p>
            <a:pPr marL="228600" indent="-228600">
              <a:buAutoNum type="arabicParenR"/>
            </a:pPr>
            <a:r>
              <a:rPr lang="es-ES" smtClean="0"/>
              <a:t>¿Es usted fabricante, importador o representante exclusivo de la sustancia?</a:t>
            </a:r>
            <a:endParaRPr lang="es-ES" baseline="0" smtClean="0"/>
          </a:p>
          <a:p>
            <a:pPr marL="228600" indent="-228600">
              <a:buAutoNum type="arabicParenR"/>
            </a:pPr>
            <a:r>
              <a:rPr lang="es-ES" smtClean="0"/>
              <a:t>¿Debe registrarse la sustancia? </a:t>
            </a:r>
          </a:p>
          <a:p>
            <a:pPr marL="228600" indent="-228600">
              <a:buAutoNum type="arabicParenR"/>
            </a:pPr>
            <a:r>
              <a:rPr lang="es-ES" smtClean="0"/>
              <a:t>¿Es el volumen anual relativo a la sustancia igual o superior a una tonelada?</a:t>
            </a:r>
          </a:p>
          <a:p>
            <a:pPr marL="228600" indent="-228600">
              <a:buAutoNum type="arabicParenR"/>
            </a:pPr>
            <a:endParaRPr lang="es-ES" smtClean="0"/>
          </a:p>
          <a:p>
            <a:endParaRPr lang="es-ES" smtClean="0"/>
          </a:p>
          <a:p>
            <a:r>
              <a:rPr lang="es-ES" smtClean="0"/>
              <a:t>Al analizar estos tres factores, deberá comenzar con el que tenga más probabilidades de obtener una respuesta negativa, en lugar de afirmativa. </a:t>
            </a:r>
          </a:p>
          <a:p>
            <a:endParaRPr lang="es-ES" smtClean="0"/>
          </a:p>
          <a:p>
            <a:endParaRPr lang="es-ES" smtClean="0"/>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es-ES"/>
          </a:p>
        </p:txBody>
      </p:sp>
    </p:spTree>
    <p:extLst>
      <p:ext uri="{BB962C8B-B14F-4D97-AF65-F5344CB8AC3E}">
        <p14:creationId xmlns:p14="http://schemas.microsoft.com/office/powerpoint/2010/main" val="27943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La primera pregunta se refiere a su función en la cadena de suministro y es la siguiente: «</a:t>
            </a:r>
            <a:r>
              <a:rPr lang="es-ES" b="1" smtClean="0">
                <a:solidFill>
                  <a:srgbClr val="0046AD"/>
                </a:solidFill>
              </a:rPr>
              <a:t>¿Tiene </a:t>
            </a:r>
            <a:r>
              <a:rPr lang="es-ES" b="1" u="sng" smtClean="0">
                <a:solidFill>
                  <a:srgbClr val="0046AD"/>
                </a:solidFill>
              </a:rPr>
              <a:t>usted</a:t>
            </a:r>
            <a:r>
              <a:rPr lang="es-ES" b="1" smtClean="0">
                <a:solidFill>
                  <a:srgbClr val="0046AD"/>
                </a:solidFill>
              </a:rPr>
              <a:t> que registrar la sustancia?»</a:t>
            </a:r>
          </a:p>
          <a:p>
            <a:r>
              <a:rPr lang="es-ES" smtClean="0"/>
              <a:t> </a:t>
            </a:r>
            <a:endParaRPr lang="es-ES" smtClean="0">
              <a:solidFill>
                <a:srgbClr val="0046AD"/>
              </a:solidFill>
            </a:endParaRPr>
          </a:p>
          <a:p>
            <a:r>
              <a:rPr lang="es-ES" smtClean="0"/>
              <a:t>En primer lugar, es importante determinar cuál es su ubicación. Si esta se encuentra en cualquiera de los países del Espacio Económico Europeo, podría que tener que presentar registro.  Tales países se identifican en el mapa en color azul oscuro. Nos referimos a los Estados miembros de la UE más Noruega, Islandia y Liechtenstein. Si está usted ubicado en cualquiera de los países marcados en color azul claro, fuera del Espacio Económico Europeo, no podrá presentar registro.</a:t>
            </a:r>
          </a:p>
          <a:p>
            <a:endParaRPr lang="es-ES" smtClean="0"/>
          </a:p>
          <a:p>
            <a:r>
              <a:rPr lang="es-ES" smtClean="0"/>
              <a:t>En segundo lugar, tendrá que determinar qué finalidad exacta da </a:t>
            </a:r>
            <a:r>
              <a:rPr lang="es-ES" u="sng" smtClean="0"/>
              <a:t>usted</a:t>
            </a:r>
            <a:r>
              <a:rPr lang="es-ES" smtClean="0"/>
              <a:t> a la sustancia. Existen cuatro funciones en la cadena de suministro que precisan de registro.</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es-ES"/>
          </a:p>
        </p:txBody>
      </p:sp>
    </p:spTree>
    <p:extLst>
      <p:ext uri="{BB962C8B-B14F-4D97-AF65-F5344CB8AC3E}">
        <p14:creationId xmlns:p14="http://schemas.microsoft.com/office/powerpoint/2010/main" val="279430817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466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12508"/>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 y="1"/>
            <a:ext cx="9143999" cy="6858000"/>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4.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1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17.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image" Target="../media/image18.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6.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7.png" /><Relationship Id="rId4" Type="http://schemas.openxmlformats.org/officeDocument/2006/relationships/image" Target="../media/image8.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9.png" /><Relationship Id="rId4" Type="http://schemas.openxmlformats.org/officeDocument/2006/relationships/image" Target="../media/image10.png" /><Relationship Id="rId5" Type="http://schemas.openxmlformats.org/officeDocument/2006/relationships/image" Target="../media/image11.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2.png" /><Relationship Id="rId4" Type="http://schemas.openxmlformats.org/officeDocument/2006/relationships/image" Target="../media/image13.png" /><Relationship Id="rId5" Type="http://schemas.openxmlformats.org/officeDocument/2006/relationships/image" Target="../media/image14.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2.png" /><Relationship Id="rId4" Type="http://schemas.openxmlformats.org/officeDocument/2006/relationships/image" Target="../media/image15.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905232"/>
            <a:ext cx="6336704" cy="2523768"/>
          </a:xfrm>
          <a:prstGeom prst="rect">
            <a:avLst/>
          </a:prstGeom>
          <a:noFill/>
        </p:spPr>
        <p:txBody>
          <a:bodyPr wrap="square" rtlCol="0">
            <a:spAutoFit/>
          </a:bodyPr>
          <a:lstStyle/>
          <a:p>
            <a:r>
              <a:rPr lang="es-ES" sz="5000" b="1" smtClean="0">
                <a:solidFill>
                  <a:schemeClr val="bg1"/>
                </a:solidFill>
                <a:latin typeface="Verdana" panose="020b0604030504040204" pitchFamily="34" charset="0"/>
              </a:rPr>
              <a:t>REACH 2018</a:t>
            </a:r>
          </a:p>
          <a:p>
            <a:endParaRPr lang="es-ES"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s-ES" sz="3600" smtClean="0">
                <a:solidFill>
                  <a:schemeClr val="bg1"/>
                </a:solidFill>
                <a:latin typeface="Verdana" panose="020b0604030504040204" pitchFamily="34" charset="0"/>
              </a:rPr>
              <a:t>Conozca su cartera de productos e inicie ya los preparativos</a:t>
            </a:r>
            <a:endParaRPr lang="es-ES"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a:t>Ámbito de aplicación y </a:t>
            </a:r>
            <a:br>
              <a:rPr lang="es-ES" noProof="0" smtClean="0"/>
            </a:br>
            <a:r>
              <a:rPr lang="es-ES" noProof="0" smtClean="0"/>
              <a:t>exenciones</a:t>
            </a:r>
            <a:endParaRPr lang="es-ES" noProof="0"/>
          </a:p>
        </p:txBody>
      </p:sp>
      <p:sp>
        <p:nvSpPr>
          <p:cNvPr id="3" name="Content Placeholder 2"/>
          <p:cNvSpPr>
            <a:spLocks noGrp="1"/>
          </p:cNvSpPr>
          <p:nvPr>
            <p:ph idx="1"/>
          </p:nvPr>
        </p:nvSpPr>
        <p:spPr>
          <a:xfrm>
            <a:off x="457200" y="1927373"/>
            <a:ext cx="8229600" cy="4525963"/>
          </a:xfrm>
        </p:spPr>
        <p:txBody>
          <a:bodyPr/>
          <a:lstStyle/>
          <a:p>
            <a:pPr marL="0" indent="0">
              <a:buNone/>
            </a:pPr>
            <a:r>
              <a:rPr lang="es-ES" noProof="0"/>
              <a:t>¿Debe registrarse </a:t>
            </a:r>
            <a:r>
              <a:rPr lang="es-ES" b="1" noProof="0"/>
              <a:t>la sustancia</a:t>
            </a:r>
            <a:r>
              <a:rPr lang="es-ES" noProof="0"/>
              <a:t>?</a:t>
            </a:r>
          </a:p>
          <a:p>
            <a:pPr marL="0" indent="0">
              <a:buNone/>
            </a:pPr>
            <a:endParaRPr lang="es-ES" sz="1400" noProof="0"/>
          </a:p>
          <a:p>
            <a:r>
              <a:rPr lang="es-ES" noProof="0"/>
              <a:t>Compruebe las exenciones de la obligación de registro para:</a:t>
            </a:r>
          </a:p>
          <a:p>
            <a:pPr lvl="1"/>
            <a:r>
              <a:rPr lang="es-ES" noProof="0"/>
              <a:t>sustancias (polímero, agua, etc.)</a:t>
            </a:r>
          </a:p>
          <a:p>
            <a:pPr lvl="1"/>
            <a:r>
              <a:rPr lang="es-ES" noProof="0"/>
              <a:t>usos de sustancias (desarrollo de productos, alimentos, etc.)</a:t>
            </a:r>
          </a:p>
          <a:p>
            <a:pPr lvl="1"/>
            <a:r>
              <a:rPr lang="es-ES" noProof="0"/>
              <a:t>condiciones específicas (reimportación, residuos, etc.)</a:t>
            </a:r>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10</a:t>
            </a:fld>
            <a:endParaRPr lang="es-ES"/>
          </a:p>
        </p:txBody>
      </p:sp>
      <p:pic>
        <p:nvPicPr>
          <p:cNvPr id="6" name="Picture 2" descr="B:\IEtemp\u07041\Temporary Internet Files\Content.Outlook\DOW1UNL0\substance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80112" y="559798"/>
            <a:ext cx="812698" cy="87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a:t>Volumen</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pPr marL="0" indent="0">
              <a:buNone/>
            </a:pPr>
            <a:r>
              <a:rPr lang="es-ES" noProof="0" smtClean="0"/>
              <a:t>¿Alcanza el límite de </a:t>
            </a:r>
            <a:r>
              <a:rPr lang="es-ES" b="1" noProof="0" smtClean="0"/>
              <a:t>una tonelada al año</a:t>
            </a:r>
            <a:r>
              <a:rPr lang="es-ES" noProof="0" smtClean="0"/>
              <a:t>?</a:t>
            </a:r>
          </a:p>
          <a:p>
            <a:pPr marL="0" indent="0">
              <a:buNone/>
            </a:pPr>
            <a:endParaRPr lang="es-ES" sz="1400" noProof="0" smtClean="0">
              <a:solidFill>
                <a:srgbClr val="0046AD"/>
              </a:solidFill>
            </a:endParaRPr>
          </a:p>
          <a:p>
            <a:r>
              <a:rPr lang="es-ES" noProof="0" smtClean="0"/>
              <a:t>Calcule su volumen relativo a </a:t>
            </a:r>
            <a:r>
              <a:rPr lang="es-ES" i="1" noProof="0" smtClean="0"/>
              <a:t>todos</a:t>
            </a:r>
            <a:r>
              <a:rPr lang="es-ES" noProof="0" smtClean="0"/>
              <a:t> los años naturales:</a:t>
            </a:r>
          </a:p>
          <a:p>
            <a:pPr lvl="1">
              <a:buFont typeface="Arial" panose="020b0604020202020204" pitchFamily="34" charset="0"/>
              <a:buChar char="•"/>
            </a:pPr>
            <a:r>
              <a:rPr lang="es-ES" noProof="0" smtClean="0"/>
              <a:t>Si ha fabricado o importado durante los tres últimos años, haga uso del promedio de tales tres años</a:t>
            </a:r>
          </a:p>
          <a:p>
            <a:pPr lvl="1">
              <a:buFont typeface="Arial" panose="020b0604020202020204" pitchFamily="34" charset="0"/>
              <a:buChar char="•"/>
            </a:pPr>
            <a:r>
              <a:rPr lang="es-ES" noProof="0" smtClean="0"/>
              <a:t>En caso contrario, haga uso del volumen fabricado o importado a lo largo de un año natural</a:t>
            </a:r>
            <a:endParaRPr lang="es-ES" i="1" noProof="0" smtClean="0"/>
          </a:p>
          <a:p>
            <a:r>
              <a:rPr lang="es-ES" noProof="0" smtClean="0"/>
              <a:t>El mayor tonelaje </a:t>
            </a:r>
            <a:r>
              <a:rPr lang="es-ES" i="1" noProof="0" smtClean="0"/>
              <a:t>por año</a:t>
            </a:r>
            <a:r>
              <a:rPr lang="es-ES" noProof="0" smtClean="0"/>
              <a:t> </a:t>
            </a:r>
            <a:r>
              <a:rPr lang="es-ES" i="1" noProof="0" smtClean="0"/>
              <a:t>calculado según se ha indicado anteriormente</a:t>
            </a:r>
            <a:r>
              <a:rPr lang="es-ES" noProof="0" smtClean="0"/>
              <a:t> a partir del 1 de junio de 2007 determina su plazo de registro</a:t>
            </a:r>
          </a:p>
          <a:p>
            <a:r>
              <a:rPr lang="es-ES" noProof="0" smtClean="0"/>
              <a:t>El tonelaje </a:t>
            </a:r>
            <a:r>
              <a:rPr lang="es-ES" i="1" noProof="0" smtClean="0"/>
              <a:t>por año calculado</a:t>
            </a:r>
            <a:r>
              <a:rPr lang="es-ES" noProof="0" smtClean="0"/>
              <a:t> el año del registro determina sus requisitos de información</a:t>
            </a:r>
          </a:p>
          <a:p>
            <a:pPr lvl="1">
              <a:buFont typeface="Arial" panose="020b0604020202020204" pitchFamily="34" charset="0"/>
              <a:buChar char="•"/>
            </a:pPr>
            <a:r>
              <a:rPr lang="es-ES" noProof="0" smtClean="0"/>
              <a:t>Si ha fabricado o importado durante los tres últimos años, haga uso del promedio de dichos tres años</a:t>
            </a:r>
          </a:p>
          <a:p>
            <a:pPr lvl="1">
              <a:buFont typeface="Arial" panose="020b0604020202020204" pitchFamily="34" charset="0"/>
              <a:buChar char="•"/>
            </a:pPr>
            <a:r>
              <a:rPr lang="es-ES" noProof="0" smtClean="0"/>
              <a:t>En caso contrario, haga uso de la estimación del volumen fabricado o importado a lo largo del año natural del registro</a:t>
            </a:r>
          </a:p>
          <a:p>
            <a:r>
              <a:rPr lang="es-ES" noProof="0" smtClean="0"/>
              <a:t>Separe el cálculo relativo a las sustancias intermedias en condiciones estrictamente controladas</a:t>
            </a:r>
          </a:p>
          <a:p>
            <a:endParaRPr lang="es-ES" noProof="0" smtClean="0"/>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es-ES"/>
          </a:p>
        </p:txBody>
      </p:sp>
      <p:pic>
        <p:nvPicPr>
          <p:cNvPr id="6" name="Picture 2" descr="B:\IEtemp\u07041\Temporary Internet Files\Content.Outlook\DOW1UNL0\weight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83768" y="692696"/>
            <a:ext cx="681494" cy="681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smtClean="0"/>
              <a:t>Qué información necesita</a:t>
            </a:r>
            <a:endParaRPr lang="es-ES" noProof="0"/>
          </a:p>
        </p:txBody>
      </p:sp>
      <p:sp>
        <p:nvSpPr>
          <p:cNvPr id="3" name="Content Placeholder 2"/>
          <p:cNvSpPr>
            <a:spLocks noGrp="1"/>
          </p:cNvSpPr>
          <p:nvPr>
            <p:ph idx="1"/>
          </p:nvPr>
        </p:nvSpPr>
        <p:spPr/>
        <p:txBody>
          <a:bodyPr>
            <a:normAutofit lnSpcReduction="10000"/>
          </a:bodyPr>
          <a:lstStyle/>
          <a:p>
            <a:r>
              <a:rPr lang="es-ES" noProof="0"/>
              <a:t>Identificación de su sustancia</a:t>
            </a:r>
          </a:p>
          <a:p>
            <a:pPr lvl="1">
              <a:buFont typeface="Arial" panose="020b0604020202020204" pitchFamily="34" charset="0"/>
              <a:buChar char="•"/>
            </a:pPr>
            <a:r>
              <a:rPr lang="es-ES" noProof="0"/>
              <a:t>Información analítica</a:t>
            </a:r>
          </a:p>
          <a:p>
            <a:pPr lvl="1"/>
            <a:endParaRPr lang="es-ES" noProof="0"/>
          </a:p>
          <a:p>
            <a:r>
              <a:rPr lang="es-ES" noProof="0"/>
              <a:t>Información sobre fabricación, uso y exposición</a:t>
            </a:r>
          </a:p>
          <a:p>
            <a:pPr lvl="1">
              <a:buFont typeface="Arial" panose="020b0604020202020204" pitchFamily="34" charset="0"/>
              <a:buChar char="•"/>
            </a:pPr>
            <a:r>
              <a:rPr lang="es-ES" noProof="0"/>
              <a:t>Todos los usos del ciclo de vida, desde la fabricación hasta la eliminación</a:t>
            </a:r>
          </a:p>
          <a:p>
            <a:pPr lvl="1"/>
            <a:endParaRPr lang="es-ES" noProof="0"/>
          </a:p>
          <a:p>
            <a:r>
              <a:rPr lang="es-ES" noProof="0"/>
              <a:t>Información fisicoquímica como</a:t>
            </a:r>
          </a:p>
          <a:p>
            <a:pPr lvl="1">
              <a:buFont typeface="Arial" panose="020b0604020202020204" pitchFamily="34" charset="0"/>
              <a:buChar char="•"/>
            </a:pPr>
            <a:r>
              <a:rPr lang="es-ES" noProof="0"/>
              <a:t>Punto de ebullición, presión de vapor, </a:t>
            </a:r>
            <a:br>
              <a:rPr lang="es-ES" noProof="0" smtClean="0"/>
            </a:br>
            <a:r>
              <a:rPr lang="es-ES" noProof="0" smtClean="0"/>
              <a:t>granulometría</a:t>
            </a:r>
            <a:r>
              <a:rPr lang="es-ES" noProof="0"/>
              <a:t>...</a:t>
            </a:r>
          </a:p>
          <a:p>
            <a:pPr lvl="1"/>
            <a:endParaRPr lang="es-ES" noProof="0"/>
          </a:p>
          <a:p>
            <a:r>
              <a:rPr lang="es-ES" noProof="0"/>
              <a:t>Clasificación y etiquetado</a:t>
            </a:r>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12</a:t>
            </a:fld>
            <a:endParaRPr lang="es-E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4725144"/>
            <a:ext cx="1296144" cy="1529497"/>
          </a:xfrm>
          <a:prstGeom prst="rect">
            <a:avLst/>
          </a:prstGeom>
        </p:spPr>
      </p:pic>
      <p:sp>
        <p:nvSpPr>
          <p:cNvPr id="8" name="TextBox 7"/>
          <p:cNvSpPr txBox="1"/>
          <p:nvPr/>
        </p:nvSpPr>
        <p:spPr>
          <a:xfrm>
            <a:off x="6156176" y="1556792"/>
            <a:ext cx="1944216" cy="830997"/>
          </a:xfrm>
          <a:prstGeom prst="rect">
            <a:avLst/>
          </a:prstGeom>
          <a:noFill/>
        </p:spPr>
        <p:txBody>
          <a:bodyPr wrap="square" rtlCol="0">
            <a:spAutoFit/>
          </a:bodyPr>
          <a:lstStyle/>
          <a:p>
            <a:pPr>
              <a:buNone/>
            </a:pPr>
            <a:r>
              <a:rPr lang="es-ES" sz="2400" b="1" smtClean="0">
                <a:solidFill>
                  <a:srgbClr val="008BC8"/>
                </a:solidFill>
                <a:latin typeface="Verdana" panose="020b0604030504040204" pitchFamily="34" charset="0"/>
              </a:rPr>
              <a:t>Necesaria siempre</a:t>
            </a:r>
            <a:endParaRPr lang="es-ES"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6992074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a:t>Qué información necesita</a:t>
            </a:r>
          </a:p>
        </p:txBody>
      </p:sp>
      <p:sp>
        <p:nvSpPr>
          <p:cNvPr id="3" name="Content Placeholder 2"/>
          <p:cNvSpPr>
            <a:spLocks noGrp="1"/>
          </p:cNvSpPr>
          <p:nvPr>
            <p:ph idx="1"/>
          </p:nvPr>
        </p:nvSpPr>
        <p:spPr/>
        <p:txBody>
          <a:bodyPr/>
          <a:lstStyle/>
          <a:p>
            <a:r>
              <a:rPr lang="es-ES" noProof="0"/>
              <a:t>Información toxicológica como</a:t>
            </a:r>
          </a:p>
          <a:p>
            <a:pPr lvl="1">
              <a:buFont typeface="Arial" panose="020b0604020202020204" pitchFamily="34" charset="0"/>
              <a:buChar char="•"/>
            </a:pPr>
            <a:r>
              <a:rPr lang="es-ES" noProof="0"/>
              <a:t>Irritación cutánea y ocular</a:t>
            </a:r>
            <a:r>
              <a:rPr lang="es-ES" i="1" noProof="0"/>
              <a:t> - in vitro</a:t>
            </a:r>
          </a:p>
          <a:p>
            <a:pPr lvl="1">
              <a:buFont typeface="Arial" panose="020b0604020202020204" pitchFamily="34" charset="0"/>
              <a:buChar char="•"/>
            </a:pPr>
            <a:r>
              <a:rPr lang="es-ES" noProof="0" err="1"/>
              <a:t>Mutagenicidad en bacterias - </a:t>
            </a:r>
            <a:r>
              <a:rPr lang="es-ES" i="1" noProof="0"/>
              <a:t>in vitro</a:t>
            </a:r>
          </a:p>
          <a:p>
            <a:pPr lvl="1">
              <a:buFont typeface="Arial" panose="020b0604020202020204" pitchFamily="34" charset="0"/>
              <a:buChar char="•"/>
            </a:pPr>
            <a:r>
              <a:rPr lang="es-ES" i="1" noProof="0"/>
              <a:t>…</a:t>
            </a:r>
            <a:endParaRPr lang="es-ES" noProof="0"/>
          </a:p>
          <a:p>
            <a:pPr lvl="1"/>
            <a:endParaRPr lang="es-ES" noProof="0"/>
          </a:p>
          <a:p>
            <a:r>
              <a:rPr lang="es-ES" noProof="0" smtClean="0"/>
              <a:t>Información ecotoxicológica como</a:t>
            </a:r>
          </a:p>
          <a:p>
            <a:pPr lvl="1">
              <a:buFont typeface="Arial" panose="020b0604020202020204" pitchFamily="34" charset="0"/>
              <a:buChar char="•"/>
            </a:pPr>
            <a:r>
              <a:rPr lang="es-ES" noProof="0"/>
              <a:t>Ensayos de toxicidad acuática a corto plazo </a:t>
            </a:r>
            <a:br>
              <a:rPr lang="es-ES" noProof="0" smtClean="0"/>
            </a:br>
            <a:r>
              <a:rPr lang="es-ES" noProof="0" smtClean="0"/>
              <a:t>en </a:t>
            </a:r>
            <a:r>
              <a:rPr lang="es-ES" noProof="0" err="1"/>
              <a:t>dafnias</a:t>
            </a:r>
          </a:p>
          <a:p>
            <a:pPr lvl="1">
              <a:buFont typeface="Arial" panose="020b0604020202020204" pitchFamily="34" charset="0"/>
              <a:buChar char="•"/>
            </a:pPr>
            <a:r>
              <a:rPr lang="es-ES" noProof="0" err="1"/>
              <a:t>Biodegradabilidad</a:t>
            </a:r>
          </a:p>
          <a:p>
            <a:pPr lvl="1">
              <a:buFont typeface="Arial" panose="020b0604020202020204" pitchFamily="34" charset="0"/>
              <a:buChar char="•"/>
            </a:pPr>
            <a:r>
              <a:rPr lang="es-ES" noProof="0"/>
              <a:t>…</a:t>
            </a:r>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13</a:t>
            </a:fld>
            <a:endParaRPr lang="es-E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3854921"/>
            <a:ext cx="1491615" cy="2238375"/>
          </a:xfrm>
          <a:prstGeom prst="rect">
            <a:avLst/>
          </a:prstGeom>
        </p:spPr>
      </p:pic>
      <p:sp>
        <p:nvSpPr>
          <p:cNvPr id="7" name="TextBox 6"/>
          <p:cNvSpPr txBox="1"/>
          <p:nvPr/>
        </p:nvSpPr>
        <p:spPr>
          <a:xfrm>
            <a:off x="6372200" y="1832856"/>
            <a:ext cx="2520280" cy="830997"/>
          </a:xfrm>
          <a:prstGeom prst="rect">
            <a:avLst/>
          </a:prstGeom>
          <a:noFill/>
        </p:spPr>
        <p:txBody>
          <a:bodyPr wrap="square" rtlCol="0">
            <a:spAutoFit/>
          </a:bodyPr>
          <a:lstStyle/>
          <a:p>
            <a:pPr>
              <a:buNone/>
            </a:pPr>
            <a:r>
              <a:rPr lang="es-ES" sz="2400" b="1">
                <a:solidFill>
                  <a:srgbClr val="008BC8"/>
                </a:solidFill>
                <a:latin typeface="Verdana" panose="020b0604030504040204" pitchFamily="34" charset="0"/>
              </a:rPr>
              <a:t>De 1 a 10 toneladas por año</a:t>
            </a:r>
            <a:endParaRPr lang="es-ES"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1382561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a:t>Qué información necesita</a:t>
            </a:r>
          </a:p>
        </p:txBody>
      </p:sp>
      <p:sp>
        <p:nvSpPr>
          <p:cNvPr id="3" name="Content Placeholder 2"/>
          <p:cNvSpPr>
            <a:spLocks noGrp="1"/>
          </p:cNvSpPr>
          <p:nvPr>
            <p:ph idx="1"/>
          </p:nvPr>
        </p:nvSpPr>
        <p:spPr/>
        <p:txBody>
          <a:bodyPr/>
          <a:lstStyle/>
          <a:p>
            <a:r>
              <a:rPr lang="es-ES" noProof="0"/>
              <a:t>Información toxicológica como</a:t>
            </a:r>
          </a:p>
          <a:p>
            <a:pPr lvl="1">
              <a:buFont typeface="Arial" panose="020b0604020202020204" pitchFamily="34" charset="0"/>
              <a:buChar char="•"/>
            </a:pPr>
            <a:r>
              <a:rPr lang="es-ES" noProof="0"/>
              <a:t>Toxicidad por dosis repetidas a corto </a:t>
            </a:r>
            <a:br>
              <a:rPr lang="es-ES" noProof="0" smtClean="0"/>
            </a:br>
            <a:r>
              <a:rPr lang="es-ES" noProof="0" smtClean="0"/>
              <a:t>plazo</a:t>
            </a:r>
            <a:endParaRPr lang="es-ES" noProof="0"/>
          </a:p>
          <a:p>
            <a:pPr lvl="1">
              <a:buFont typeface="Arial" panose="020b0604020202020204" pitchFamily="34" charset="0"/>
              <a:buChar char="•"/>
            </a:pPr>
            <a:r>
              <a:rPr lang="es-ES" noProof="0"/>
              <a:t>Análisis de la toxicidad para la reproducción</a:t>
            </a:r>
          </a:p>
          <a:p>
            <a:pPr lvl="1">
              <a:buFont typeface="Arial" panose="020b0604020202020204" pitchFamily="34" charset="0"/>
              <a:buChar char="•"/>
            </a:pPr>
            <a:r>
              <a:rPr lang="es-ES" noProof="0"/>
              <a:t>…</a:t>
            </a:r>
          </a:p>
          <a:p>
            <a:r>
              <a:rPr lang="es-ES" noProof="0" smtClean="0"/>
              <a:t>Información ecotoxicológica como</a:t>
            </a:r>
          </a:p>
          <a:p>
            <a:pPr lvl="1">
              <a:buFont typeface="Arial" panose="020b0604020202020204" pitchFamily="34" charset="0"/>
              <a:buChar char="•"/>
            </a:pPr>
            <a:r>
              <a:rPr lang="es-ES" noProof="0"/>
              <a:t>Toxicidad acuática a corto plazo para peces</a:t>
            </a:r>
          </a:p>
          <a:p>
            <a:pPr lvl="1">
              <a:buFont typeface="Arial" panose="020b0604020202020204" pitchFamily="34" charset="0"/>
              <a:buChar char="•"/>
            </a:pPr>
            <a:r>
              <a:rPr lang="es-ES" noProof="0"/>
              <a:t>Inhibición de la respiración de lodos activados</a:t>
            </a:r>
          </a:p>
          <a:p>
            <a:pPr lvl="1">
              <a:buFont typeface="Arial" panose="020b0604020202020204" pitchFamily="34" charset="0"/>
              <a:buChar char="•"/>
            </a:pPr>
            <a:r>
              <a:rPr lang="es-ES" noProof="0"/>
              <a:t>Análisis de adsorción/desorción</a:t>
            </a:r>
          </a:p>
          <a:p>
            <a:pPr lvl="1">
              <a:buFont typeface="Arial" panose="020b0604020202020204" pitchFamily="34" charset="0"/>
              <a:buChar char="•"/>
            </a:pPr>
            <a:r>
              <a:rPr lang="es-ES" noProof="0"/>
              <a:t>…</a:t>
            </a:r>
          </a:p>
          <a:p>
            <a:r>
              <a:rPr lang="es-ES" noProof="0"/>
              <a:t>Valoración de la seguridad química</a:t>
            </a:r>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14</a:t>
            </a:fld>
            <a:endParaRPr lang="es-ES"/>
          </a:p>
        </p:txBody>
      </p:sp>
      <p:sp>
        <p:nvSpPr>
          <p:cNvPr id="7" name="TextBox 6"/>
          <p:cNvSpPr txBox="1"/>
          <p:nvPr/>
        </p:nvSpPr>
        <p:spPr>
          <a:xfrm>
            <a:off x="6588224" y="1628800"/>
            <a:ext cx="2520280" cy="830997"/>
          </a:xfrm>
          <a:prstGeom prst="rect">
            <a:avLst/>
          </a:prstGeom>
          <a:noFill/>
        </p:spPr>
        <p:txBody>
          <a:bodyPr wrap="square" rtlCol="0">
            <a:spAutoFit/>
          </a:bodyPr>
          <a:lstStyle/>
          <a:p>
            <a:pPr>
              <a:buNone/>
            </a:pPr>
            <a:r>
              <a:rPr lang="es-ES" sz="2400" b="1" smtClean="0">
                <a:solidFill>
                  <a:srgbClr val="008BC8"/>
                </a:solidFill>
                <a:latin typeface="Verdana" panose="020b0604030504040204" pitchFamily="34" charset="0"/>
              </a:rPr>
              <a:t>De 10 a 100 toneladas por año</a:t>
            </a:r>
            <a:endParaRPr lang="es-ES"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9432485"/>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15</a:t>
            </a:fld>
            <a:endParaRPr lang="es-ES"/>
          </a:p>
        </p:txBody>
      </p:sp>
      <p:sp>
        <p:nvSpPr>
          <p:cNvPr id="4" name="Title 3"/>
          <p:cNvSpPr>
            <a:spLocks noGrp="1"/>
          </p:cNvSpPr>
          <p:nvPr>
            <p:ph type="title"/>
          </p:nvPr>
        </p:nvSpPr>
        <p:spPr/>
        <p:txBody>
          <a:bodyPr/>
          <a:lstStyle/>
          <a:p>
            <a:r>
              <a:rPr lang="es-ES" noProof="0" smtClean="0"/>
              <a:t>Requisitos de información para el registro de sustancias intermedias</a:t>
            </a:r>
            <a:endParaRPr lang="es-ES" noProof="0"/>
          </a:p>
        </p:txBody>
      </p:sp>
      <p:sp>
        <p:nvSpPr>
          <p:cNvPr id="5" name="Content Placeholder 4"/>
          <p:cNvSpPr>
            <a:spLocks noGrp="1"/>
          </p:cNvSpPr>
          <p:nvPr>
            <p:ph idx="1"/>
          </p:nvPr>
        </p:nvSpPr>
        <p:spPr/>
        <p:txBody>
          <a:bodyPr/>
          <a:lstStyle/>
          <a:p>
            <a:r>
              <a:rPr lang="es-ES" noProof="0" smtClean="0"/>
              <a:t>Puede acogerse a unos requisitos de información reducidos si fabrica sustancias intermedias aisladas en </a:t>
            </a:r>
            <a:r>
              <a:rPr lang="es-ES" u="sng" noProof="0" smtClean="0"/>
              <a:t>condiciones estrictamente controladas</a:t>
            </a:r>
          </a:p>
          <a:p>
            <a:r>
              <a:rPr lang="es-ES" noProof="0" smtClean="0"/>
              <a:t>Definición de sustancia intermedia</a:t>
            </a:r>
          </a:p>
          <a:p>
            <a:pPr lvl="1">
              <a:buFont typeface="Arial" panose="020b0604020202020204" pitchFamily="34" charset="0"/>
              <a:buChar char="•"/>
            </a:pPr>
            <a:r>
              <a:rPr lang="es-ES" noProof="0" smtClean="0"/>
              <a:t>Sustancia que se transforma en otra sustancia y se fabrica y</a:t>
            </a:r>
          </a:p>
          <a:p>
            <a:pPr lvl="1">
              <a:buFont typeface="Arial" panose="020b0604020202020204" pitchFamily="34" charset="0"/>
              <a:buChar char="•"/>
            </a:pPr>
            <a:r>
              <a:rPr lang="es-ES" noProof="0" smtClean="0"/>
              <a:t>usa en condiciones estrictamente controladas en emplazamientos de fabricación de sustancias químicas</a:t>
            </a:r>
          </a:p>
          <a:p>
            <a:r>
              <a:rPr lang="es-ES" noProof="0" smtClean="0"/>
              <a:t>El estado de una sustancia como sustancia intermedia no es específico de su naturaleza química sino del uso que se le da con posterioridad a su fabricación.</a:t>
            </a:r>
          </a:p>
          <a:p>
            <a:endParaRPr lang="es-ES" noProof="0"/>
          </a:p>
        </p:txBody>
      </p:sp>
    </p:spTree>
    <p:extLst>
      <p:ext uri="{BB962C8B-B14F-4D97-AF65-F5344CB8AC3E}">
        <p14:creationId xmlns:p14="http://schemas.microsoft.com/office/powerpoint/2010/main" val="3876745143"/>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a:t>Antes de que genere nuevos datos</a:t>
            </a:r>
          </a:p>
        </p:txBody>
      </p:sp>
      <p:sp>
        <p:nvSpPr>
          <p:cNvPr id="3" name="Content Placeholder 2"/>
          <p:cNvSpPr>
            <a:spLocks noGrp="1"/>
          </p:cNvSpPr>
          <p:nvPr>
            <p:ph idx="1"/>
          </p:nvPr>
        </p:nvSpPr>
        <p:spPr/>
        <p:txBody>
          <a:bodyPr/>
          <a:lstStyle/>
          <a:p>
            <a:pPr marL="457200" indent="-457200">
              <a:buFont typeface="+mj-lt"/>
              <a:buAutoNum type="arabicPeriod"/>
            </a:pPr>
            <a:r>
              <a:rPr lang="es-ES" noProof="0"/>
              <a:t>Recopile la información disponible</a:t>
            </a:r>
          </a:p>
          <a:p>
            <a:pPr marL="457200" indent="-457200">
              <a:buFont typeface="+mj-lt"/>
              <a:buAutoNum type="arabicPeriod"/>
            </a:pPr>
            <a:endParaRPr lang="es-ES" sz="2000" noProof="0"/>
          </a:p>
          <a:p>
            <a:pPr marL="457200" indent="-457200">
              <a:buFont typeface="+mj-lt"/>
              <a:buAutoNum type="arabicPeriod"/>
            </a:pPr>
            <a:r>
              <a:rPr lang="es-ES" noProof="0"/>
              <a:t>Ponga en común sus datos con las demás empresas</a:t>
            </a:r>
          </a:p>
          <a:p>
            <a:pPr lvl="1">
              <a:buFont typeface="Arial" panose="020b0604020202020204" pitchFamily="34" charset="0"/>
              <a:buChar char="•"/>
            </a:pPr>
            <a:r>
              <a:rPr lang="es-ES" noProof="0"/>
              <a:t>La información tendrá que presentarse de manera conjunta</a:t>
            </a:r>
          </a:p>
          <a:p>
            <a:pPr lvl="1"/>
            <a:endParaRPr lang="es-ES" noProof="0"/>
          </a:p>
          <a:p>
            <a:pPr marL="457200" indent="-457200">
              <a:buFont typeface="+mj-lt"/>
              <a:buAutoNum type="arabicPeriod"/>
            </a:pPr>
            <a:r>
              <a:rPr lang="es-ES" noProof="0"/>
              <a:t>Tenga en cuenta las necesidades de información</a:t>
            </a:r>
          </a:p>
          <a:p>
            <a:pPr marL="457200" indent="-457200">
              <a:buFont typeface="+mj-lt"/>
              <a:buAutoNum type="arabicPeriod"/>
            </a:pPr>
            <a:endParaRPr lang="es-ES" sz="2000" noProof="0"/>
          </a:p>
          <a:p>
            <a:pPr marL="457200" indent="-457200">
              <a:buFont typeface="+mj-lt"/>
              <a:buAutoNum type="arabicPeriod"/>
            </a:pPr>
            <a:r>
              <a:rPr lang="es-ES" noProof="0"/>
              <a:t>Identifique las carencias de información</a:t>
            </a:r>
          </a:p>
          <a:p>
            <a:pPr marL="457200" indent="-457200">
              <a:buFont typeface="+mj-lt"/>
              <a:buAutoNum type="arabicPeriod"/>
            </a:pPr>
            <a:endParaRPr lang="es-ES" sz="20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es-ES"/>
          </a:p>
        </p:txBody>
      </p:sp>
    </p:spTree>
    <p:extLst>
      <p:ext uri="{BB962C8B-B14F-4D97-AF65-F5344CB8AC3E}">
        <p14:creationId xmlns:p14="http://schemas.microsoft.com/office/powerpoint/2010/main" val="331382561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sz="3200" noProof="0"/>
              <a:t>Qué debe tener en cuenta en relación con su empresa </a:t>
            </a:r>
          </a:p>
        </p:txBody>
      </p:sp>
      <p:sp>
        <p:nvSpPr>
          <p:cNvPr id="3" name="Content Placeholder 2"/>
          <p:cNvSpPr>
            <a:spLocks noGrp="1"/>
          </p:cNvSpPr>
          <p:nvPr>
            <p:ph idx="1"/>
          </p:nvPr>
        </p:nvSpPr>
        <p:spPr/>
        <p:txBody>
          <a:bodyPr>
            <a:normAutofit lnSpcReduction="10000"/>
          </a:bodyPr>
          <a:lstStyle/>
          <a:p>
            <a:r>
              <a:rPr lang="es-ES" noProof="0"/>
              <a:t>Recoger y valorar la información...</a:t>
            </a:r>
          </a:p>
          <a:p>
            <a:endParaRPr lang="es-ES" noProof="0"/>
          </a:p>
          <a:p>
            <a:pPr>
              <a:buFont typeface="Wingdings 3" panose="05040102010807070707" pitchFamily="18" charset="2"/>
              <a:buChar char=""/>
            </a:pPr>
            <a:r>
              <a:rPr lang="es-ES" noProof="0"/>
              <a:t>dentro de su empresa</a:t>
            </a:r>
          </a:p>
          <a:p>
            <a:pPr lvl="1"/>
            <a:r>
              <a:rPr lang="es-ES" noProof="0"/>
              <a:t>¿De qué información sobre la sustancia dispone ya?</a:t>
            </a:r>
          </a:p>
          <a:p>
            <a:pPr lvl="1"/>
            <a:r>
              <a:rPr lang="es-ES" noProof="0"/>
              <a:t>¿Conoce el uso que se hace de la sustancia?</a:t>
            </a:r>
          </a:p>
          <a:p>
            <a:pPr lvl="1"/>
            <a:r>
              <a:rPr lang="es-ES" noProof="0"/>
              <a:t>¿Dispone de los conocimientos necesarios para completar el registro?</a:t>
            </a:r>
          </a:p>
          <a:p>
            <a:pPr>
              <a:buFont typeface="Wingdings 3" panose="05040102010807070707" pitchFamily="18" charset="2"/>
              <a:buChar char="["/>
            </a:pPr>
            <a:r>
              <a:rPr lang="es-ES" noProof="0"/>
              <a:t>con los demás solicitantes de registro conjunto </a:t>
            </a:r>
          </a:p>
          <a:p>
            <a:pPr lvl="1"/>
            <a:r>
              <a:rPr lang="es-ES" noProof="0" smtClean="0"/>
              <a:t>¿Hay otras empresas o solo la suya?</a:t>
            </a:r>
          </a:p>
          <a:p>
            <a:pPr lvl="1"/>
            <a:r>
              <a:rPr lang="es-ES" noProof="0"/>
              <a:t>Acordar el método de cooperación</a:t>
            </a:r>
          </a:p>
          <a:p>
            <a:pPr lvl="1"/>
            <a:r>
              <a:rPr lang="es-ES" noProof="0"/>
              <a:t>Evaluar y poner en común la información disponible</a:t>
            </a:r>
          </a:p>
          <a:p>
            <a:pPr lvl="1"/>
            <a:r>
              <a:rPr lang="es-ES" noProof="0"/>
              <a:t>Generar la información que falta</a:t>
            </a:r>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17</a:t>
            </a:fld>
            <a:endParaRPr lang="es-ES"/>
          </a:p>
        </p:txBody>
      </p:sp>
    </p:spTree>
    <p:extLst>
      <p:ext uri="{BB962C8B-B14F-4D97-AF65-F5344CB8AC3E}">
        <p14:creationId xmlns:p14="http://schemas.microsoft.com/office/powerpoint/2010/main" val="331382561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64244" y="449311"/>
            <a:ext cx="8229600" cy="1143000"/>
          </a:xfrm>
        </p:spPr>
        <p:txBody>
          <a:bodyPr/>
          <a:lstStyle/>
          <a:p>
            <a:pPr fontAlgn="auto">
              <a:spcAft>
                <a:spcPct val="0"/>
              </a:spcAft>
            </a:pPr>
            <a:r>
              <a:rPr lang="es-ES" sz="3200" noProof="0"/>
              <a:t>Qué debe tener en cuenta en relación con su empresa</a:t>
            </a:r>
          </a:p>
        </p:txBody>
      </p:sp>
      <p:sp>
        <p:nvSpPr>
          <p:cNvPr id="3" name="Content Placeholder 2"/>
          <p:cNvSpPr>
            <a:spLocks noGrp="1"/>
          </p:cNvSpPr>
          <p:nvPr>
            <p:ph idx="1"/>
          </p:nvPr>
        </p:nvSpPr>
        <p:spPr>
          <a:xfrm>
            <a:off x="457200" y="1711349"/>
            <a:ext cx="8229600" cy="4525963"/>
          </a:xfrm>
        </p:spPr>
        <p:txBody>
          <a:bodyPr>
            <a:normAutofit lnSpcReduction="10000"/>
          </a:bodyPr>
          <a:lstStyle/>
          <a:p>
            <a:r>
              <a:rPr lang="es-ES" noProof="0"/>
              <a:t>Organización interna</a:t>
            </a:r>
          </a:p>
          <a:p>
            <a:pPr lvl="1">
              <a:buFont typeface="Arial" panose="020b0604020202020204" pitchFamily="34" charset="0"/>
              <a:buChar char="•"/>
            </a:pPr>
            <a:r>
              <a:rPr lang="es-ES" noProof="0"/>
              <a:t>Planificar el registro de todas sus sustancias dentro de plazo</a:t>
            </a:r>
          </a:p>
          <a:p>
            <a:pPr lvl="1">
              <a:buFont typeface="Arial" panose="020b0604020202020204" pitchFamily="34" charset="0"/>
              <a:buChar char="•"/>
            </a:pPr>
            <a:r>
              <a:rPr lang="es-ES" noProof="0"/>
              <a:t>Contar con la participación de otros departamentos: asuntos financieros, ventas, elaboración de fichas de datos de seguridad</a:t>
            </a:r>
          </a:p>
          <a:p>
            <a:pPr lvl="1"/>
            <a:endParaRPr lang="es-ES" noProof="0"/>
          </a:p>
          <a:p>
            <a:r>
              <a:rPr lang="es-ES" noProof="0"/>
              <a:t>Conozca las herramientas informáticas: IUCLID, Servicios en la nube de la ECHA y REACH-IT</a:t>
            </a:r>
          </a:p>
          <a:p>
            <a:pPr lvl="1">
              <a:buFont typeface="Arial" panose="020b0604020202020204" pitchFamily="34" charset="0"/>
              <a:buChar char="•"/>
            </a:pPr>
            <a:r>
              <a:rPr lang="es-ES" noProof="0" smtClean="0"/>
              <a:t>En 2016 se publicaron versiones mejoradas</a:t>
            </a:r>
          </a:p>
          <a:p>
            <a:pPr lvl="1"/>
            <a:endParaRPr lang="es-ES" noProof="0"/>
          </a:p>
          <a:p>
            <a:r>
              <a:rPr lang="es-ES" noProof="0"/>
              <a:t>Reserve recursos para actualizar su </a:t>
            </a:r>
            <a:br>
              <a:rPr lang="es-ES" noProof="0" smtClean="0"/>
            </a:br>
            <a:r>
              <a:rPr lang="es-ES" noProof="0" smtClean="0"/>
              <a:t>registro </a:t>
            </a:r>
            <a:r>
              <a:rPr lang="es-ES" noProof="0"/>
              <a:t>a lo largo del tiempo</a:t>
            </a:r>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18</a:t>
            </a:fld>
            <a:endParaRPr lang="es-E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4856153"/>
            <a:ext cx="1487877" cy="1381160"/>
          </a:xfrm>
          <a:prstGeom prst="rect">
            <a:avLst/>
          </a:prstGeom>
        </p:spPr>
      </p:pic>
    </p:spTree>
    <p:extLst>
      <p:ext uri="{BB962C8B-B14F-4D97-AF65-F5344CB8AC3E}">
        <p14:creationId xmlns:p14="http://schemas.microsoft.com/office/powerpoint/2010/main" val="3313825618"/>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fontAlgn="auto">
              <a:spcAft>
                <a:spcPct val="0"/>
              </a:spcAft>
            </a:pPr>
            <a:r>
              <a:rPr lang="es-ES" sz="3200" noProof="0"/>
              <a:t>Síntesis de mensajes</a:t>
            </a:r>
          </a:p>
        </p:txBody>
      </p:sp>
      <p:sp>
        <p:nvSpPr>
          <p:cNvPr id="3" name="Content Placeholder 2"/>
          <p:cNvSpPr>
            <a:spLocks noGrp="1"/>
          </p:cNvSpPr>
          <p:nvPr>
            <p:ph idx="1"/>
          </p:nvPr>
        </p:nvSpPr>
        <p:spPr/>
        <p:txBody>
          <a:bodyPr>
            <a:normAutofit fontScale="92500" lnSpcReduction="10000"/>
          </a:bodyPr>
          <a:lstStyle/>
          <a:p>
            <a:r>
              <a:rPr lang="es-ES" noProof="0"/>
              <a:t>Es usted responsable del uso seguro de sus sustancias: el registro constituye una oportunidad para documentarlo</a:t>
            </a:r>
          </a:p>
          <a:p>
            <a:r>
              <a:rPr lang="es-ES" noProof="0"/>
              <a:t>Examine su cartera de productos y comience ya a recopilar toda la información</a:t>
            </a:r>
          </a:p>
          <a:p>
            <a:pPr lvl="1">
              <a:spcBef>
                <a:spcPts val="600"/>
              </a:spcBef>
              <a:spcAft>
                <a:spcPts val="600"/>
              </a:spcAft>
              <a:buFont typeface="Arial" panose="020b0604020202020204" pitchFamily="34" charset="0"/>
              <a:buChar char="•"/>
            </a:pPr>
            <a:r>
              <a:rPr lang="es-ES" noProof="0" smtClean="0"/>
              <a:t>Determine qué sustancias utiliza</a:t>
            </a:r>
          </a:p>
          <a:p>
            <a:pPr lvl="1">
              <a:spcBef>
                <a:spcPts val="600"/>
              </a:spcBef>
              <a:spcAft>
                <a:spcPts val="600"/>
              </a:spcAft>
              <a:buFont typeface="Arial" panose="020b0604020202020204" pitchFamily="34" charset="0"/>
              <a:buChar char="•"/>
            </a:pPr>
            <a:r>
              <a:rPr lang="es-ES" noProof="0"/>
              <a:t>Planifique ahora la realización de sus análisis químicos </a:t>
            </a:r>
          </a:p>
          <a:p>
            <a:pPr lvl="1">
              <a:buFont typeface="Arial" panose="020b0604020202020204" pitchFamily="34" charset="0"/>
              <a:buChar char="•"/>
            </a:pPr>
            <a:r>
              <a:rPr lang="es-ES" noProof="0"/>
              <a:t>Cómo utilizan sus clientes sus sustancias</a:t>
            </a:r>
          </a:p>
          <a:p>
            <a:r>
              <a:rPr lang="es-ES" noProof="0" smtClean="0"/>
              <a:t>El registro lleva tiempo y precisa recursos</a:t>
            </a:r>
          </a:p>
          <a:p>
            <a:r>
              <a:rPr lang="es-ES" noProof="0"/>
              <a:t>¿Dispone de conocimientos especializados en su empresa?</a:t>
            </a:r>
          </a:p>
          <a:p>
            <a:r>
              <a:rPr lang="es-ES" noProof="0"/>
              <a:t>Podrá obtener ayuda a través de </a:t>
            </a:r>
            <a:r>
              <a:rPr lang="es-ES" noProof="0" smtClean="0">
                <a:hlinkClick r:id="rId3"/>
              </a:rPr>
              <a:t>https://echa.europa.eu/reach-2018</a:t>
            </a:r>
            <a:r>
              <a:rPr lang="es-ES" smtClean="0"/>
              <a:t> </a:t>
            </a:r>
            <a:endParaRPr lang="es-ES" noProof="0"/>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19</a:t>
            </a:fld>
            <a:endParaRPr lang="es-ES"/>
          </a:p>
        </p:txBody>
      </p:sp>
    </p:spTree>
    <p:extLst>
      <p:ext uri="{BB962C8B-B14F-4D97-AF65-F5344CB8AC3E}">
        <p14:creationId xmlns:p14="http://schemas.microsoft.com/office/powerpoint/2010/main" val="3548107969"/>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es-ES"/>
          </a:p>
        </p:txBody>
      </p:sp>
      <p:sp>
        <p:nvSpPr>
          <p:cNvPr id="4" name="Title 3"/>
          <p:cNvSpPr>
            <a:spLocks noGrp="1"/>
          </p:cNvSpPr>
          <p:nvPr>
            <p:ph type="title"/>
          </p:nvPr>
        </p:nvSpPr>
        <p:spPr/>
        <p:txBody>
          <a:bodyPr/>
          <a:lstStyle/>
          <a:p>
            <a:r>
              <a:rPr lang="es-ES" noProof="0" smtClean="0"/>
              <a:t>Finalidad de esta presentación</a:t>
            </a:r>
            <a:endParaRPr lang="es-ES" noProof="0"/>
          </a:p>
        </p:txBody>
      </p:sp>
      <p:sp>
        <p:nvSpPr>
          <p:cNvPr id="5" name="Content Placeholder 4"/>
          <p:cNvSpPr>
            <a:spLocks noGrp="1"/>
          </p:cNvSpPr>
          <p:nvPr>
            <p:ph idx="1"/>
          </p:nvPr>
        </p:nvSpPr>
        <p:spPr/>
        <p:txBody>
          <a:bodyPr>
            <a:normAutofit fontScale="62500" lnSpcReduction="20000"/>
          </a:bodyPr>
          <a:lstStyle/>
          <a:p>
            <a:r>
              <a:rPr lang="es-ES" altLang="en-US" noProof="0"/>
              <a:t>Esta presentación, con notas, ha sido elaborada por la ECHA, la Agencia Europea de Sustancias y Mezclas Químicas, para ayudarle en la elaboración de su presentación sobre REACH 2018, es decir, el último plazo de registro de sustancias en fase transitoria. Se trata de que pueda elegir las diapositivas pertinentes y modificarlas para adaptarlas a su público, se componga este de directivos, trabajadores, profesionales de seguridad y salud o autoridades. Puede hacer uso de ella sin necesidad de obtener permisos adicionales.</a:t>
            </a:r>
          </a:p>
          <a:p>
            <a:endParaRPr lang="es-ES" altLang="en-US" noProof="0"/>
          </a:p>
          <a:p>
            <a:r>
              <a:rPr lang="es-ES" altLang="en-US" noProof="0"/>
              <a:t>Esta presentación le ofrece un breve resumen de la fase 1 (Conozca su cartera de productos) de la Hoja de ruta REACH 2018 de la ECHA. Pertenece a una serie de presentaciones relativas a REACH 2018, todas las cuales se recogen en el sitio web de la ECHA. Nos complacerá recibir sus comentarios y sugerencias a través de la dirección: </a:t>
            </a:r>
            <a:r>
              <a:rPr lang="es-ES" altLang="en-US" b="1" noProof="0" smtClean="0">
                <a:solidFill>
                  <a:srgbClr val="0046AD"/>
                </a:solidFill>
              </a:rPr>
              <a:t>reach-2018@echa.europa.eu</a:t>
            </a:r>
            <a:r>
              <a:rPr lang="es-ES" altLang="en-US" noProof="0"/>
              <a:t>.  </a:t>
            </a:r>
          </a:p>
          <a:p>
            <a:endParaRPr lang="es-ES" altLang="en-US" noProof="0"/>
          </a:p>
          <a:p>
            <a:r>
              <a:rPr lang="es-ES" altLang="en-US" b="1" noProof="0"/>
              <a:t>Aviso legal </a:t>
            </a:r>
            <a:r>
              <a:rPr lang="es-ES" altLang="en-US" noProof="0"/>
              <a:t>La información que contiene esta presentación no constituye asesoramiento jurídico ni representa necesariamente, en términos legales, la posición oficial de la Agencia Europea de Sustancias y Mezclas Químicas. La Agencia Europea de Sustancias y Mezclas Químicas no se hace responsable del contenido de este documento.</a:t>
            </a:r>
          </a:p>
          <a:p>
            <a:endParaRPr lang="es-ES" altLang="en-US" noProof="0"/>
          </a:p>
          <a:p>
            <a:r>
              <a:rPr lang="es-ES" altLang="en-US" noProof="0"/>
              <a:t>Publicación: Mayo de 2017</a:t>
            </a:r>
          </a:p>
          <a:p>
            <a:pPr marL="0" indent="0">
              <a:buNone/>
            </a:pPr>
            <a:endParaRPr lang="es-ES" noProof="0"/>
          </a:p>
        </p:txBody>
      </p:sp>
    </p:spTree>
    <p:extLst>
      <p:ext uri="{BB962C8B-B14F-4D97-AF65-F5344CB8AC3E}">
        <p14:creationId xmlns:p14="http://schemas.microsoft.com/office/powerpoint/2010/main" val="12579183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266285" y="342107"/>
            <a:ext cx="8229600" cy="1143000"/>
          </a:xfrm>
        </p:spPr>
        <p:txBody>
          <a:bodyPr/>
          <a:lstStyle/>
          <a:p>
            <a:r>
              <a:rPr lang="es-ES" noProof="0"/>
              <a:t>El registro es responsabilidad suya</a:t>
            </a:r>
          </a:p>
        </p:txBody>
      </p:sp>
      <p:sp>
        <p:nvSpPr>
          <p:cNvPr id="3" name="Content Placeholder 2"/>
          <p:cNvSpPr>
            <a:spLocks noGrp="1"/>
          </p:cNvSpPr>
          <p:nvPr>
            <p:ph idx="1"/>
          </p:nvPr>
        </p:nvSpPr>
        <p:spPr/>
        <p:txBody>
          <a:bodyPr>
            <a:normAutofit lnSpcReduction="10000"/>
          </a:bodyPr>
          <a:lstStyle/>
          <a:p>
            <a:pPr marL="0" indent="0">
              <a:buNone/>
            </a:pPr>
            <a:r>
              <a:rPr lang="es-ES" noProof="0"/>
              <a:t>Es usted responsable de la fabricación y el uso seguros</a:t>
            </a:r>
          </a:p>
          <a:p>
            <a:pPr marL="0" indent="0">
              <a:buNone/>
            </a:pPr>
            <a:endParaRPr lang="es-ES" noProof="0"/>
          </a:p>
          <a:p>
            <a:r>
              <a:rPr lang="es-ES" noProof="0"/>
              <a:t>Recopile y genere datos sobre las propiedades y los usos de sus sustancias</a:t>
            </a:r>
          </a:p>
          <a:p>
            <a:r>
              <a:rPr lang="es-ES" noProof="0"/>
              <a:t>Evalúe los riesgos</a:t>
            </a:r>
          </a:p>
          <a:p>
            <a:r>
              <a:rPr lang="es-ES" noProof="0"/>
              <a:t>Desarrolle medidas para la gestión de los riesgos</a:t>
            </a:r>
          </a:p>
          <a:p>
            <a:r>
              <a:rPr lang="es-ES" noProof="0"/>
              <a:t>Comuníquelas a su cadena de suministro </a:t>
            </a:r>
          </a:p>
          <a:p>
            <a:pPr marL="0" indent="0">
              <a:buNone/>
            </a:pPr>
            <a:endParaRPr lang="es-ES" noProof="0" smtClean="0"/>
          </a:p>
          <a:p>
            <a:pPr marL="0" indent="0">
              <a:buNone/>
            </a:pPr>
            <a:r>
              <a:rPr lang="en-GB" noProof="0" smtClean="0">
                <a:sym typeface="Wingdings" panose="05000000000000000000" pitchFamily="2" charset="2"/>
              </a:rPr>
              <a:t></a:t>
            </a:r>
            <a:r>
              <a:rPr lang="es-ES" smtClean="0"/>
              <a:t> </a:t>
            </a:r>
            <a:r>
              <a:rPr lang="es-ES" noProof="0" smtClean="0"/>
              <a:t>Documéntelo en un expediente de </a:t>
            </a:r>
            <a:br>
              <a:rPr lang="es-ES" noProof="0" smtClean="0"/>
            </a:br>
            <a:r>
              <a:rPr lang="es-ES" noProof="0" smtClean="0"/>
              <a:t>registro</a:t>
            </a:r>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3</a:t>
            </a:fld>
            <a:endParaRPr lang="es-E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486" y="4797152"/>
            <a:ext cx="1463122" cy="1224136"/>
          </a:xfrm>
          <a:prstGeom prst="rect">
            <a:avLst/>
          </a:prstGeom>
        </p:spPr>
      </p:pic>
    </p:spTree>
    <p:extLst>
      <p:ext uri="{BB962C8B-B14F-4D97-AF65-F5344CB8AC3E}">
        <p14:creationId xmlns:p14="http://schemas.microsoft.com/office/powerpoint/2010/main" val="34013489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a:t>Registro REACH 2018</a:t>
            </a:r>
          </a:p>
        </p:txBody>
      </p:sp>
      <p:sp>
        <p:nvSpPr>
          <p:cNvPr id="3" name="Content Placeholder 2"/>
          <p:cNvSpPr>
            <a:spLocks noGrp="1"/>
          </p:cNvSpPr>
          <p:nvPr>
            <p:ph idx="1"/>
          </p:nvPr>
        </p:nvSpPr>
        <p:spPr/>
        <p:txBody>
          <a:bodyPr/>
          <a:lstStyle/>
          <a:p>
            <a:pPr marL="0" indent="0">
              <a:buNone/>
            </a:pPr>
            <a:r>
              <a:rPr lang="es-ES" noProof="0" smtClean="0"/>
              <a:t>Actividades de la fase 1:</a:t>
            </a:r>
          </a:p>
          <a:p>
            <a:pPr marL="457200" indent="-457200">
              <a:spcBef>
                <a:spcPts val="1200"/>
              </a:spcBef>
              <a:spcAft>
                <a:spcPts val="1200"/>
              </a:spcAft>
              <a:buFont typeface="+mj-lt"/>
              <a:buAutoNum type="arabicPeriod"/>
            </a:pPr>
            <a:r>
              <a:rPr lang="es-ES" noProof="0"/>
              <a:t>Conozca su cartera de productos</a:t>
            </a:r>
          </a:p>
          <a:p>
            <a:pPr marL="457200" indent="-457200">
              <a:spcBef>
                <a:spcPts val="1200"/>
              </a:spcBef>
              <a:spcAft>
                <a:spcPts val="1200"/>
              </a:spcAft>
              <a:buFont typeface="+mj-lt"/>
              <a:buAutoNum type="arabicPeriod"/>
            </a:pPr>
            <a:r>
              <a:rPr lang="es-ES" noProof="0"/>
              <a:t>Identifique sus sustancias</a:t>
            </a:r>
          </a:p>
          <a:p>
            <a:pPr marL="457200" indent="-457200">
              <a:spcBef>
                <a:spcPts val="1200"/>
              </a:spcBef>
              <a:spcAft>
                <a:spcPts val="1200"/>
              </a:spcAft>
              <a:buFont typeface="+mj-lt"/>
              <a:buAutoNum type="arabicPeriod"/>
            </a:pPr>
            <a:r>
              <a:rPr lang="es-ES" noProof="0"/>
              <a:t>Determine sus obligaciones de registro</a:t>
            </a:r>
          </a:p>
          <a:p>
            <a:pPr marL="457200" indent="-457200">
              <a:spcBef>
                <a:spcPts val="1200"/>
              </a:spcBef>
              <a:spcAft>
                <a:spcPts val="1200"/>
              </a:spcAft>
              <a:buFont typeface="+mj-lt"/>
              <a:buAutoNum type="arabicPeriod"/>
            </a:pPr>
            <a:r>
              <a:rPr lang="es-ES" noProof="0"/>
              <a:t>Comprenda sus necesidades de información</a:t>
            </a:r>
          </a:p>
          <a:p>
            <a:pPr marL="457200" indent="-457200">
              <a:spcBef>
                <a:spcPts val="1200"/>
              </a:spcBef>
              <a:spcAft>
                <a:spcPts val="1200"/>
              </a:spcAft>
              <a:buFont typeface="+mj-lt"/>
              <a:buAutoNum type="arabicPeriod"/>
            </a:pPr>
            <a:r>
              <a:rPr lang="es-ES" noProof="0"/>
              <a:t>Tenga en cuenta el impacto empresarial</a:t>
            </a:r>
          </a:p>
        </p:txBody>
      </p:sp>
      <p:sp>
        <p:nvSpPr>
          <p:cNvPr id="5" name="Slide Number Placeholder 4"/>
          <p:cNvSpPr>
            <a:spLocks noGrp="1"/>
          </p:cNvSpPr>
          <p:nvPr>
            <p:ph type="sldNum" sz="quarter" idx="12"/>
          </p:nvPr>
        </p:nvSpPr>
        <p:spPr/>
        <p:txBody>
          <a:bodyPr/>
          <a:lstStyle/>
          <a:p>
            <a:fld id="{53FE240C-791C-4FA0-BA72-1FE57C9E7D13}" type="slidenum">
              <a:rPr lang="en-GB" smtClean="0"/>
              <a:t>4</a:t>
            </a:fld>
            <a:endParaRPr lang="es-ES"/>
          </a:p>
        </p:txBody>
      </p:sp>
    </p:spTree>
    <p:extLst>
      <p:ext uri="{BB962C8B-B14F-4D97-AF65-F5344CB8AC3E}">
        <p14:creationId xmlns:p14="http://schemas.microsoft.com/office/powerpoint/2010/main" val="138119459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smtClean="0"/>
              <a:t>Conozca su cartera de productos</a:t>
            </a:r>
            <a:endParaRPr lang="es-ES" noProof="0"/>
          </a:p>
        </p:txBody>
      </p:sp>
      <p:sp>
        <p:nvSpPr>
          <p:cNvPr id="3" name="Content Placeholder 2"/>
          <p:cNvSpPr>
            <a:spLocks noGrp="1"/>
          </p:cNvSpPr>
          <p:nvPr>
            <p:ph idx="1"/>
          </p:nvPr>
        </p:nvSpPr>
        <p:spPr/>
        <p:txBody>
          <a:bodyPr/>
          <a:lstStyle/>
          <a:p>
            <a:r>
              <a:rPr lang="es-ES" noProof="0"/>
              <a:t>Exponga su cartera de productos a través de las </a:t>
            </a:r>
            <a:r>
              <a:rPr lang="es-ES" noProof="0">
                <a:solidFill>
                  <a:schemeClr val="accent4">
                    <a:lumMod val="50000"/>
                  </a:schemeClr>
                </a:solidFill>
              </a:rPr>
              <a:t>sustancias</a:t>
            </a:r>
            <a:r>
              <a:rPr lang="es-ES" smtClean="0"/>
              <a:t> que la componen</a:t>
            </a:r>
          </a:p>
          <a:p>
            <a:pPr lvl="1">
              <a:buFont typeface="Arial" panose="020b0604020202020204" pitchFamily="34" charset="0"/>
              <a:buChar char="•"/>
            </a:pPr>
            <a:r>
              <a:rPr lang="es-ES" noProof="0"/>
              <a:t>sustancias como tales</a:t>
            </a:r>
          </a:p>
          <a:p>
            <a:pPr lvl="1">
              <a:buFont typeface="Arial" panose="020b0604020202020204" pitchFamily="34" charset="0"/>
              <a:buChar char="•"/>
            </a:pPr>
            <a:r>
              <a:rPr lang="es-ES" noProof="0"/>
              <a:t>mezclas: ¿qué sustancias contienen?</a:t>
            </a:r>
          </a:p>
          <a:p>
            <a:pPr lvl="1">
              <a:buFont typeface="Arial" panose="020b0604020202020204" pitchFamily="34" charset="0"/>
              <a:buChar char="•"/>
            </a:pPr>
            <a:r>
              <a:rPr lang="es-ES" noProof="0"/>
              <a:t>artículos: ¿qué sustancias liberan?</a:t>
            </a:r>
          </a:p>
        </p:txBody>
      </p:sp>
      <p:sp>
        <p:nvSpPr>
          <p:cNvPr id="5" name="Slide Number Placeholder 4"/>
          <p:cNvSpPr>
            <a:spLocks noGrp="1"/>
          </p:cNvSpPr>
          <p:nvPr>
            <p:ph type="sldNum" sz="quarter" idx="12"/>
          </p:nvPr>
        </p:nvSpPr>
        <p:spPr/>
        <p:txBody>
          <a:bodyPr/>
          <a:lstStyle/>
          <a:p>
            <a:fld id="{53FE240C-791C-4FA0-BA72-1FE57C9E7D13}" type="slidenum">
              <a:rPr lang="en-GB" smtClean="0"/>
              <a:t>5</a:t>
            </a:fld>
            <a:endParaRPr lang="es-E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3501008"/>
            <a:ext cx="4286250" cy="10572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964" y="4941168"/>
            <a:ext cx="4286250" cy="904875"/>
          </a:xfrm>
          <a:prstGeom prst="rect">
            <a:avLst/>
          </a:prstGeom>
        </p:spPr>
      </p:pic>
      <p:sp>
        <p:nvSpPr>
          <p:cNvPr id="8" name="TextBox 7"/>
          <p:cNvSpPr txBox="1"/>
          <p:nvPr/>
        </p:nvSpPr>
        <p:spPr>
          <a:xfrm>
            <a:off x="5951608" y="4029645"/>
            <a:ext cx="2676823" cy="353943"/>
          </a:xfrm>
          <a:prstGeom prst="rect">
            <a:avLst/>
          </a:prstGeom>
          <a:noFill/>
        </p:spPr>
        <p:txBody>
          <a:bodyPr wrap="none" rtlCol="0">
            <a:spAutoFit/>
          </a:bodyPr>
          <a:lstStyle/>
          <a:p>
            <a:r>
              <a:rPr lang="fi-FI" sz="1700" smtClean="0">
                <a:sym typeface="Wingdings" panose="05000000000000000000" pitchFamily="2" charset="2"/>
              </a:rPr>
              <a:t></a:t>
            </a:r>
            <a:r>
              <a:rPr lang="es-ES" sz="1700" smtClean="0">
                <a:sym typeface="Wingdings" panose="05000000000000000000" pitchFamily="2" charset="2"/>
              </a:rPr>
              <a:t> Registro de la sustancia C</a:t>
            </a:r>
            <a:endParaRPr lang="es-ES" sz="1700"/>
          </a:p>
        </p:txBody>
      </p:sp>
      <p:sp>
        <p:nvSpPr>
          <p:cNvPr id="10" name="TextBox 9"/>
          <p:cNvSpPr txBox="1"/>
          <p:nvPr/>
        </p:nvSpPr>
        <p:spPr>
          <a:xfrm>
            <a:off x="5951608" y="5208939"/>
            <a:ext cx="3173754" cy="353943"/>
          </a:xfrm>
          <a:prstGeom prst="rect">
            <a:avLst/>
          </a:prstGeom>
          <a:noFill/>
        </p:spPr>
        <p:txBody>
          <a:bodyPr wrap="none" rtlCol="0">
            <a:spAutoFit/>
          </a:bodyPr>
          <a:lstStyle/>
          <a:p>
            <a:r>
              <a:rPr lang="fi-FI" sz="1700" smtClean="0">
                <a:sym typeface="Wingdings" panose="05000000000000000000" pitchFamily="2" charset="2"/>
              </a:rPr>
              <a:t></a:t>
            </a:r>
            <a:r>
              <a:rPr lang="es-ES" sz="1700" smtClean="0">
                <a:sym typeface="Wingdings" panose="05000000000000000000" pitchFamily="2" charset="2"/>
              </a:rPr>
              <a:t> Registro de las sustancias A y B</a:t>
            </a:r>
            <a:endParaRPr lang="es-ES" sz="1700"/>
          </a:p>
        </p:txBody>
      </p:sp>
    </p:spTree>
    <p:extLst>
      <p:ext uri="{BB962C8B-B14F-4D97-AF65-F5344CB8AC3E}">
        <p14:creationId xmlns:p14="http://schemas.microsoft.com/office/powerpoint/2010/main" val="403421841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a:t>Identifique sus sustancias</a:t>
            </a:r>
          </a:p>
        </p:txBody>
      </p:sp>
      <p:sp>
        <p:nvSpPr>
          <p:cNvPr id="3" name="Content Placeholder 2"/>
          <p:cNvSpPr>
            <a:spLocks noGrp="1"/>
          </p:cNvSpPr>
          <p:nvPr>
            <p:ph idx="1"/>
          </p:nvPr>
        </p:nvSpPr>
        <p:spPr/>
        <p:txBody>
          <a:bodyPr/>
          <a:lstStyle/>
          <a:p>
            <a:r>
              <a:rPr lang="es-ES" noProof="0"/>
              <a:t>Determine la </a:t>
            </a:r>
            <a:r>
              <a:rPr lang="es-ES" noProof="0">
                <a:solidFill>
                  <a:schemeClr val="accent4">
                    <a:lumMod val="50000"/>
                  </a:schemeClr>
                </a:solidFill>
              </a:rPr>
              <a:t>composición y el tipo </a:t>
            </a:r>
            <a:r>
              <a:rPr lang="es-ES" noProof="0"/>
              <a:t>de sustancia:</a:t>
            </a:r>
          </a:p>
          <a:p>
            <a:pPr lvl="1">
              <a:buFont typeface="Arial" panose="020b0604020202020204" pitchFamily="34" charset="0"/>
              <a:buChar char="•"/>
            </a:pPr>
            <a:r>
              <a:rPr lang="es-ES" noProof="0"/>
              <a:t>monoconstituyente</a:t>
            </a:r>
          </a:p>
          <a:p>
            <a:pPr lvl="1">
              <a:buFont typeface="Arial" panose="020b0604020202020204" pitchFamily="34" charset="0"/>
              <a:buChar char="•"/>
            </a:pPr>
            <a:r>
              <a:rPr lang="es-ES" noProof="0"/>
              <a:t>multiconstituyente</a:t>
            </a:r>
          </a:p>
          <a:p>
            <a:pPr lvl="1">
              <a:buFont typeface="Arial" panose="020b0604020202020204" pitchFamily="34" charset="0"/>
              <a:buChar char="•"/>
            </a:pPr>
            <a:r>
              <a:rPr lang="es-ES" noProof="0"/>
              <a:t>UVCB</a:t>
            </a:r>
          </a:p>
          <a:p>
            <a:pPr lvl="1"/>
            <a:endParaRPr lang="es-ES" noProof="0"/>
          </a:p>
          <a:p>
            <a:r>
              <a:rPr lang="es-ES" noProof="0"/>
              <a:t>Determine el </a:t>
            </a:r>
            <a:r>
              <a:rPr lang="es-ES" noProof="0">
                <a:solidFill>
                  <a:schemeClr val="accent4">
                    <a:lumMod val="50000"/>
                  </a:schemeClr>
                </a:solidFill>
              </a:rPr>
              <a:t>nombre</a:t>
            </a:r>
            <a:r>
              <a:rPr lang="es-ES" noProof="0"/>
              <a:t> y los identificadores (</a:t>
            </a:r>
            <a:r>
              <a:rPr lang="es-ES" noProof="0">
                <a:solidFill>
                  <a:schemeClr val="accent4">
                    <a:lumMod val="50000"/>
                  </a:schemeClr>
                </a:solidFill>
              </a:rPr>
              <a:t>número CE </a:t>
            </a:r>
            <a:r>
              <a:rPr lang="es-ES" noProof="0"/>
              <a:t>y número CAS)</a:t>
            </a:r>
          </a:p>
        </p:txBody>
      </p:sp>
      <p:sp>
        <p:nvSpPr>
          <p:cNvPr id="5" name="Slide Number Placeholder 4"/>
          <p:cNvSpPr>
            <a:spLocks noGrp="1"/>
          </p:cNvSpPr>
          <p:nvPr>
            <p:ph type="sldNum" sz="quarter" idx="12"/>
          </p:nvPr>
        </p:nvSpPr>
        <p:spPr/>
        <p:txBody>
          <a:bodyPr/>
          <a:lstStyle/>
          <a:p>
            <a:fld id="{53FE240C-791C-4FA0-BA72-1FE57C9E7D13}" type="slidenum">
              <a:rPr lang="en-GB" smtClean="0"/>
              <a:t>6</a:t>
            </a:fld>
            <a:endParaRPr lang="es-ES"/>
          </a:p>
        </p:txBody>
      </p:sp>
    </p:spTree>
    <p:extLst>
      <p:ext uri="{BB962C8B-B14F-4D97-AF65-F5344CB8AC3E}">
        <p14:creationId xmlns:p14="http://schemas.microsoft.com/office/powerpoint/2010/main" val="88929798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7</a:t>
            </a:fld>
            <a:endParaRPr lang="es-ES"/>
          </a:p>
        </p:txBody>
      </p:sp>
      <p:sp>
        <p:nvSpPr>
          <p:cNvPr id="4" name="Title 3"/>
          <p:cNvSpPr>
            <a:spLocks noGrp="1"/>
          </p:cNvSpPr>
          <p:nvPr>
            <p:ph type="title"/>
          </p:nvPr>
        </p:nvSpPr>
        <p:spPr/>
        <p:txBody>
          <a:bodyPr/>
          <a:lstStyle/>
          <a:p>
            <a:r>
              <a:rPr lang="es-ES" noProof="0" smtClean="0"/>
              <a:t>Identifique su sustancia (2)</a:t>
            </a:r>
            <a:endParaRPr lang="es-ES"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597" y="2420888"/>
            <a:ext cx="2752725" cy="2590800"/>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8588" y="2461392"/>
            <a:ext cx="2619375" cy="258127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46229" y="2461392"/>
            <a:ext cx="2962275" cy="2581275"/>
          </a:xfrm>
          <a:prstGeom prst="rect">
            <a:avLst/>
          </a:prstGeom>
        </p:spPr>
      </p:pic>
      <p:sp>
        <p:nvSpPr>
          <p:cNvPr id="9" name="TextBox 8"/>
          <p:cNvSpPr txBox="1"/>
          <p:nvPr/>
        </p:nvSpPr>
        <p:spPr>
          <a:xfrm>
            <a:off x="323528" y="5146182"/>
            <a:ext cx="2849883" cy="369332"/>
          </a:xfrm>
          <a:prstGeom prst="rect">
            <a:avLst/>
          </a:prstGeom>
          <a:noFill/>
        </p:spPr>
        <p:txBody>
          <a:bodyPr wrap="none" rtlCol="0">
            <a:spAutoFit/>
          </a:bodyPr>
          <a:lstStyle/>
          <a:p>
            <a:r>
              <a:rPr lang="es-ES" b="1" smtClean="0">
                <a:sym typeface="Wingdings" panose="05000000000000000000" pitchFamily="2" charset="2"/>
              </a:rPr>
              <a:t>Sustancia monoconstituyente</a:t>
            </a:r>
            <a:endParaRPr lang="es-ES" b="1"/>
          </a:p>
        </p:txBody>
      </p:sp>
      <p:sp>
        <p:nvSpPr>
          <p:cNvPr id="10" name="TextBox 9"/>
          <p:cNvSpPr txBox="1"/>
          <p:nvPr/>
        </p:nvSpPr>
        <p:spPr>
          <a:xfrm>
            <a:off x="3360795" y="5146182"/>
            <a:ext cx="2795381" cy="369332"/>
          </a:xfrm>
          <a:prstGeom prst="rect">
            <a:avLst/>
          </a:prstGeom>
          <a:noFill/>
        </p:spPr>
        <p:txBody>
          <a:bodyPr wrap="none" rtlCol="0">
            <a:spAutoFit/>
          </a:bodyPr>
          <a:lstStyle/>
          <a:p>
            <a:r>
              <a:rPr lang="es-ES" b="1" smtClean="0">
                <a:sym typeface="Wingdings" panose="05000000000000000000" pitchFamily="2" charset="2"/>
              </a:rPr>
              <a:t>Sustancia multiconstituyente</a:t>
            </a:r>
            <a:endParaRPr lang="es-ES" b="1"/>
          </a:p>
        </p:txBody>
      </p:sp>
      <p:sp>
        <p:nvSpPr>
          <p:cNvPr id="11" name="TextBox 10"/>
          <p:cNvSpPr txBox="1"/>
          <p:nvPr/>
        </p:nvSpPr>
        <p:spPr>
          <a:xfrm>
            <a:off x="6768933" y="5145510"/>
            <a:ext cx="1725088" cy="369332"/>
          </a:xfrm>
          <a:prstGeom prst="rect">
            <a:avLst/>
          </a:prstGeom>
          <a:noFill/>
        </p:spPr>
        <p:txBody>
          <a:bodyPr wrap="none" rtlCol="0">
            <a:spAutoFit/>
          </a:bodyPr>
          <a:lstStyle/>
          <a:p>
            <a:r>
              <a:rPr lang="es-ES" b="1" smtClean="0">
                <a:sym typeface="Wingdings" panose="05000000000000000000" pitchFamily="2" charset="2"/>
              </a:rPr>
              <a:t>Sustancias UVCB</a:t>
            </a:r>
            <a:endParaRPr lang="es-ES" b="1"/>
          </a:p>
        </p:txBody>
      </p:sp>
    </p:spTree>
    <p:extLst>
      <p:ext uri="{BB962C8B-B14F-4D97-AF65-F5344CB8AC3E}">
        <p14:creationId xmlns:p14="http://schemas.microsoft.com/office/powerpoint/2010/main" val="64136182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sz="3200" noProof="0"/>
              <a:t>Determine sus obligaciones de registro</a:t>
            </a:r>
          </a:p>
        </p:txBody>
      </p:sp>
      <p:sp>
        <p:nvSpPr>
          <p:cNvPr id="5" name="Slide Number Placeholder 4"/>
          <p:cNvSpPr>
            <a:spLocks noGrp="1"/>
          </p:cNvSpPr>
          <p:nvPr>
            <p:ph type="sldNum" sz="quarter" idx="12"/>
          </p:nvPr>
        </p:nvSpPr>
        <p:spPr/>
        <p:txBody>
          <a:bodyPr/>
          <a:lstStyle/>
          <a:p>
            <a:fld id="{53FE240C-791C-4FA0-BA72-1FE57C9E7D13}" type="slidenum">
              <a:rPr lang="en-GB" smtClean="0"/>
              <a:t>8</a:t>
            </a:fld>
            <a:endParaRPr lang="es-ES"/>
          </a:p>
        </p:txBody>
      </p:sp>
      <p:sp>
        <p:nvSpPr>
          <p:cNvPr id="17" name="TextBox 16"/>
          <p:cNvSpPr txBox="1"/>
          <p:nvPr/>
        </p:nvSpPr>
        <p:spPr>
          <a:xfrm>
            <a:off x="2195736" y="3177006"/>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es-ES"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SÍ</a:t>
            </a:r>
          </a:p>
        </p:txBody>
      </p:sp>
      <p:sp>
        <p:nvSpPr>
          <p:cNvPr id="18" name="TextBox 17"/>
          <p:cNvSpPr txBox="1"/>
          <p:nvPr/>
        </p:nvSpPr>
        <p:spPr>
          <a:xfrm>
            <a:off x="4150098"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es-ES"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SÍ</a:t>
            </a:r>
          </a:p>
        </p:txBody>
      </p:sp>
      <p:sp>
        <p:nvSpPr>
          <p:cNvPr id="19" name="TextBox 18"/>
          <p:cNvSpPr txBox="1"/>
          <p:nvPr/>
        </p:nvSpPr>
        <p:spPr>
          <a:xfrm>
            <a:off x="6166322"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es-ES"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SÍ</a:t>
            </a:r>
          </a:p>
        </p:txBody>
      </p:sp>
      <p:pic>
        <p:nvPicPr>
          <p:cNvPr id="20"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79712" y="1943062"/>
            <a:ext cx="1092551" cy="99890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B:\IEtemp\u07041\Temporary Internet Files\Content.Outlook\DOW1UNL0\weight_lg (2).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156176" y="2147015"/>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B:\IEtemp\u07041\Temporary Internet Files\Content.Outlook\DOW1UNL0\substance_blue_lg (2).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150098" y="2090221"/>
            <a:ext cx="709934" cy="765398"/>
          </a:xfrm>
          <a:prstGeom prst="rect">
            <a:avLst/>
          </a:prstGeom>
          <a:noFill/>
          <a:extLst>
            <a:ext uri="{909E8E84-426E-40DD-AFC4-6F175D3DCCD1}">
              <a14:hiddenFill xmlns:a14="http://schemas.microsoft.com/office/drawing/2010/main">
                <a:solidFill>
                  <a:srgbClr val="FFFFFF"/>
                </a:solidFill>
              </a14:hiddenFill>
            </a:ext>
          </a:extLst>
        </p:spPr>
      </p:pic>
      <p:sp>
        <p:nvSpPr>
          <p:cNvPr id="23" name="Freeform 22"/>
          <p:cNvSpPr/>
          <p:nvPr/>
        </p:nvSpPr>
        <p:spPr>
          <a:xfrm>
            <a:off x="3072263" y="362623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sp>
        <p:nvSpPr>
          <p:cNvPr id="24" name="Freeform 23"/>
          <p:cNvSpPr/>
          <p:nvPr/>
        </p:nvSpPr>
        <p:spPr>
          <a:xfrm flipH="1">
            <a:off x="4572000" y="359817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cxnSp>
        <p:nvCxnSpPr>
          <p:cNvPr id="25" name="Straight Arrow Connector 24"/>
          <p:cNvCxnSpPr>
            <a:stCxn id="24" idx="25"/>
          </p:cNvCxnSpPr>
          <p:nvPr/>
        </p:nvCxnSpPr>
        <p:spPr>
          <a:xfrm>
            <a:off x="4572000" y="4988246"/>
            <a:ext cx="2538" cy="626156"/>
          </a:xfrm>
          <a:prstGeom prst="straightConnector1">
            <a:avLst/>
          </a:prstGeom>
          <a:noFill/>
          <a:ln w="127000" cap="flat" cmpd="sng" algn="ctr">
            <a:solidFill>
              <a:srgbClr val="D7EFFA">
                <a:lumMod val="50000"/>
              </a:srgbClr>
            </a:solidFill>
            <a:prstDash val="solid"/>
            <a:headEnd type="none" w="med" len="med"/>
            <a:tailEnd type="triangle" w="med" len="med"/>
          </a:ln>
          <a:effectLst/>
        </p:spPr>
      </p:cxnSp>
      <p:sp>
        <p:nvSpPr>
          <p:cNvPr id="27" name="Text Placeholder 3"/>
          <p:cNvSpPr txBox="1"/>
          <p:nvPr/>
        </p:nvSpPr>
        <p:spPr>
          <a:xfrm>
            <a:off x="540000" y="5733256"/>
            <a:ext cx="8064000" cy="35072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itchFamily="34" charset="0"/>
              <a:buNone/>
              <a:defRPr/>
            </a:pPr>
            <a:r>
              <a:rPr kumimoji="0" lang="es-ES" sz="2400" b="1" i="0" u="none" strike="noStrike" kern="1200" cap="none" spc="0" normalizeH="0" baseline="0" noProof="0" smtClean="0">
                <a:ln>
                  <a:noFill/>
                </a:ln>
                <a:solidFill>
                  <a:srgbClr val="D7EFFA">
                    <a:lumMod val="50000"/>
                  </a:srgbClr>
                </a:solidFill>
                <a:effectLst/>
                <a:uLnTx/>
                <a:uFillTx/>
                <a:latin typeface="Verdana"/>
              </a:rPr>
              <a:t>¡Tiene que registrar esta sustancia!</a:t>
            </a:r>
            <a:endParaRPr kumimoji="0" lang="es-ES" sz="2400" b="1" i="0" u="none" strike="noStrike" kern="1200" cap="none" spc="0" normalizeH="0" baseline="0" noProof="0">
              <a:ln>
                <a:noFill/>
              </a:ln>
              <a:solidFill>
                <a:srgbClr val="D7EFFA">
                  <a:lumMod val="50000"/>
                </a:srgbClr>
              </a:solidFill>
              <a:effectLst/>
              <a:uLnTx/>
              <a:uFillTx/>
              <a:latin typeface="Verdana"/>
              <a:ea typeface="+mn-ea"/>
              <a:cs typeface="Arial" pitchFamily="34" charset="0"/>
            </a:endParaRPr>
          </a:p>
        </p:txBody>
      </p:sp>
    </p:spTree>
    <p:extLst>
      <p:ext uri="{BB962C8B-B14F-4D97-AF65-F5344CB8AC3E}">
        <p14:creationId xmlns:p14="http://schemas.microsoft.com/office/powerpoint/2010/main" val="88929798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s-ES" noProof="0"/>
              <a:t>Función en la cadena de </a:t>
            </a:r>
            <a:br>
              <a:rPr lang="es-ES" noProof="0" smtClean="0"/>
            </a:br>
            <a:r>
              <a:rPr lang="es-ES" noProof="0" smtClean="0"/>
              <a:t>suministro</a:t>
            </a:r>
            <a:endParaRPr lang="es-ES" noProof="0"/>
          </a:p>
        </p:txBody>
      </p:sp>
      <p:sp>
        <p:nvSpPr>
          <p:cNvPr id="3" name="Content Placeholder 2"/>
          <p:cNvSpPr>
            <a:spLocks noGrp="1"/>
          </p:cNvSpPr>
          <p:nvPr>
            <p:ph idx="1"/>
          </p:nvPr>
        </p:nvSpPr>
        <p:spPr/>
        <p:txBody>
          <a:bodyPr/>
          <a:lstStyle/>
          <a:p>
            <a:pPr marL="0" indent="0">
              <a:buNone/>
            </a:pPr>
            <a:r>
              <a:rPr lang="es-ES" noProof="0"/>
              <a:t>¿Tiene </a:t>
            </a:r>
            <a:r>
              <a:rPr lang="es-ES" b="1" noProof="0"/>
              <a:t>usted</a:t>
            </a:r>
            <a:r>
              <a:rPr lang="es-ES" noProof="0"/>
              <a:t> que registrar la sustancia?</a:t>
            </a:r>
          </a:p>
          <a:p>
            <a:pPr marL="0" indent="0">
              <a:buNone/>
            </a:pPr>
            <a:endParaRPr lang="es-ES" sz="1400" noProof="0"/>
          </a:p>
          <a:p>
            <a:r>
              <a:rPr lang="es-ES" noProof="0"/>
              <a:t>Determine si es usted:</a:t>
            </a:r>
          </a:p>
          <a:p>
            <a:pPr lvl="1" fontAlgn="t">
              <a:buFont typeface="Arial" panose="020b0604020202020204" pitchFamily="34" charset="0"/>
              <a:buChar char="•"/>
            </a:pPr>
            <a:r>
              <a:rPr lang="es-ES" noProof="0" smtClean="0"/>
              <a:t>Fabricante</a:t>
            </a:r>
            <a:endParaRPr lang="es-ES" noProof="0"/>
          </a:p>
          <a:p>
            <a:pPr lvl="1">
              <a:buFont typeface="Arial" panose="020b0604020202020204" pitchFamily="34" charset="0"/>
              <a:buChar char="•"/>
            </a:pPr>
            <a:r>
              <a:rPr lang="es-ES" noProof="0" smtClean="0"/>
              <a:t>Importador </a:t>
            </a:r>
            <a:r>
              <a:rPr lang="es-ES" b="1" noProof="0" smtClean="0"/>
              <a:t>hacia</a:t>
            </a:r>
            <a:r>
              <a:rPr lang="es-ES" noProof="0" smtClean="0"/>
              <a:t> el EEE</a:t>
            </a:r>
          </a:p>
          <a:p>
            <a:pPr lvl="1">
              <a:buFont typeface="Arial" panose="020b0604020202020204" pitchFamily="34" charset="0"/>
              <a:buChar char="•"/>
            </a:pPr>
            <a:r>
              <a:rPr lang="es-ES" noProof="0" smtClean="0"/>
              <a:t>Representante exclusivo </a:t>
            </a:r>
            <a:endParaRPr lang="es-ES" noProof="0"/>
          </a:p>
          <a:p>
            <a:pPr lvl="1">
              <a:buFont typeface="Arial" panose="020b0604020202020204" pitchFamily="34" charset="0"/>
              <a:buChar char="•"/>
            </a:pPr>
            <a:r>
              <a:rPr lang="es-ES" noProof="0" smtClean="0"/>
              <a:t>Productor o importador de un</a:t>
            </a:r>
            <a:br>
              <a:rPr/>
            </a:br>
            <a:r>
              <a:rPr lang="es-ES" noProof="0" smtClean="0"/>
              <a:t>artículo que libera una</a:t>
            </a:r>
            <a:br>
              <a:rPr/>
            </a:br>
            <a:r>
              <a:rPr lang="es-ES" noProof="0" smtClean="0"/>
              <a:t>sustancia</a:t>
            </a:r>
          </a:p>
          <a:p>
            <a:pPr marL="0" indent="0">
              <a:buNone/>
            </a:pPr>
            <a:endParaRPr lang="es-ES" noProof="0"/>
          </a:p>
        </p:txBody>
      </p:sp>
      <p:sp>
        <p:nvSpPr>
          <p:cNvPr id="5" name="Slide Number Placeholder 4"/>
          <p:cNvSpPr>
            <a:spLocks noGrp="1"/>
          </p:cNvSpPr>
          <p:nvPr>
            <p:ph type="sldNum" sz="quarter" idx="12"/>
          </p:nvPr>
        </p:nvSpPr>
        <p:spPr/>
        <p:txBody>
          <a:bodyPr/>
          <a:lstStyle/>
          <a:p>
            <a:fld id="{53FE240C-791C-4FA0-BA72-1FE57C9E7D13}" type="slidenum">
              <a:rPr lang="en-GB" smtClean="0"/>
              <a:t>9</a:t>
            </a:fld>
            <a:endParaRPr lang="es-ES"/>
          </a:p>
        </p:txBody>
      </p:sp>
      <p:pic>
        <p:nvPicPr>
          <p:cNvPr id="6"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548680"/>
            <a:ext cx="983098" cy="89883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4788024" y="2766918"/>
            <a:ext cx="4392488" cy="4118466"/>
            <a:chOff x="4788024" y="2766918"/>
            <a:chExt cx="4392488" cy="4118466"/>
          </a:xfrm>
        </p:grpSpPr>
        <p:pic>
          <p:nvPicPr>
            <p:cNvPr id="8" name="Picture 2" descr="B:\IEtemp\u07041\Temporary Internet Files\Content.Outlook\DOW1UNL0\WRLD-EU-01-0002 (5).png"/>
            <p:cNvPicPr>
              <a:picLocks noChangeAspect="1" noChangeArrowheads="1"/>
            </p:cNvPicPr>
            <p:nvPr/>
          </p:nvPicPr>
          <p:blipFill>
            <a:blip r:embed="rId4">
              <a:extLst>
                <a:ext uri="{28A0092B-C50C-407E-A947-70E740481C1C}">
                  <a14:useLocalDpi xmlns:a14="http://schemas.microsoft.com/office/drawing/2010/main" val="0"/>
                </a:ext>
              </a:extLst>
            </a:blip>
            <a:srcRect l="15745" r="6225"/>
            <a:stretch>
              <a:fillRect/>
            </a:stretch>
          </p:blipFill>
          <p:spPr bwMode="auto">
            <a:xfrm>
              <a:off x="4896512" y="2766918"/>
              <a:ext cx="4284000" cy="411846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788024" y="2766918"/>
              <a:ext cx="432048" cy="518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89297989"/>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ACTV10-6-53867</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https://activity.echa.europa.eu/sites/act-10/process-10-11/_layouts/DocIdRedir.aspx?ID=ACTV10-6-53867</Url>
      <Description>ACTV10-6-53867</Description>
    </_dlc_DocIdUrl>
    <ECHACategoryTaxHTField0 xmlns="1a101ee2-a8a8-4e0f-bfd9-aff15f9bc839">
      <Terms xmlns="http://schemas.microsoft.com/office/infopath/2007/PartnerControls"/>
    </ECHACategoryTaxHTField0>
  </documentManagement>
</p:properties>
</file>

<file path=customXml/item2.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CF6A5F-9D12-494B-A636-D4E7909EB38C}">
  <ds:schemaRefs>
    <ds:schemaRef ds:uri="1a101ee2-a8a8-4e0f-bfd9-aff15f9bc839"/>
    <ds:schemaRef ds:uri="b80ede5c-af4c-4bf2-9a87-706a3579dc11"/>
    <ds:schemaRef ds:uri="http://purl.org/dc/elements/1.1/"/>
    <ds:schemaRef ds:uri="http://schemas.microsoft.com/office/2006/documentManagement/types"/>
    <ds:schemaRef ds:uri="http://www.w3.org/XML/1998/namespace"/>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76D3154-D410-410D-99F3-77F945B41597}">
  <ds:schemaRefs/>
</ds:datastoreItem>
</file>

<file path=customXml/itemProps3.xml><?xml version="1.0" encoding="utf-8"?>
<ds:datastoreItem xmlns:ds="http://schemas.openxmlformats.org/officeDocument/2006/customXml" ds:itemID="{C661D9F9-A681-4970-9AB3-BB2CEB580C4E}">
  <ds:schemaRefs/>
</ds:datastoreItem>
</file>

<file path=customXml/itemProps4.xml><?xml version="1.0" encoding="utf-8"?>
<ds:datastoreItem xmlns:ds="http://schemas.openxmlformats.org/officeDocument/2006/customXml" ds:itemID="{393C2A4F-378A-406C-8017-7706C7BE96B5}">
  <ds:schemaRefs/>
</ds:datastoreItem>
</file>

<file path=customXml/itemProps5.xml><?xml version="1.0" encoding="utf-8"?>
<ds:datastoreItem xmlns:ds="http://schemas.openxmlformats.org/officeDocument/2006/customXml" ds:itemID="{57325CAE-108D-4A40-AB78-5D4972D3F836}">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154</Paragraphs>
  <Slides>19</Slides>
  <Notes>19</Notes>
  <TotalTime>784</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Finalidad de esta presentación</vt:lpstr>
      <vt:lpstr>El registro es responsabilidad suya</vt:lpstr>
      <vt:lpstr>Registro REACH 2018</vt:lpstr>
      <vt:lpstr>Conozca su cartera de productos</vt:lpstr>
      <vt:lpstr>Identifique sus sustancias</vt:lpstr>
      <vt:lpstr>Identifique su sustancia (2)</vt:lpstr>
      <vt:lpstr>Determine sus obligaciones de registro</vt:lpstr>
      <vt:lpstr>Función en la cadena de suministro</vt:lpstr>
      <vt:lpstr>Ámbito de aplicación y exenciones</vt:lpstr>
      <vt:lpstr>Volumen</vt:lpstr>
      <vt:lpstr>Qué información necesita</vt:lpstr>
      <vt:lpstr>Qué información necesita</vt:lpstr>
      <vt:lpstr>Qué información necesita</vt:lpstr>
      <vt:lpstr>Requisitos de información para el registro de sustancias intermedias</vt:lpstr>
      <vt:lpstr>Antes de que genere nuevos datos</vt:lpstr>
      <vt:lpstr>Qué debe tener en cuenta en relación con su empresa </vt:lpstr>
      <vt:lpstr>Qué debe tener en cuenta en relación con su empresa</vt:lpstr>
      <vt:lpstr>Síntesis de mensajes</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125</cp:revision>
  <dcterms:created xsi:type="dcterms:W3CDTF">2015-06-16T10:48:03Z</dcterms:created>
  <dcterms:modified xsi:type="dcterms:W3CDTF">2017-05-29T09:49:51Z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ed931fd9-2bd9-4ebe-aa66-16fcb727f00e</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