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37"/>
  </p:notesMasterIdLst>
  <p:handoutMasterIdLst>
    <p:handoutMasterId r:id="rId38"/>
  </p:handoutMasterIdLst>
  <p:sldIdLst>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5" r:id="rId34"/>
    <p:sldId id="337" r:id="rId35"/>
    <p:sldId id="30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LLET Monique" initials="PM" lastIdx="21" clrIdx="0"/>
  <p:cmAuthor id="1" name="Arimatti Jutila" initials="AJ" lastIdx="2" clrIdx="1"/>
  <p:cmAuthor id="2" name="GINNITY Bridget" initials="BG(D3)" lastIdx="6" clrIdx="2"/>
  <p:cmAuthor id="3" name="MAKELA Petteri" initials="MP" lastIdx="8" clrIdx="3">
    <p:extLst>
      <p:ext uri="{19B8F6BF-5375-455C-9EA6-DF929625EA0E}">
        <p15:presenceInfo xmlns:p15="http://schemas.microsoft.com/office/powerpoint/2012/main" userId="S-1-5-21-2444889250-2882189981-708495972-1212" providerId="AD"/>
      </p:ext>
    </p:extLst>
  </p:cmAuthor>
  <p:cmAuthor id="4" name="MUSHTAQ Fesil" initials="MF" lastIdx="3" clrIdx="4">
    <p:extLst>
      <p:ext uri="{19B8F6BF-5375-455C-9EA6-DF929625EA0E}">
        <p15:presenceInfo xmlns:p15="http://schemas.microsoft.com/office/powerpoint/2012/main" userId="S-1-5-21-2444889250-2882189981-708495972-5303" providerId="AD"/>
      </p:ext>
    </p:extLst>
  </p:cmAuthor>
  <p:cmAuthor id="5" name="MURRAY Andrew" initials="AM" lastIdx="7" clrIdx="5">
    <p:extLst>
      <p:ext uri="{19B8F6BF-5375-455C-9EA6-DF929625EA0E}">
        <p15:presenceInfo xmlns:p15="http://schemas.microsoft.com/office/powerpoint/2012/main" userId="MURRAY Andrew" providerId="None"/>
      </p:ext>
    </p:extLst>
  </p:cmAuthor>
  <p:cmAuthor id="6" name="MURRAY Andrew" initials="MA" lastIdx="2" clrIdx="6">
    <p:extLst>
      <p:ext uri="{19B8F6BF-5375-455C-9EA6-DF929625EA0E}">
        <p15:presenceInfo xmlns:p15="http://schemas.microsoft.com/office/powerpoint/2012/main" userId="S-1-5-21-2444889250-2882189981-708495972-42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AD"/>
    <a:srgbClr val="008BC8"/>
    <a:srgbClr val="FF9900"/>
    <a:srgbClr val="FFCC00"/>
    <a:srgbClr val="62247E"/>
    <a:srgbClr val="004689"/>
    <a:srgbClr val="D7EFFA"/>
    <a:srgbClr val="E45E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9" autoAdjust="0"/>
    <p:restoredTop sz="66379" autoAdjust="0"/>
  </p:normalViewPr>
  <p:slideViewPr>
    <p:cSldViewPr>
      <p:cViewPr varScale="1">
        <p:scale>
          <a:sx n="58" d="100"/>
          <a:sy n="58" d="100"/>
        </p:scale>
        <p:origin x="546" y="66"/>
      </p:cViewPr>
      <p:guideLst>
        <p:guide orient="horz" pos="2160"/>
        <p:guide pos="2880"/>
      </p:guideLst>
    </p:cSldViewPr>
  </p:slideViewPr>
  <p:outlineViewPr>
    <p:cViewPr>
      <p:scale>
        <a:sx n="33" d="100"/>
        <a:sy n="33" d="100"/>
      </p:scale>
      <p:origin x="0" y="-182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94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AE00B0-52AC-4B41-A6DF-F53009EFF728}"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GB"/>
        </a:p>
      </dgm:t>
    </dgm:pt>
    <dgm:pt modelId="{9F4E9B7C-AF78-45D5-ACFE-F30B277359E5}">
      <dgm:prSet phldrT="[Text]" custT="1"/>
      <dgm:spPr/>
      <dgm:t>
        <a:bodyPr/>
        <a:lstStyle/>
        <a:p>
          <a:pPr>
            <a:spcAft>
              <a:spcPct val="35000"/>
            </a:spcAft>
          </a:pPr>
          <a:endParaRPr lang="en-GB" sz="1400" dirty="0" smtClean="0">
            <a:latin typeface="Verdana" panose="020B0604030504040204" pitchFamily="34" charset="0"/>
            <a:ea typeface="Verdana" panose="020B0604030504040204" pitchFamily="34" charset="0"/>
            <a:cs typeface="Verdana" panose="020B0604030504040204" pitchFamily="34" charset="0"/>
          </a:endParaRPr>
        </a:p>
        <a:p>
          <a:pPr>
            <a:spcAft>
              <a:spcPct val="35000"/>
            </a:spcAft>
          </a:pPr>
          <a:endParaRPr lang="en-GB" sz="1400" dirty="0" smtClean="0">
            <a:latin typeface="Verdana" panose="020B0604030504040204" pitchFamily="34" charset="0"/>
            <a:ea typeface="Verdana" panose="020B0604030504040204" pitchFamily="34" charset="0"/>
            <a:cs typeface="Verdana" panose="020B0604030504040204" pitchFamily="34" charset="0"/>
          </a:endParaRPr>
        </a:p>
        <a:p>
          <a:pPr>
            <a:spcAft>
              <a:spcPts val="0"/>
            </a:spcAft>
          </a:pPr>
          <a:r>
            <a:rPr lang="en-GB" sz="1400" dirty="0" smtClean="0">
              <a:latin typeface="Verdana" panose="020B0604030504040204" pitchFamily="34" charset="0"/>
              <a:ea typeface="Verdana" panose="020B0604030504040204" pitchFamily="34" charset="0"/>
              <a:cs typeface="Verdana" panose="020B0604030504040204" pitchFamily="34" charset="0"/>
            </a:rPr>
            <a:t>Complete DU CSR</a:t>
          </a:r>
        </a:p>
        <a:p>
          <a:pPr>
            <a:spcAft>
              <a:spcPts val="0"/>
            </a:spcAft>
          </a:pPr>
          <a:r>
            <a:rPr lang="en-GB" sz="1400" dirty="0" smtClean="0">
              <a:latin typeface="Verdana" panose="020B0604030504040204" pitchFamily="34" charset="0"/>
              <a:ea typeface="Verdana" panose="020B0604030504040204" pitchFamily="34" charset="0"/>
              <a:cs typeface="Verdana" panose="020B0604030504040204" pitchFamily="34" charset="0"/>
            </a:rPr>
            <a:t>Or implement the ES</a:t>
          </a:r>
        </a:p>
        <a:p>
          <a:pPr>
            <a:spcAft>
              <a:spcPct val="35000"/>
            </a:spcAft>
          </a:pPr>
          <a:r>
            <a:rPr lang="en-GB" sz="1400" b="1" dirty="0" smtClean="0">
              <a:latin typeface="Verdana" panose="020B0604030504040204" pitchFamily="34" charset="0"/>
              <a:ea typeface="Verdana" panose="020B0604030504040204" pitchFamily="34" charset="0"/>
              <a:cs typeface="Verdana" panose="020B0604030504040204" pitchFamily="34" charset="0"/>
            </a:rPr>
            <a:t>12 months</a:t>
          </a:r>
          <a:endParaRPr lang="en-GB" sz="1400" b="1" dirty="0">
            <a:latin typeface="Verdana" panose="020B0604030504040204" pitchFamily="34" charset="0"/>
            <a:ea typeface="Verdana" panose="020B0604030504040204" pitchFamily="34" charset="0"/>
            <a:cs typeface="Verdana" panose="020B0604030504040204" pitchFamily="34" charset="0"/>
          </a:endParaRPr>
        </a:p>
      </dgm:t>
    </dgm:pt>
    <dgm:pt modelId="{7B6FC6EC-326C-4838-981F-504F8A68A1C2}" type="sibTrans" cxnId="{32143423-E100-4D7D-9884-A2D276087279}">
      <dgm:prSet/>
      <dgm:spPr/>
      <dgm:t>
        <a:bodyPr/>
        <a:lstStyle/>
        <a:p>
          <a:endParaRPr lang="en-GB"/>
        </a:p>
      </dgm:t>
    </dgm:pt>
    <dgm:pt modelId="{5E6A4B1D-FDA6-4BD7-8344-1AC910A906DE}" type="parTrans" cxnId="{32143423-E100-4D7D-9884-A2D276087279}">
      <dgm:prSet/>
      <dgm:spPr/>
      <dgm:t>
        <a:bodyPr/>
        <a:lstStyle/>
        <a:p>
          <a:endParaRPr lang="en-GB"/>
        </a:p>
      </dgm:t>
    </dgm:pt>
    <dgm:pt modelId="{F8635DB0-6B69-47B5-A84C-3D7D092AD56A}">
      <dgm:prSet phldrT="[Tex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DU Report to ECHA: </a:t>
          </a:r>
        </a:p>
        <a:p>
          <a:r>
            <a:rPr lang="en-GB" sz="1400" b="1" dirty="0" smtClean="0">
              <a:latin typeface="Verdana" panose="020B0604030504040204" pitchFamily="34" charset="0"/>
              <a:ea typeface="Verdana" panose="020B0604030504040204" pitchFamily="34" charset="0"/>
              <a:cs typeface="Verdana" panose="020B0604030504040204" pitchFamily="34" charset="0"/>
            </a:rPr>
            <a:t>6 months</a:t>
          </a:r>
          <a:endParaRPr lang="en-GB" sz="1400" b="1" dirty="0">
            <a:latin typeface="Verdana" panose="020B0604030504040204" pitchFamily="34" charset="0"/>
            <a:ea typeface="Verdana" panose="020B0604030504040204" pitchFamily="34" charset="0"/>
            <a:cs typeface="Verdana" panose="020B0604030504040204" pitchFamily="34" charset="0"/>
          </a:endParaRPr>
        </a:p>
      </dgm:t>
    </dgm:pt>
    <dgm:pt modelId="{BF77BEA8-603C-4FFD-B4F2-E6FF0D886C08}" type="sibTrans" cxnId="{F0CD93F6-F8AD-4519-AFCF-890BD1B00DF9}">
      <dgm:prSet/>
      <dgm:spPr/>
      <dgm:t>
        <a:bodyPr/>
        <a:lstStyle/>
        <a:p>
          <a:endParaRPr lang="en-GB"/>
        </a:p>
      </dgm:t>
    </dgm:pt>
    <dgm:pt modelId="{106876F4-C804-4FFD-948C-D94B0C97CD8B}" type="parTrans" cxnId="{F0CD93F6-F8AD-4519-AFCF-890BD1B00DF9}">
      <dgm:prSet/>
      <dgm:spPr/>
      <dgm:t>
        <a:bodyPr/>
        <a:lstStyle/>
        <a:p>
          <a:endParaRPr lang="en-GB"/>
        </a:p>
      </dgm:t>
    </dgm:pt>
    <dgm:pt modelId="{D6495403-F282-4E37-BBAB-2F554714CD96}">
      <dgm:prSet phldrT="[Tex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Receipt of SDS with registration number</a:t>
          </a:r>
          <a:endParaRPr lang="en-GB" sz="1400" dirty="0">
            <a:latin typeface="Verdana" panose="020B0604030504040204" pitchFamily="34" charset="0"/>
            <a:ea typeface="Verdana" panose="020B0604030504040204" pitchFamily="34" charset="0"/>
            <a:cs typeface="Verdana" panose="020B0604030504040204" pitchFamily="34" charset="0"/>
          </a:endParaRPr>
        </a:p>
      </dgm:t>
    </dgm:pt>
    <dgm:pt modelId="{699C9035-7453-4875-9BA8-1333CF5B8838}" type="sibTrans" cxnId="{8E9E4944-B52A-450F-BA4A-63459F20C551}">
      <dgm:prSet/>
      <dgm:spPr/>
      <dgm:t>
        <a:bodyPr/>
        <a:lstStyle/>
        <a:p>
          <a:endParaRPr lang="en-GB"/>
        </a:p>
      </dgm:t>
    </dgm:pt>
    <dgm:pt modelId="{AAAE5ECC-8448-44A8-A881-291B09A79ED7}" type="parTrans" cxnId="{8E9E4944-B52A-450F-BA4A-63459F20C551}">
      <dgm:prSet/>
      <dgm:spPr/>
      <dgm:t>
        <a:bodyPr/>
        <a:lstStyle/>
        <a:p>
          <a:endParaRPr lang="en-GB"/>
        </a:p>
      </dgm:t>
    </dgm:pt>
    <dgm:pt modelId="{9127EC36-0698-405E-AD55-A9E08B814369}" type="pres">
      <dgm:prSet presAssocID="{79AE00B0-52AC-4B41-A6DF-F53009EFF728}" presName="Name0" presStyleCnt="0">
        <dgm:presLayoutVars>
          <dgm:dir/>
          <dgm:resizeHandles val="exact"/>
        </dgm:presLayoutVars>
      </dgm:prSet>
      <dgm:spPr/>
      <dgm:t>
        <a:bodyPr/>
        <a:lstStyle/>
        <a:p>
          <a:endParaRPr lang="en-GB"/>
        </a:p>
      </dgm:t>
    </dgm:pt>
    <dgm:pt modelId="{2E289C14-DF6F-4141-A92B-6F3B532BA599}" type="pres">
      <dgm:prSet presAssocID="{79AE00B0-52AC-4B41-A6DF-F53009EFF728}" presName="arrow" presStyleLbl="bgShp" presStyleIdx="0" presStyleCnt="1" custLinFactNeighborX="-792" custLinFactNeighborY="2245"/>
      <dgm:spPr>
        <a:solidFill>
          <a:srgbClr val="008BC8"/>
        </a:solidFill>
      </dgm:spPr>
      <dgm:t>
        <a:bodyPr/>
        <a:lstStyle/>
        <a:p>
          <a:endParaRPr lang="en-GB"/>
        </a:p>
      </dgm:t>
    </dgm:pt>
    <dgm:pt modelId="{3A706471-1A17-4A3C-BDF9-1B33E04BE438}" type="pres">
      <dgm:prSet presAssocID="{79AE00B0-52AC-4B41-A6DF-F53009EFF728}" presName="points" presStyleCnt="0"/>
      <dgm:spPr/>
    </dgm:pt>
    <dgm:pt modelId="{A12B4291-18E9-4002-ADB9-E9707F5D161A}" type="pres">
      <dgm:prSet presAssocID="{D6495403-F282-4E37-BBAB-2F554714CD96}" presName="compositeA" presStyleCnt="0"/>
      <dgm:spPr/>
    </dgm:pt>
    <dgm:pt modelId="{7FFEBF57-BFC1-48DE-8412-8A9FDAB3F2F2}" type="pres">
      <dgm:prSet presAssocID="{D6495403-F282-4E37-BBAB-2F554714CD96}" presName="textA" presStyleLbl="revTx" presStyleIdx="0" presStyleCnt="3" custLinFactNeighborX="2824" custLinFactNeighborY="86104">
        <dgm:presLayoutVars>
          <dgm:bulletEnabled val="1"/>
        </dgm:presLayoutVars>
      </dgm:prSet>
      <dgm:spPr/>
      <dgm:t>
        <a:bodyPr/>
        <a:lstStyle/>
        <a:p>
          <a:endParaRPr lang="en-GB"/>
        </a:p>
      </dgm:t>
    </dgm:pt>
    <dgm:pt modelId="{D9BDB963-E711-4173-969C-21F285DECD71}" type="pres">
      <dgm:prSet presAssocID="{D6495403-F282-4E37-BBAB-2F554714CD96}" presName="circleA" presStyleLbl="node1" presStyleIdx="0" presStyleCnt="3" custLinFactNeighborX="-13593" custLinFactNeighborY="7038"/>
      <dgm:spPr>
        <a:solidFill>
          <a:srgbClr val="D7EFFA"/>
        </a:solidFill>
        <a:ln>
          <a:solidFill>
            <a:schemeClr val="bg1"/>
          </a:solidFill>
        </a:ln>
      </dgm:spPr>
      <dgm:t>
        <a:bodyPr/>
        <a:lstStyle/>
        <a:p>
          <a:endParaRPr lang="en-GB"/>
        </a:p>
      </dgm:t>
    </dgm:pt>
    <dgm:pt modelId="{56619B43-ABD3-4119-B05E-CD13A4ACFF89}" type="pres">
      <dgm:prSet presAssocID="{D6495403-F282-4E37-BBAB-2F554714CD96}" presName="spaceA" presStyleCnt="0"/>
      <dgm:spPr/>
    </dgm:pt>
    <dgm:pt modelId="{A2251FA6-5ED5-4DD4-9DBB-33D1744B5A5A}" type="pres">
      <dgm:prSet presAssocID="{699C9035-7453-4875-9BA8-1333CF5B8838}" presName="space" presStyleCnt="0"/>
      <dgm:spPr/>
    </dgm:pt>
    <dgm:pt modelId="{06327EA2-F864-4FBC-B9BF-A4BC5C356182}" type="pres">
      <dgm:prSet presAssocID="{F8635DB0-6B69-47B5-A84C-3D7D092AD56A}" presName="compositeB" presStyleCnt="0"/>
      <dgm:spPr/>
    </dgm:pt>
    <dgm:pt modelId="{677EACDD-10C4-4BCA-84ED-3A2735F50ECB}" type="pres">
      <dgm:prSet presAssocID="{F8635DB0-6B69-47B5-A84C-3D7D092AD56A}" presName="textB" presStyleLbl="revTx" presStyleIdx="1" presStyleCnt="3" custLinFactNeighborX="-1558" custLinFactNeighborY="76108">
        <dgm:presLayoutVars>
          <dgm:bulletEnabled val="1"/>
        </dgm:presLayoutVars>
      </dgm:prSet>
      <dgm:spPr/>
      <dgm:t>
        <a:bodyPr/>
        <a:lstStyle/>
        <a:p>
          <a:endParaRPr lang="en-GB"/>
        </a:p>
      </dgm:t>
    </dgm:pt>
    <dgm:pt modelId="{43C415DC-CE63-4962-86F3-697FCBAD02EB}" type="pres">
      <dgm:prSet presAssocID="{F8635DB0-6B69-47B5-A84C-3D7D092AD56A}" presName="circleB" presStyleLbl="node1" presStyleIdx="1" presStyleCnt="3" custLinFactNeighborX="-13593" custLinFactNeighborY="7038"/>
      <dgm:spPr>
        <a:solidFill>
          <a:srgbClr val="D7EFFA"/>
        </a:solidFill>
        <a:ln>
          <a:solidFill>
            <a:schemeClr val="bg1"/>
          </a:solidFill>
        </a:ln>
      </dgm:spPr>
      <dgm:t>
        <a:bodyPr/>
        <a:lstStyle/>
        <a:p>
          <a:endParaRPr lang="en-GB"/>
        </a:p>
      </dgm:t>
    </dgm:pt>
    <dgm:pt modelId="{0DD1F323-D4B9-44E2-8099-D8E2B685E621}" type="pres">
      <dgm:prSet presAssocID="{F8635DB0-6B69-47B5-A84C-3D7D092AD56A}" presName="spaceB" presStyleCnt="0"/>
      <dgm:spPr/>
    </dgm:pt>
    <dgm:pt modelId="{1A6DE9ED-0E2A-4A0A-898D-E5739AE3BB96}" type="pres">
      <dgm:prSet presAssocID="{BF77BEA8-603C-4FFD-B4F2-E6FF0D886C08}" presName="space" presStyleCnt="0"/>
      <dgm:spPr/>
    </dgm:pt>
    <dgm:pt modelId="{FE3CCF1D-9B32-4A06-B3CB-CA310FD5728E}" type="pres">
      <dgm:prSet presAssocID="{9F4E9B7C-AF78-45D5-ACFE-F30B277359E5}" presName="compositeA" presStyleCnt="0"/>
      <dgm:spPr/>
    </dgm:pt>
    <dgm:pt modelId="{552D2D96-55E5-42CC-9F89-EB312E2B8FE6}" type="pres">
      <dgm:prSet presAssocID="{9F4E9B7C-AF78-45D5-ACFE-F30B277359E5}" presName="textA" presStyleLbl="revTx" presStyleIdx="2" presStyleCnt="3" custLinFactNeighborX="463" custLinFactNeighborY="96845">
        <dgm:presLayoutVars>
          <dgm:bulletEnabled val="1"/>
        </dgm:presLayoutVars>
      </dgm:prSet>
      <dgm:spPr/>
      <dgm:t>
        <a:bodyPr/>
        <a:lstStyle/>
        <a:p>
          <a:endParaRPr lang="en-GB"/>
        </a:p>
      </dgm:t>
    </dgm:pt>
    <dgm:pt modelId="{BF08B46A-CF22-4B04-93D8-B2EDBDBA245C}" type="pres">
      <dgm:prSet presAssocID="{9F4E9B7C-AF78-45D5-ACFE-F30B277359E5}" presName="circleA" presStyleLbl="node1" presStyleIdx="2" presStyleCnt="3" custLinFactNeighborX="-13593" custLinFactNeighborY="7038"/>
      <dgm:spPr>
        <a:solidFill>
          <a:srgbClr val="D7EFFA"/>
        </a:solidFill>
        <a:ln>
          <a:solidFill>
            <a:schemeClr val="bg1"/>
          </a:solidFill>
        </a:ln>
      </dgm:spPr>
      <dgm:t>
        <a:bodyPr/>
        <a:lstStyle/>
        <a:p>
          <a:endParaRPr lang="en-GB"/>
        </a:p>
      </dgm:t>
    </dgm:pt>
    <dgm:pt modelId="{01410A96-AE50-4F68-9FED-53909D55DBC2}" type="pres">
      <dgm:prSet presAssocID="{9F4E9B7C-AF78-45D5-ACFE-F30B277359E5}" presName="spaceA" presStyleCnt="0"/>
      <dgm:spPr/>
    </dgm:pt>
  </dgm:ptLst>
  <dgm:cxnLst>
    <dgm:cxn modelId="{820F898C-970C-4720-A0F7-1513AF722A6E}" type="presOf" srcId="{79AE00B0-52AC-4B41-A6DF-F53009EFF728}" destId="{9127EC36-0698-405E-AD55-A9E08B814369}" srcOrd="0" destOrd="0" presId="urn:microsoft.com/office/officeart/2005/8/layout/hProcess11"/>
    <dgm:cxn modelId="{F0CD93F6-F8AD-4519-AFCF-890BD1B00DF9}" srcId="{79AE00B0-52AC-4B41-A6DF-F53009EFF728}" destId="{F8635DB0-6B69-47B5-A84C-3D7D092AD56A}" srcOrd="1" destOrd="0" parTransId="{106876F4-C804-4FFD-948C-D94B0C97CD8B}" sibTransId="{BF77BEA8-603C-4FFD-B4F2-E6FF0D886C08}"/>
    <dgm:cxn modelId="{1CF3CD6B-F296-42C3-89F3-0D4AE0BB5472}" type="presOf" srcId="{9F4E9B7C-AF78-45D5-ACFE-F30B277359E5}" destId="{552D2D96-55E5-42CC-9F89-EB312E2B8FE6}" srcOrd="0" destOrd="0" presId="urn:microsoft.com/office/officeart/2005/8/layout/hProcess11"/>
    <dgm:cxn modelId="{8E9E4944-B52A-450F-BA4A-63459F20C551}" srcId="{79AE00B0-52AC-4B41-A6DF-F53009EFF728}" destId="{D6495403-F282-4E37-BBAB-2F554714CD96}" srcOrd="0" destOrd="0" parTransId="{AAAE5ECC-8448-44A8-A881-291B09A79ED7}" sibTransId="{699C9035-7453-4875-9BA8-1333CF5B8838}"/>
    <dgm:cxn modelId="{589A0423-75D3-40C7-A69D-B6842EB4D15F}" type="presOf" srcId="{D6495403-F282-4E37-BBAB-2F554714CD96}" destId="{7FFEBF57-BFC1-48DE-8412-8A9FDAB3F2F2}" srcOrd="0" destOrd="0" presId="urn:microsoft.com/office/officeart/2005/8/layout/hProcess11"/>
    <dgm:cxn modelId="{CF90C809-E1AC-466B-9EE0-E1B5AFE10D61}" type="presOf" srcId="{F8635DB0-6B69-47B5-A84C-3D7D092AD56A}" destId="{677EACDD-10C4-4BCA-84ED-3A2735F50ECB}" srcOrd="0" destOrd="0" presId="urn:microsoft.com/office/officeart/2005/8/layout/hProcess11"/>
    <dgm:cxn modelId="{32143423-E100-4D7D-9884-A2D276087279}" srcId="{79AE00B0-52AC-4B41-A6DF-F53009EFF728}" destId="{9F4E9B7C-AF78-45D5-ACFE-F30B277359E5}" srcOrd="2" destOrd="0" parTransId="{5E6A4B1D-FDA6-4BD7-8344-1AC910A906DE}" sibTransId="{7B6FC6EC-326C-4838-981F-504F8A68A1C2}"/>
    <dgm:cxn modelId="{E1B2D9B7-58E1-467A-9CC3-42E47FBE2829}" type="presParOf" srcId="{9127EC36-0698-405E-AD55-A9E08B814369}" destId="{2E289C14-DF6F-4141-A92B-6F3B532BA599}" srcOrd="0" destOrd="0" presId="urn:microsoft.com/office/officeart/2005/8/layout/hProcess11"/>
    <dgm:cxn modelId="{6710D9D7-4BE2-4811-8DC7-DD2DA4490BC4}" type="presParOf" srcId="{9127EC36-0698-405E-AD55-A9E08B814369}" destId="{3A706471-1A17-4A3C-BDF9-1B33E04BE438}" srcOrd="1" destOrd="0" presId="urn:microsoft.com/office/officeart/2005/8/layout/hProcess11"/>
    <dgm:cxn modelId="{F705603A-F1AE-4493-A9E3-B2D791A80B99}" type="presParOf" srcId="{3A706471-1A17-4A3C-BDF9-1B33E04BE438}" destId="{A12B4291-18E9-4002-ADB9-E9707F5D161A}" srcOrd="0" destOrd="0" presId="urn:microsoft.com/office/officeart/2005/8/layout/hProcess11"/>
    <dgm:cxn modelId="{67A7BCDE-9AE8-4415-A0EB-1BDFB7B9209D}" type="presParOf" srcId="{A12B4291-18E9-4002-ADB9-E9707F5D161A}" destId="{7FFEBF57-BFC1-48DE-8412-8A9FDAB3F2F2}" srcOrd="0" destOrd="0" presId="urn:microsoft.com/office/officeart/2005/8/layout/hProcess11"/>
    <dgm:cxn modelId="{A111C694-88AB-4E70-BA5A-8BE018442217}" type="presParOf" srcId="{A12B4291-18E9-4002-ADB9-E9707F5D161A}" destId="{D9BDB963-E711-4173-969C-21F285DECD71}" srcOrd="1" destOrd="0" presId="urn:microsoft.com/office/officeart/2005/8/layout/hProcess11"/>
    <dgm:cxn modelId="{377BC901-431A-4A2A-BFDD-0D38373FB4CE}" type="presParOf" srcId="{A12B4291-18E9-4002-ADB9-E9707F5D161A}" destId="{56619B43-ABD3-4119-B05E-CD13A4ACFF89}" srcOrd="2" destOrd="0" presId="urn:microsoft.com/office/officeart/2005/8/layout/hProcess11"/>
    <dgm:cxn modelId="{ECBF6C92-579F-4DEC-9735-D86228BB436D}" type="presParOf" srcId="{3A706471-1A17-4A3C-BDF9-1B33E04BE438}" destId="{A2251FA6-5ED5-4DD4-9DBB-33D1744B5A5A}" srcOrd="1" destOrd="0" presId="urn:microsoft.com/office/officeart/2005/8/layout/hProcess11"/>
    <dgm:cxn modelId="{701691F9-3723-4E0C-8292-4354ACB31FD3}" type="presParOf" srcId="{3A706471-1A17-4A3C-BDF9-1B33E04BE438}" destId="{06327EA2-F864-4FBC-B9BF-A4BC5C356182}" srcOrd="2" destOrd="0" presId="urn:microsoft.com/office/officeart/2005/8/layout/hProcess11"/>
    <dgm:cxn modelId="{1840AD67-CBB9-46F7-ADD7-AE9BDABE0EE3}" type="presParOf" srcId="{06327EA2-F864-4FBC-B9BF-A4BC5C356182}" destId="{677EACDD-10C4-4BCA-84ED-3A2735F50ECB}" srcOrd="0" destOrd="0" presId="urn:microsoft.com/office/officeart/2005/8/layout/hProcess11"/>
    <dgm:cxn modelId="{AA556330-3342-46F9-8598-5BA78271D4AD}" type="presParOf" srcId="{06327EA2-F864-4FBC-B9BF-A4BC5C356182}" destId="{43C415DC-CE63-4962-86F3-697FCBAD02EB}" srcOrd="1" destOrd="0" presId="urn:microsoft.com/office/officeart/2005/8/layout/hProcess11"/>
    <dgm:cxn modelId="{4ADA4E48-9FC3-4CD5-8D97-B000426009CF}" type="presParOf" srcId="{06327EA2-F864-4FBC-B9BF-A4BC5C356182}" destId="{0DD1F323-D4B9-44E2-8099-D8E2B685E621}" srcOrd="2" destOrd="0" presId="urn:microsoft.com/office/officeart/2005/8/layout/hProcess11"/>
    <dgm:cxn modelId="{AAB4E9AB-2B68-4FAD-B08A-84824B64A99A}" type="presParOf" srcId="{3A706471-1A17-4A3C-BDF9-1B33E04BE438}" destId="{1A6DE9ED-0E2A-4A0A-898D-E5739AE3BB96}" srcOrd="3" destOrd="0" presId="urn:microsoft.com/office/officeart/2005/8/layout/hProcess11"/>
    <dgm:cxn modelId="{73C2F409-1B98-47A7-8052-E2E22E37C3C2}" type="presParOf" srcId="{3A706471-1A17-4A3C-BDF9-1B33E04BE438}" destId="{FE3CCF1D-9B32-4A06-B3CB-CA310FD5728E}" srcOrd="4" destOrd="0" presId="urn:microsoft.com/office/officeart/2005/8/layout/hProcess11"/>
    <dgm:cxn modelId="{72DF9B15-78F5-4E4F-A3AF-EE9F8B12EF71}" type="presParOf" srcId="{FE3CCF1D-9B32-4A06-B3CB-CA310FD5728E}" destId="{552D2D96-55E5-42CC-9F89-EB312E2B8FE6}" srcOrd="0" destOrd="0" presId="urn:microsoft.com/office/officeart/2005/8/layout/hProcess11"/>
    <dgm:cxn modelId="{2356AD34-6072-4EFC-A026-44B08C6600C4}" type="presParOf" srcId="{FE3CCF1D-9B32-4A06-B3CB-CA310FD5728E}" destId="{BF08B46A-CF22-4B04-93D8-B2EDBDBA245C}" srcOrd="1" destOrd="0" presId="urn:microsoft.com/office/officeart/2005/8/layout/hProcess11"/>
    <dgm:cxn modelId="{776E2F15-F9F1-45BB-96B5-CDAB8F4AF17C}" type="presParOf" srcId="{FE3CCF1D-9B32-4A06-B3CB-CA310FD5728E}" destId="{01410A96-AE50-4F68-9FED-53909D55DBC2}"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89C14-DF6F-4141-A92B-6F3B532BA599}">
      <dsp:nvSpPr>
        <dsp:cNvPr id="0" name=""/>
        <dsp:cNvSpPr/>
      </dsp:nvSpPr>
      <dsp:spPr>
        <a:xfrm>
          <a:off x="0" y="1255694"/>
          <a:ext cx="7771936" cy="1625600"/>
        </a:xfrm>
        <a:prstGeom prst="notchedRightArrow">
          <a:avLst/>
        </a:prstGeom>
        <a:solidFill>
          <a:srgbClr val="008BC8"/>
        </a:solidFill>
        <a:ln>
          <a:noFill/>
        </a:ln>
        <a:effectLst/>
      </dsp:spPr>
      <dsp:style>
        <a:lnRef idx="0">
          <a:scrgbClr r="0" g="0" b="0"/>
        </a:lnRef>
        <a:fillRef idx="1">
          <a:scrgbClr r="0" g="0" b="0"/>
        </a:fillRef>
        <a:effectRef idx="0">
          <a:scrgbClr r="0" g="0" b="0"/>
        </a:effectRef>
        <a:fontRef idx="minor"/>
      </dsp:style>
    </dsp:sp>
    <dsp:sp modelId="{7FFEBF57-BFC1-48DE-8412-8A9FDAB3F2F2}">
      <dsp:nvSpPr>
        <dsp:cNvPr id="0" name=""/>
        <dsp:cNvSpPr/>
      </dsp:nvSpPr>
      <dsp:spPr>
        <a:xfrm>
          <a:off x="67073" y="1399706"/>
          <a:ext cx="225416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GB" sz="1400" kern="1200" dirty="0" smtClean="0">
              <a:latin typeface="Verdana" panose="020B0604030504040204" pitchFamily="34" charset="0"/>
              <a:ea typeface="Verdana" panose="020B0604030504040204" pitchFamily="34" charset="0"/>
              <a:cs typeface="Verdana" panose="020B0604030504040204" pitchFamily="34" charset="0"/>
            </a:rPr>
            <a:t>Receipt of SDS with registration number</a:t>
          </a:r>
          <a:endParaRPr lang="en-GB" sz="1400" kern="1200" dirty="0">
            <a:latin typeface="Verdana" panose="020B0604030504040204" pitchFamily="34" charset="0"/>
            <a:ea typeface="Verdana" panose="020B0604030504040204" pitchFamily="34" charset="0"/>
            <a:cs typeface="Verdana" panose="020B0604030504040204" pitchFamily="34" charset="0"/>
          </a:endParaRPr>
        </a:p>
      </dsp:txBody>
      <dsp:txXfrm>
        <a:off x="67073" y="1399706"/>
        <a:ext cx="2254165" cy="1625600"/>
      </dsp:txXfrm>
    </dsp:sp>
    <dsp:sp modelId="{D9BDB963-E711-4173-969C-21F285DECD71}">
      <dsp:nvSpPr>
        <dsp:cNvPr id="0" name=""/>
        <dsp:cNvSpPr/>
      </dsp:nvSpPr>
      <dsp:spPr>
        <a:xfrm>
          <a:off x="872055" y="1857402"/>
          <a:ext cx="406400" cy="406400"/>
        </a:xfrm>
        <a:prstGeom prst="ellipse">
          <a:avLst/>
        </a:prstGeom>
        <a:solidFill>
          <a:srgbClr val="D7EFFA"/>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677EACDD-10C4-4BCA-84ED-3A2735F50ECB}">
      <dsp:nvSpPr>
        <dsp:cNvPr id="0" name=""/>
        <dsp:cNvSpPr/>
      </dsp:nvSpPr>
      <dsp:spPr>
        <a:xfrm>
          <a:off x="2335168" y="2438399"/>
          <a:ext cx="225416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GB" sz="1400" kern="1200" dirty="0" smtClean="0">
              <a:latin typeface="Verdana" panose="020B0604030504040204" pitchFamily="34" charset="0"/>
              <a:ea typeface="Verdana" panose="020B0604030504040204" pitchFamily="34" charset="0"/>
              <a:cs typeface="Verdana" panose="020B0604030504040204" pitchFamily="34" charset="0"/>
            </a:rPr>
            <a:t>DU Report to ECHA: </a:t>
          </a:r>
        </a:p>
        <a:p>
          <a:pPr lvl="0" algn="ctr" defTabSz="622300">
            <a:lnSpc>
              <a:spcPct val="90000"/>
            </a:lnSpc>
            <a:spcBef>
              <a:spcPct val="0"/>
            </a:spcBef>
            <a:spcAft>
              <a:spcPct val="35000"/>
            </a:spcAft>
          </a:pPr>
          <a:r>
            <a:rPr lang="en-GB" sz="1400" b="1" kern="1200" dirty="0" smtClean="0">
              <a:latin typeface="Verdana" panose="020B0604030504040204" pitchFamily="34" charset="0"/>
              <a:ea typeface="Verdana" panose="020B0604030504040204" pitchFamily="34" charset="0"/>
              <a:cs typeface="Verdana" panose="020B0604030504040204" pitchFamily="34" charset="0"/>
            </a:rPr>
            <a:t>6 months</a:t>
          </a:r>
          <a:endParaRPr lang="en-GB" sz="1400" b="1" kern="1200" dirty="0">
            <a:latin typeface="Verdana" panose="020B0604030504040204" pitchFamily="34" charset="0"/>
            <a:ea typeface="Verdana" panose="020B0604030504040204" pitchFamily="34" charset="0"/>
            <a:cs typeface="Verdana" panose="020B0604030504040204" pitchFamily="34" charset="0"/>
          </a:endParaRPr>
        </a:p>
      </dsp:txBody>
      <dsp:txXfrm>
        <a:off x="2335168" y="2438399"/>
        <a:ext cx="2254165" cy="1625600"/>
      </dsp:txXfrm>
    </dsp:sp>
    <dsp:sp modelId="{43C415DC-CE63-4962-86F3-697FCBAD02EB}">
      <dsp:nvSpPr>
        <dsp:cNvPr id="0" name=""/>
        <dsp:cNvSpPr/>
      </dsp:nvSpPr>
      <dsp:spPr>
        <a:xfrm>
          <a:off x="3238929" y="1857402"/>
          <a:ext cx="406400" cy="406400"/>
        </a:xfrm>
        <a:prstGeom prst="ellipse">
          <a:avLst/>
        </a:prstGeom>
        <a:solidFill>
          <a:srgbClr val="D7EFFA"/>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552D2D96-55E5-42CC-9F89-EB312E2B8FE6}">
      <dsp:nvSpPr>
        <dsp:cNvPr id="0" name=""/>
        <dsp:cNvSpPr/>
      </dsp:nvSpPr>
      <dsp:spPr>
        <a:xfrm>
          <a:off x="4747598" y="1574312"/>
          <a:ext cx="225416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endParaRPr lang="en-GB" sz="1400" kern="1200" dirty="0" smtClean="0">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ct val="35000"/>
            </a:spcAft>
          </a:pPr>
          <a:endParaRPr lang="en-GB" sz="1400" kern="1200" dirty="0" smtClean="0">
            <a:latin typeface="Verdana" panose="020B0604030504040204" pitchFamily="34" charset="0"/>
            <a:ea typeface="Verdana" panose="020B0604030504040204" pitchFamily="34" charset="0"/>
            <a:cs typeface="Verdana" panose="020B0604030504040204" pitchFamily="34" charset="0"/>
          </a:endParaRPr>
        </a:p>
        <a:p>
          <a:pPr lvl="0" algn="ctr" defTabSz="622300">
            <a:lnSpc>
              <a:spcPct val="90000"/>
            </a:lnSpc>
            <a:spcBef>
              <a:spcPct val="0"/>
            </a:spcBef>
            <a:spcAft>
              <a:spcPts val="0"/>
            </a:spcAft>
          </a:pPr>
          <a:r>
            <a:rPr lang="en-GB" sz="1400" kern="1200" dirty="0" smtClean="0">
              <a:latin typeface="Verdana" panose="020B0604030504040204" pitchFamily="34" charset="0"/>
              <a:ea typeface="Verdana" panose="020B0604030504040204" pitchFamily="34" charset="0"/>
              <a:cs typeface="Verdana" panose="020B0604030504040204" pitchFamily="34" charset="0"/>
            </a:rPr>
            <a:t>Complete DU CSR</a:t>
          </a:r>
        </a:p>
        <a:p>
          <a:pPr lvl="0" algn="ctr" defTabSz="622300">
            <a:lnSpc>
              <a:spcPct val="90000"/>
            </a:lnSpc>
            <a:spcBef>
              <a:spcPct val="0"/>
            </a:spcBef>
            <a:spcAft>
              <a:spcPts val="0"/>
            </a:spcAft>
          </a:pPr>
          <a:r>
            <a:rPr lang="en-GB" sz="1400" kern="1200" dirty="0" smtClean="0">
              <a:latin typeface="Verdana" panose="020B0604030504040204" pitchFamily="34" charset="0"/>
              <a:ea typeface="Verdana" panose="020B0604030504040204" pitchFamily="34" charset="0"/>
              <a:cs typeface="Verdana" panose="020B0604030504040204" pitchFamily="34" charset="0"/>
            </a:rPr>
            <a:t>Or implement the ES</a:t>
          </a:r>
        </a:p>
        <a:p>
          <a:pPr lvl="0" algn="ctr" defTabSz="622300">
            <a:lnSpc>
              <a:spcPct val="90000"/>
            </a:lnSpc>
            <a:spcBef>
              <a:spcPct val="0"/>
            </a:spcBef>
            <a:spcAft>
              <a:spcPct val="35000"/>
            </a:spcAft>
          </a:pPr>
          <a:r>
            <a:rPr lang="en-GB" sz="1400" b="1" kern="1200" dirty="0" smtClean="0">
              <a:latin typeface="Verdana" panose="020B0604030504040204" pitchFamily="34" charset="0"/>
              <a:ea typeface="Verdana" panose="020B0604030504040204" pitchFamily="34" charset="0"/>
              <a:cs typeface="Verdana" panose="020B0604030504040204" pitchFamily="34" charset="0"/>
            </a:rPr>
            <a:t>12 months</a:t>
          </a:r>
          <a:endParaRPr lang="en-GB" sz="1400" b="1" kern="1200" dirty="0">
            <a:latin typeface="Verdana" panose="020B0604030504040204" pitchFamily="34" charset="0"/>
            <a:ea typeface="Verdana" panose="020B0604030504040204" pitchFamily="34" charset="0"/>
            <a:cs typeface="Verdana" panose="020B0604030504040204" pitchFamily="34" charset="0"/>
          </a:endParaRPr>
        </a:p>
      </dsp:txBody>
      <dsp:txXfrm>
        <a:off x="4747598" y="1574312"/>
        <a:ext cx="2254165" cy="1625600"/>
      </dsp:txXfrm>
    </dsp:sp>
    <dsp:sp modelId="{BF08B46A-CF22-4B04-93D8-B2EDBDBA245C}">
      <dsp:nvSpPr>
        <dsp:cNvPr id="0" name=""/>
        <dsp:cNvSpPr/>
      </dsp:nvSpPr>
      <dsp:spPr>
        <a:xfrm>
          <a:off x="5605802" y="1857402"/>
          <a:ext cx="406400" cy="406400"/>
        </a:xfrm>
        <a:prstGeom prst="ellipse">
          <a:avLst/>
        </a:prstGeom>
        <a:solidFill>
          <a:srgbClr val="D7EFFA"/>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8C9C01-CEDF-46E4-8F9D-29285BA213F6}" type="datetimeFigureOut">
              <a:rPr lang="en-GB" smtClean="0"/>
              <a:t>08/08/2019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15568D-8392-4573-8D29-9B71D4872B3A}" type="slidenum">
              <a:rPr lang="en-GB" smtClean="0"/>
              <a:t>‹#›</a:t>
            </a:fld>
            <a:endParaRPr lang="en-GB"/>
          </a:p>
        </p:txBody>
      </p:sp>
    </p:spTree>
    <p:extLst>
      <p:ext uri="{BB962C8B-B14F-4D97-AF65-F5344CB8AC3E}">
        <p14:creationId xmlns:p14="http://schemas.microsoft.com/office/powerpoint/2010/main" val="764674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BE6380-E985-43E2-85C4-06BC49E7EE95}" type="datetimeFigureOut">
              <a:rPr lang="en-GB" smtClean="0"/>
              <a:t>08/08/2019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D9DCC6-591E-4B31-9192-4CAE487D6AB8}" type="slidenum">
              <a:rPr lang="en-GB" smtClean="0"/>
              <a:t>‹#›</a:t>
            </a:fld>
            <a:endParaRPr lang="en-GB" dirty="0"/>
          </a:p>
        </p:txBody>
      </p:sp>
    </p:spTree>
    <p:extLst>
      <p:ext uri="{BB962C8B-B14F-4D97-AF65-F5344CB8AC3E}">
        <p14:creationId xmlns:p14="http://schemas.microsoft.com/office/powerpoint/2010/main" val="3496292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8DFA00-7607-46AD-95C6-676AA97B67D0}" type="slidenum">
              <a:rPr lang="it-IT" smtClean="0"/>
              <a:t>1</a:t>
            </a:fld>
            <a:endParaRPr lang="it-IT"/>
          </a:p>
        </p:txBody>
      </p:sp>
    </p:spTree>
    <p:extLst>
      <p:ext uri="{BB962C8B-B14F-4D97-AF65-F5344CB8AC3E}">
        <p14:creationId xmlns:p14="http://schemas.microsoft.com/office/powerpoint/2010/main" val="3989301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practical </a:t>
            </a:r>
            <a:r>
              <a:rPr lang="en-GB" baseline="0" dirty="0" smtClean="0"/>
              <a:t>support to check if your use is covered</a:t>
            </a:r>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12</a:t>
            </a:fld>
            <a:endParaRPr lang="it-IT"/>
          </a:p>
        </p:txBody>
      </p:sp>
    </p:spTree>
    <p:extLst>
      <p:ext uri="{BB962C8B-B14F-4D97-AF65-F5344CB8AC3E}">
        <p14:creationId xmlns:p14="http://schemas.microsoft.com/office/powerpoint/2010/main" val="3090864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practical support to check if your operational conditions (technical measures</a:t>
            </a:r>
            <a:r>
              <a:rPr lang="en-GB" baseline="0" dirty="0" smtClean="0"/>
              <a:t>) </a:t>
            </a:r>
            <a:r>
              <a:rPr lang="en-GB" dirty="0" smtClean="0"/>
              <a:t>are covered</a:t>
            </a:r>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13</a:t>
            </a:fld>
            <a:endParaRPr lang="it-IT"/>
          </a:p>
        </p:txBody>
      </p:sp>
    </p:spTree>
    <p:extLst>
      <p:ext uri="{BB962C8B-B14F-4D97-AF65-F5344CB8AC3E}">
        <p14:creationId xmlns:p14="http://schemas.microsoft.com/office/powerpoint/2010/main" val="3860299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practical support to check if your operational conditions (organisational measures</a:t>
            </a:r>
            <a:r>
              <a:rPr lang="en-GB" baseline="0" dirty="0" smtClean="0"/>
              <a:t>) </a:t>
            </a:r>
            <a:r>
              <a:rPr lang="en-GB" dirty="0" smtClean="0"/>
              <a:t>are covered</a:t>
            </a:r>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14</a:t>
            </a:fld>
            <a:endParaRPr lang="it-IT"/>
          </a:p>
        </p:txBody>
      </p:sp>
    </p:spTree>
    <p:extLst>
      <p:ext uri="{BB962C8B-B14F-4D97-AF65-F5344CB8AC3E}">
        <p14:creationId xmlns:p14="http://schemas.microsoft.com/office/powerpoint/2010/main" val="3704161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practical support to check if your risk management</a:t>
            </a:r>
            <a:r>
              <a:rPr lang="en-GB" baseline="0" dirty="0" smtClean="0"/>
              <a:t> measures (RMM) </a:t>
            </a:r>
            <a:r>
              <a:rPr lang="en-GB" dirty="0" smtClean="0"/>
              <a:t>are covered</a:t>
            </a:r>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15</a:t>
            </a:fld>
            <a:endParaRPr lang="it-IT"/>
          </a:p>
        </p:txBody>
      </p:sp>
    </p:spTree>
    <p:extLst>
      <p:ext uri="{BB962C8B-B14F-4D97-AF65-F5344CB8AC3E}">
        <p14:creationId xmlns:p14="http://schemas.microsoft.com/office/powerpoint/2010/main" val="142290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Once</a:t>
            </a:r>
            <a:r>
              <a:rPr lang="en-GB" baseline="0" dirty="0" smtClean="0"/>
              <a:t> you have compared your conditions of use with the information in the exposure scenario you can come to one of the following conclusions: </a:t>
            </a:r>
          </a:p>
          <a:p>
            <a:pPr marL="228600" indent="-228600">
              <a:buAutoNum type="arabicPlain"/>
            </a:pPr>
            <a:r>
              <a:rPr lang="en-GB" baseline="0" dirty="0" smtClean="0"/>
              <a:t>My use is covered and my conditions of use match the ES – In this case you can conclude that the ES covers your use</a:t>
            </a:r>
          </a:p>
          <a:p>
            <a:pPr marL="228600" indent="-228600">
              <a:buAutoNum type="arabicPlain"/>
            </a:pPr>
            <a:r>
              <a:rPr lang="en-GB" baseline="0" dirty="0" smtClean="0"/>
              <a:t>My use is covered but my conditions of use are slightly different (one or more parameters differ from the ES) – in this case you may have a few additional steps to take to conclude if your use is covered. </a:t>
            </a:r>
          </a:p>
          <a:p>
            <a:pPr marL="228600" indent="-228600">
              <a:buAutoNum type="arabicPlain"/>
            </a:pPr>
            <a:r>
              <a:rPr lang="en-GB" baseline="0" dirty="0" smtClean="0"/>
              <a:t>I cannot find an ES which covers my use (or a broader use including my use) in its title or </a:t>
            </a:r>
          </a:p>
          <a:p>
            <a:pPr marL="0" indent="0">
              <a:buNone/>
            </a:pPr>
            <a:r>
              <a:rPr lang="en-GB" baseline="0" dirty="0" smtClean="0"/>
              <a:t>     I found an ES covering my use, but the conditions of use are completely different (e.g. RMM not matching, parameters </a:t>
            </a:r>
          </a:p>
          <a:p>
            <a:pPr marL="0" indent="0">
              <a:buNone/>
            </a:pPr>
            <a:r>
              <a:rPr lang="en-GB" baseline="0" dirty="0" smtClean="0"/>
              <a:t>     are significantly different) – you can conclude that your use is not supported. You need to take action (see the following slides in this presentation)	</a:t>
            </a:r>
          </a:p>
          <a:p>
            <a:pPr marL="0" indent="0">
              <a:buNone/>
            </a:pPr>
            <a:r>
              <a:rPr lang="en-GB" baseline="0" dirty="0" smtClean="0"/>
              <a:t>  </a:t>
            </a:r>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17</a:t>
            </a:fld>
            <a:endParaRPr lang="it-IT"/>
          </a:p>
        </p:txBody>
      </p:sp>
    </p:spTree>
    <p:extLst>
      <p:ext uri="{BB962C8B-B14F-4D97-AF65-F5344CB8AC3E}">
        <p14:creationId xmlns:p14="http://schemas.microsoft.com/office/powerpoint/2010/main" val="2870361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pPr defTabSz="928688"/>
            <a:r>
              <a:rPr lang="en-GB" altLang="it-IT" dirty="0" smtClean="0">
                <a:ea typeface="ＭＳ Ｐゴシック" pitchFamily="34" charset="-128"/>
                <a:cs typeface="Arial" charset="0"/>
              </a:rPr>
              <a:t>If the outcome of your check is that your uses are covered in the ES, no further action is required. However, you should document that you have checked this and any possible actions that you may have taken. If you are a formulator</a:t>
            </a:r>
            <a:r>
              <a:rPr lang="en-GB" altLang="it-IT" baseline="0" dirty="0" smtClean="0">
                <a:ea typeface="ＭＳ Ｐゴシック" pitchFamily="34" charset="-128"/>
                <a:cs typeface="Arial" charset="0"/>
              </a:rPr>
              <a:t> you still have to forward safe use information on your mixtures to your customers (see presentation on communication in supply chain for more information).</a:t>
            </a:r>
            <a:endParaRPr lang="en-GB" altLang="it-IT" dirty="0" smtClean="0">
              <a:ea typeface="ＭＳ Ｐゴシック" pitchFamily="34" charset="-128"/>
              <a:cs typeface="Arial" charset="0"/>
            </a:endParaRPr>
          </a:p>
          <a:p>
            <a:pPr defTabSz="928688"/>
            <a:endParaRPr lang="en-GB" altLang="it-IT" dirty="0" smtClean="0">
              <a:ea typeface="ＭＳ Ｐゴシック" pitchFamily="34" charset="-128"/>
              <a:cs typeface="Arial" charset="0"/>
            </a:endParaRPr>
          </a:p>
        </p:txBody>
      </p:sp>
    </p:spTree>
    <p:extLst>
      <p:ext uri="{BB962C8B-B14F-4D97-AF65-F5344CB8AC3E}">
        <p14:creationId xmlns:p14="http://schemas.microsoft.com/office/powerpoint/2010/main" val="947990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your use is covered, but one</a:t>
            </a:r>
            <a:r>
              <a:rPr lang="en-GB" baseline="0" dirty="0" smtClean="0"/>
              <a:t> or more parameters in the ES are different than yours, your supplier may have provided an easy to use scaling tool to help you check if your use is still covered. Check section 4 of the exposure scenario for scaling instructions. </a:t>
            </a:r>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19</a:t>
            </a:fld>
            <a:endParaRPr lang="it-IT"/>
          </a:p>
        </p:txBody>
      </p:sp>
    </p:spTree>
    <p:extLst>
      <p:ext uri="{BB962C8B-B14F-4D97-AF65-F5344CB8AC3E}">
        <p14:creationId xmlns:p14="http://schemas.microsoft.com/office/powerpoint/2010/main" val="269718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Scaling</a:t>
            </a:r>
            <a:r>
              <a:rPr lang="en-GB" baseline="0" dirty="0" smtClean="0"/>
              <a:t> can be applied to your use but there are some limitations. Check the ECHA Guidance for Downstream users for </a:t>
            </a:r>
            <a:r>
              <a:rPr lang="en-GB" baseline="0" smtClean="0"/>
              <a:t>more information</a:t>
            </a:r>
            <a:endParaRPr lang="en-GB" baseline="0" dirty="0" smtClean="0"/>
          </a:p>
        </p:txBody>
      </p:sp>
      <p:sp>
        <p:nvSpPr>
          <p:cNvPr id="4" name="Slide Number Placeholder 3"/>
          <p:cNvSpPr>
            <a:spLocks noGrp="1"/>
          </p:cNvSpPr>
          <p:nvPr>
            <p:ph type="sldNum" sz="quarter" idx="10"/>
          </p:nvPr>
        </p:nvSpPr>
        <p:spPr/>
        <p:txBody>
          <a:bodyPr/>
          <a:lstStyle/>
          <a:p>
            <a:fld id="{C38DFA00-7607-46AD-95C6-676AA97B67D0}" type="slidenum">
              <a:rPr lang="it-IT" smtClean="0"/>
              <a:t>20</a:t>
            </a:fld>
            <a:endParaRPr lang="it-IT"/>
          </a:p>
        </p:txBody>
      </p:sp>
    </p:spTree>
    <p:extLst>
      <p:ext uri="{BB962C8B-B14F-4D97-AF65-F5344CB8AC3E}">
        <p14:creationId xmlns:p14="http://schemas.microsoft.com/office/powerpoint/2010/main" val="2535991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8DFA00-7607-46AD-95C6-676AA97B67D0}" type="slidenum">
              <a:rPr lang="it-IT" smtClean="0"/>
              <a:t>21</a:t>
            </a:fld>
            <a:endParaRPr lang="it-IT"/>
          </a:p>
        </p:txBody>
      </p:sp>
    </p:spTree>
    <p:extLst>
      <p:ext uri="{BB962C8B-B14F-4D97-AF65-F5344CB8AC3E}">
        <p14:creationId xmlns:p14="http://schemas.microsoft.com/office/powerpoint/2010/main" val="507520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22</a:t>
            </a:fld>
            <a:endParaRPr lang="it-IT"/>
          </a:p>
        </p:txBody>
      </p:sp>
    </p:spTree>
    <p:extLst>
      <p:ext uri="{BB962C8B-B14F-4D97-AF65-F5344CB8AC3E}">
        <p14:creationId xmlns:p14="http://schemas.microsoft.com/office/powerpoint/2010/main" val="157381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altLang="en-US" dirty="0" smtClean="0"/>
          </a:p>
        </p:txBody>
      </p:sp>
      <p:sp>
        <p:nvSpPr>
          <p:cNvPr id="4" name="Slide Number Placeholder 3"/>
          <p:cNvSpPr>
            <a:spLocks noGrp="1"/>
          </p:cNvSpPr>
          <p:nvPr>
            <p:ph type="sldNum" sz="quarter" idx="10"/>
          </p:nvPr>
        </p:nvSpPr>
        <p:spPr/>
        <p:txBody>
          <a:bodyPr/>
          <a:lstStyle/>
          <a:p>
            <a:fld id="{99826A76-5F30-4617-9AAC-4F471AEB7A8D}" type="slidenum">
              <a:rPr lang="en-GB" smtClean="0"/>
              <a:t>2</a:t>
            </a:fld>
            <a:endParaRPr lang="en-GB" dirty="0"/>
          </a:p>
        </p:txBody>
      </p:sp>
    </p:spTree>
    <p:extLst>
      <p:ext uri="{BB962C8B-B14F-4D97-AF65-F5344CB8AC3E}">
        <p14:creationId xmlns:p14="http://schemas.microsoft.com/office/powerpoint/2010/main" val="972156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23</a:t>
            </a:fld>
            <a:endParaRPr lang="it-IT"/>
          </a:p>
        </p:txBody>
      </p:sp>
    </p:spTree>
    <p:extLst>
      <p:ext uri="{BB962C8B-B14F-4D97-AF65-F5344CB8AC3E}">
        <p14:creationId xmlns:p14="http://schemas.microsoft.com/office/powerpoint/2010/main" val="1983739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r>
              <a:rPr lang="en-GB" altLang="it-IT" dirty="0" smtClean="0"/>
              <a:t>If your</a:t>
            </a:r>
            <a:r>
              <a:rPr lang="en-GB" altLang="it-IT" baseline="0" dirty="0" smtClean="0"/>
              <a:t> use is not covered, you have more than one option under REACH. </a:t>
            </a:r>
          </a:p>
          <a:p>
            <a:r>
              <a:rPr lang="en-GB" altLang="it-IT" baseline="0" dirty="0" smtClean="0"/>
              <a:t>All options provided in this slide are “legally” equivalent. Your can choose the option which fits better your business needs. </a:t>
            </a:r>
            <a:endParaRPr lang="it-IT" altLang="it-IT" dirty="0" smtClean="0"/>
          </a:p>
        </p:txBody>
      </p:sp>
      <p:sp>
        <p:nvSpPr>
          <p:cNvPr id="54276" name="Slide Number Placeholder 3"/>
          <p:cNvSpPr>
            <a:spLocks noGrp="1"/>
          </p:cNvSpPr>
          <p:nvPr>
            <p:ph type="sldNum" sz="quarter" idx="5"/>
          </p:nvPr>
        </p:nvSpPr>
        <p:spPr>
          <a:noFill/>
        </p:spPr>
        <p:txBody>
          <a:bodyPr/>
          <a:lstStyle>
            <a:lvl1pPr defTabSz="966788" eaLnBrk="0" hangingPunct="0">
              <a:defRPr sz="1400">
                <a:solidFill>
                  <a:schemeClr val="bg1"/>
                </a:solidFill>
                <a:latin typeface="Verdana" pitchFamily="34" charset="0"/>
                <a:ea typeface="ＭＳ Ｐゴシック" pitchFamily="34" charset="-128"/>
              </a:defRPr>
            </a:lvl1pPr>
            <a:lvl2pPr marL="742950" indent="-285750" defTabSz="966788" eaLnBrk="0" hangingPunct="0">
              <a:defRPr sz="1400">
                <a:solidFill>
                  <a:schemeClr val="bg1"/>
                </a:solidFill>
                <a:latin typeface="Verdana" pitchFamily="34" charset="0"/>
                <a:ea typeface="ＭＳ Ｐゴシック" pitchFamily="34" charset="-128"/>
              </a:defRPr>
            </a:lvl2pPr>
            <a:lvl3pPr marL="1143000" indent="-228600" defTabSz="966788" eaLnBrk="0" hangingPunct="0">
              <a:defRPr sz="1400">
                <a:solidFill>
                  <a:schemeClr val="bg1"/>
                </a:solidFill>
                <a:latin typeface="Verdana" pitchFamily="34" charset="0"/>
                <a:ea typeface="ＭＳ Ｐゴシック" pitchFamily="34" charset="-128"/>
              </a:defRPr>
            </a:lvl3pPr>
            <a:lvl4pPr marL="1600200" indent="-228600" defTabSz="966788" eaLnBrk="0" hangingPunct="0">
              <a:defRPr sz="1400">
                <a:solidFill>
                  <a:schemeClr val="bg1"/>
                </a:solidFill>
                <a:latin typeface="Verdana" pitchFamily="34" charset="0"/>
                <a:ea typeface="ＭＳ Ｐゴシック" pitchFamily="34" charset="-128"/>
              </a:defRPr>
            </a:lvl4pPr>
            <a:lvl5pPr marL="2057400" indent="-228600" defTabSz="966788" eaLnBrk="0" hangingPunct="0">
              <a:defRPr sz="1400">
                <a:solidFill>
                  <a:schemeClr val="bg1"/>
                </a:solidFill>
                <a:latin typeface="Verdana" pitchFamily="34" charset="0"/>
                <a:ea typeface="ＭＳ Ｐゴシック" pitchFamily="34" charset="-128"/>
              </a:defRPr>
            </a:lvl5pPr>
            <a:lvl6pPr marL="25146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6pPr>
            <a:lvl7pPr marL="29718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7pPr>
            <a:lvl8pPr marL="34290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8pPr>
            <a:lvl9pPr marL="38862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9pPr>
          </a:lstStyle>
          <a:p>
            <a:pPr eaLnBrk="1" hangingPunct="1"/>
            <a:fld id="{6D007ED3-A927-470D-A1E4-9EB3F992AB77}" type="slidenum">
              <a:rPr lang="fr-FR" altLang="en-US" sz="1300" smtClean="0">
                <a:solidFill>
                  <a:schemeClr val="tx1"/>
                </a:solidFill>
                <a:latin typeface="Arial" charset="0"/>
              </a:rPr>
              <a:pPr eaLnBrk="1" hangingPunct="1"/>
              <a:t>24</a:t>
            </a:fld>
            <a:endParaRPr lang="fr-FR" altLang="en-US" sz="1300" smtClean="0">
              <a:solidFill>
                <a:schemeClr val="tx1"/>
              </a:solidFill>
              <a:latin typeface="Arial" charset="0"/>
            </a:endParaRPr>
          </a:p>
        </p:txBody>
      </p:sp>
    </p:spTree>
    <p:extLst>
      <p:ext uri="{BB962C8B-B14F-4D97-AF65-F5344CB8AC3E}">
        <p14:creationId xmlns:p14="http://schemas.microsoft.com/office/powerpoint/2010/main" val="4109647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F5746C-7B5B-4038-87E7-D04DB196DCFE}" type="slidenum">
              <a:rPr lang="fr-FR" altLang="en-US"/>
              <a:pPr/>
              <a:t>25</a:t>
            </a:fld>
            <a:endParaRPr lang="fr-FR" alt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r>
              <a:rPr lang="en-GB" altLang="en-US" dirty="0"/>
              <a:t>As mentioned earlier, you may choose to prepare a downstream user chemical safety report if you uses are not covered. Some of you may have seen or even prepared the chemical safety reports prepared by registrants. These are long and detailed reports covering all aspects of the hazards and risks for a given substance. It is important to realise that a downstream user chemical safety report is not the same as a </a:t>
            </a:r>
            <a:r>
              <a:rPr lang="en-GB" altLang="en-US" dirty="0" smtClean="0"/>
              <a:t>registrant’s </a:t>
            </a:r>
            <a:r>
              <a:rPr lang="en-GB" altLang="en-US" dirty="0"/>
              <a:t>chemical safety report. It does not have to include any of the information regarding the substance properties or hazard assessment, unless you disagree with the registrant. A downstream user chemical safety report is simply a report of </a:t>
            </a:r>
            <a:r>
              <a:rPr lang="en-GB" altLang="en-US" dirty="0" smtClean="0"/>
              <a:t>your chemical safety assessment </a:t>
            </a:r>
            <a:r>
              <a:rPr lang="en-GB" altLang="en-US" dirty="0"/>
              <a:t>for the use not covered.  </a:t>
            </a:r>
          </a:p>
          <a:p>
            <a:endParaRPr lang="en-GB" altLang="en-US" dirty="0"/>
          </a:p>
        </p:txBody>
      </p:sp>
    </p:spTree>
    <p:extLst>
      <p:ext uri="{BB962C8B-B14F-4D97-AF65-F5344CB8AC3E}">
        <p14:creationId xmlns:p14="http://schemas.microsoft.com/office/powerpoint/2010/main" val="8821060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defTabSz="966788" eaLnBrk="0" hangingPunct="0">
              <a:defRPr sz="1400">
                <a:solidFill>
                  <a:schemeClr val="bg1"/>
                </a:solidFill>
                <a:latin typeface="Verdana" pitchFamily="34" charset="0"/>
                <a:ea typeface="ＭＳ Ｐゴシック" pitchFamily="34" charset="-128"/>
              </a:defRPr>
            </a:lvl1pPr>
            <a:lvl2pPr marL="742950" indent="-285750" defTabSz="966788" eaLnBrk="0" hangingPunct="0">
              <a:defRPr sz="1400">
                <a:solidFill>
                  <a:schemeClr val="bg1"/>
                </a:solidFill>
                <a:latin typeface="Verdana" pitchFamily="34" charset="0"/>
                <a:ea typeface="ＭＳ Ｐゴシック" pitchFamily="34" charset="-128"/>
              </a:defRPr>
            </a:lvl2pPr>
            <a:lvl3pPr marL="1143000" indent="-228600" defTabSz="966788" eaLnBrk="0" hangingPunct="0">
              <a:defRPr sz="1400">
                <a:solidFill>
                  <a:schemeClr val="bg1"/>
                </a:solidFill>
                <a:latin typeface="Verdana" pitchFamily="34" charset="0"/>
                <a:ea typeface="ＭＳ Ｐゴシック" pitchFamily="34" charset="-128"/>
              </a:defRPr>
            </a:lvl3pPr>
            <a:lvl4pPr marL="1600200" indent="-228600" defTabSz="966788" eaLnBrk="0" hangingPunct="0">
              <a:defRPr sz="1400">
                <a:solidFill>
                  <a:schemeClr val="bg1"/>
                </a:solidFill>
                <a:latin typeface="Verdana" pitchFamily="34" charset="0"/>
                <a:ea typeface="ＭＳ Ｐゴシック" pitchFamily="34" charset="-128"/>
              </a:defRPr>
            </a:lvl4pPr>
            <a:lvl5pPr marL="2057400" indent="-228600" defTabSz="966788" eaLnBrk="0" hangingPunct="0">
              <a:defRPr sz="1400">
                <a:solidFill>
                  <a:schemeClr val="bg1"/>
                </a:solidFill>
                <a:latin typeface="Verdana" pitchFamily="34" charset="0"/>
                <a:ea typeface="ＭＳ Ｐゴシック" pitchFamily="34" charset="-128"/>
              </a:defRPr>
            </a:lvl5pPr>
            <a:lvl6pPr marL="25146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6pPr>
            <a:lvl7pPr marL="29718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7pPr>
            <a:lvl8pPr marL="34290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8pPr>
            <a:lvl9pPr marL="38862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9pPr>
          </a:lstStyle>
          <a:p>
            <a:pPr eaLnBrk="1" hangingPunct="1"/>
            <a:fld id="{EBA06CCE-C737-4231-A109-C6CE6965A97A}" type="slidenum">
              <a:rPr lang="fr-FR" altLang="en-US" sz="1300" smtClean="0">
                <a:solidFill>
                  <a:schemeClr val="tx1"/>
                </a:solidFill>
                <a:latin typeface="Arial" charset="0"/>
              </a:rPr>
              <a:pPr eaLnBrk="1" hangingPunct="1"/>
              <a:t>26</a:t>
            </a:fld>
            <a:endParaRPr lang="fr-FR" altLang="en-US" sz="1300" smtClean="0">
              <a:solidFill>
                <a:schemeClr val="tx1"/>
              </a:solidFill>
              <a:latin typeface="Arial"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23649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your use is not covered</a:t>
            </a:r>
            <a:r>
              <a:rPr lang="en-GB" baseline="0" dirty="0" smtClean="0"/>
              <a:t> and you do not get an exposure scenario from your supplier, you can decide to prepare your own CSR. You may be also in the situation when your use is not covered by your are exempted from preparing a CSR. </a:t>
            </a:r>
          </a:p>
          <a:p>
            <a:r>
              <a:rPr lang="en-GB" baseline="0" dirty="0" smtClean="0"/>
              <a:t>In both cases you have to report your unsupported use to ECHA. </a:t>
            </a:r>
          </a:p>
        </p:txBody>
      </p:sp>
      <p:sp>
        <p:nvSpPr>
          <p:cNvPr id="4" name="Slide Number Placeholder 3"/>
          <p:cNvSpPr>
            <a:spLocks noGrp="1"/>
          </p:cNvSpPr>
          <p:nvPr>
            <p:ph type="sldNum" sz="quarter" idx="10"/>
          </p:nvPr>
        </p:nvSpPr>
        <p:spPr/>
        <p:txBody>
          <a:bodyPr/>
          <a:lstStyle/>
          <a:p>
            <a:fld id="{C38DFA00-7607-46AD-95C6-676AA97B67D0}" type="slidenum">
              <a:rPr lang="it-IT" smtClean="0"/>
              <a:t>27</a:t>
            </a:fld>
            <a:endParaRPr lang="it-IT"/>
          </a:p>
        </p:txBody>
      </p:sp>
    </p:spTree>
    <p:extLst>
      <p:ext uri="{BB962C8B-B14F-4D97-AF65-F5344CB8AC3E}">
        <p14:creationId xmlns:p14="http://schemas.microsoft.com/office/powerpoint/2010/main" val="28157936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report of an unsupported use to ECHA is a very simple process. </a:t>
            </a:r>
          </a:p>
          <a:p>
            <a:r>
              <a:rPr lang="en-GB" baseline="0" dirty="0" smtClean="0"/>
              <a:t>You are required to provide very limited information including</a:t>
            </a:r>
          </a:p>
          <a:p>
            <a:pPr marL="171450" indent="-171450">
              <a:buFont typeface="Arial" pitchFamily="34" charset="0"/>
              <a:buChar char="•"/>
            </a:pPr>
            <a:r>
              <a:rPr lang="en-GB" baseline="0" dirty="0" smtClean="0"/>
              <a:t>Who you are </a:t>
            </a:r>
          </a:p>
          <a:p>
            <a:pPr marL="171450" indent="-171450">
              <a:buFont typeface="Arial" pitchFamily="34" charset="0"/>
              <a:buChar char="•"/>
            </a:pPr>
            <a:r>
              <a:rPr lang="en-GB" baseline="0" dirty="0" smtClean="0"/>
              <a:t>The substances for which the use is not supported including the registration number</a:t>
            </a:r>
          </a:p>
          <a:p>
            <a:pPr marL="171450" indent="-171450">
              <a:buFont typeface="Arial" pitchFamily="34" charset="0"/>
              <a:buChar char="•"/>
            </a:pPr>
            <a:r>
              <a:rPr lang="en-GB" baseline="0" dirty="0" smtClean="0"/>
              <a:t>The identity of your supplier </a:t>
            </a:r>
          </a:p>
          <a:p>
            <a:pPr marL="171450" indent="-171450">
              <a:buFont typeface="Arial" pitchFamily="34" charset="0"/>
              <a:buChar char="•"/>
            </a:pPr>
            <a:r>
              <a:rPr lang="en-GB" baseline="0" dirty="0" smtClean="0"/>
              <a:t>The descriptions of your use and your conditions of use (in very general terms)</a:t>
            </a:r>
          </a:p>
          <a:p>
            <a:pPr marL="0" indent="0">
              <a:buFont typeface="Arial" pitchFamily="34" charset="0"/>
              <a:buNone/>
            </a:pPr>
            <a:r>
              <a:rPr lang="en-GB" baseline="0" dirty="0" smtClean="0"/>
              <a:t>You can also report to ECHA if you are proposing tests on vertebrate animals for that substance. In such case, you have to indicate your test proposal. </a:t>
            </a:r>
          </a:p>
          <a:p>
            <a:pPr marL="0" indent="0">
              <a:buFont typeface="Arial" pitchFamily="34" charset="0"/>
              <a:buNone/>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You have 6 months from receipt of an SDS with a registration number (and ES) to report to ECHA.</a:t>
            </a:r>
            <a:endParaRPr lang="en-GB" dirty="0" smtClean="0"/>
          </a:p>
          <a:p>
            <a:endParaRPr lang="en-GB" baseline="0" dirty="0" smtClean="0"/>
          </a:p>
          <a:p>
            <a:r>
              <a:rPr lang="en-GB" baseline="0" dirty="0" smtClean="0"/>
              <a:t>You have two options to inform ECHA about that: </a:t>
            </a:r>
          </a:p>
          <a:p>
            <a:pPr marL="228600" indent="-228600">
              <a:buAutoNum type="arabicPlain"/>
            </a:pPr>
            <a:r>
              <a:rPr lang="en-GB" baseline="0" dirty="0" smtClean="0"/>
              <a:t>Through the web-form available at DU section of ECHA web site</a:t>
            </a:r>
          </a:p>
          <a:p>
            <a:pPr marL="228600" indent="-228600">
              <a:buAutoNum type="arabicPlain"/>
            </a:pPr>
            <a:r>
              <a:rPr lang="en-GB" baseline="0" dirty="0" smtClean="0"/>
              <a:t>Through REACH – IT and </a:t>
            </a:r>
            <a:r>
              <a:rPr lang="en-GB" baseline="0" dirty="0" err="1" smtClean="0"/>
              <a:t>Iuclid</a:t>
            </a:r>
            <a:r>
              <a:rPr lang="en-GB" baseline="0" dirty="0" smtClean="0"/>
              <a:t>.</a:t>
            </a:r>
          </a:p>
          <a:p>
            <a:pPr marL="0" indent="0">
              <a:buNone/>
            </a:pPr>
            <a:endParaRPr lang="en-GB" baseline="0" dirty="0" smtClean="0"/>
          </a:p>
          <a:p>
            <a:pPr marL="0" indent="0">
              <a:buNone/>
            </a:pPr>
            <a:r>
              <a:rPr lang="en-GB" baseline="0" dirty="0" smtClean="0"/>
              <a:t>Detailed information on how to report unsupported uses to ECHA are available in the ECHA guidance for Downstream Users.  Also see Manual on how to prepare DU reports: https://echa.europa.eu/documents/10162/22308542/manual_du_report_en.pdf/</a:t>
            </a:r>
          </a:p>
          <a:p>
            <a:pPr marL="0" indent="0">
              <a:buFont typeface="Arial" pitchFamily="34" charset="0"/>
              <a:buNone/>
            </a:pPr>
            <a:endParaRPr lang="en-GB" baseline="0" dirty="0" smtClean="0"/>
          </a:p>
          <a:p>
            <a:pPr marL="0" indent="0">
              <a:buFont typeface="Arial" pitchFamily="34" charset="0"/>
              <a:buNone/>
            </a:pPr>
            <a:endParaRPr lang="en-GB" baseline="0" dirty="0" smtClean="0"/>
          </a:p>
          <a:p>
            <a:pPr marL="0" indent="0">
              <a:buFont typeface="Arial" pitchFamily="34" charset="0"/>
              <a:buNone/>
            </a:pPr>
            <a:endParaRPr lang="it-IT" dirty="0"/>
          </a:p>
        </p:txBody>
      </p:sp>
      <p:sp>
        <p:nvSpPr>
          <p:cNvPr id="4" name="Slide Number Placeholder 3"/>
          <p:cNvSpPr>
            <a:spLocks noGrp="1"/>
          </p:cNvSpPr>
          <p:nvPr>
            <p:ph type="sldNum" sz="quarter" idx="10"/>
          </p:nvPr>
        </p:nvSpPr>
        <p:spPr/>
        <p:txBody>
          <a:bodyPr/>
          <a:lstStyle/>
          <a:p>
            <a:fld id="{C38DFA00-7607-46AD-95C6-676AA97B67D0}" type="slidenum">
              <a:rPr lang="it-IT" smtClean="0"/>
              <a:t>28</a:t>
            </a:fld>
            <a:endParaRPr lang="it-IT"/>
          </a:p>
        </p:txBody>
      </p:sp>
    </p:spTree>
    <p:extLst>
      <p:ext uri="{BB962C8B-B14F-4D97-AF65-F5344CB8AC3E}">
        <p14:creationId xmlns:p14="http://schemas.microsoft.com/office/powerpoint/2010/main" val="2523827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66788" eaLnBrk="0" hangingPunct="0">
              <a:spcBef>
                <a:spcPct val="30000"/>
              </a:spcBef>
              <a:defRPr sz="1200">
                <a:solidFill>
                  <a:schemeClr val="tx1"/>
                </a:solidFill>
                <a:latin typeface="Arial" charset="0"/>
              </a:defRPr>
            </a:lvl1pPr>
            <a:lvl2pPr marL="742950" indent="-285750" defTabSz="966788" eaLnBrk="0" hangingPunct="0">
              <a:spcBef>
                <a:spcPct val="30000"/>
              </a:spcBef>
              <a:defRPr sz="1200">
                <a:solidFill>
                  <a:schemeClr val="tx1"/>
                </a:solidFill>
                <a:latin typeface="Arial" charset="0"/>
              </a:defRPr>
            </a:lvl2pPr>
            <a:lvl3pPr marL="1143000" indent="-228600" defTabSz="966788" eaLnBrk="0" hangingPunct="0">
              <a:spcBef>
                <a:spcPct val="30000"/>
              </a:spcBef>
              <a:defRPr sz="1200">
                <a:solidFill>
                  <a:schemeClr val="tx1"/>
                </a:solidFill>
                <a:latin typeface="Arial" charset="0"/>
              </a:defRPr>
            </a:lvl3pPr>
            <a:lvl4pPr marL="1600200" indent="-228600" defTabSz="966788" eaLnBrk="0" hangingPunct="0">
              <a:spcBef>
                <a:spcPct val="30000"/>
              </a:spcBef>
              <a:defRPr sz="1200">
                <a:solidFill>
                  <a:schemeClr val="tx1"/>
                </a:solidFill>
                <a:latin typeface="Arial" charset="0"/>
              </a:defRPr>
            </a:lvl4pPr>
            <a:lvl5pPr marL="2057400" indent="-228600" defTabSz="966788" eaLnBrk="0" hangingPunct="0">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4784EF0-91D6-4CA0-8189-D723511F1B52}" type="slidenum">
              <a:rPr lang="fr-FR" altLang="en-US" sz="1300" smtClean="0">
                <a:ea typeface="ＭＳ Ｐゴシック" pitchFamily="34" charset="-128"/>
              </a:rPr>
              <a:pPr eaLnBrk="1" hangingPunct="1">
                <a:spcBef>
                  <a:spcPct val="0"/>
                </a:spcBef>
              </a:pPr>
              <a:t>29</a:t>
            </a:fld>
            <a:endParaRPr lang="fr-FR" altLang="en-US" sz="1300" smtClean="0">
              <a:ea typeface="ＭＳ Ｐゴシック" pitchFamily="34"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a:defRPr/>
            </a:pPr>
            <a:r>
              <a:rPr lang="en-GB" sz="1200" dirty="0" smtClean="0">
                <a:solidFill>
                  <a:schemeClr val="tx1"/>
                </a:solidFill>
                <a:ea typeface="MS PGothic" pitchFamily="34" charset="-128"/>
              </a:rPr>
              <a:t>Notes: </a:t>
            </a:r>
          </a:p>
          <a:p>
            <a:pPr marL="171450" indent="-171450">
              <a:buFont typeface="Arial" pitchFamily="34" charset="0"/>
              <a:buChar char="•"/>
              <a:defRPr/>
            </a:pPr>
            <a:r>
              <a:rPr lang="en-GB" sz="1200" dirty="0" smtClean="0">
                <a:solidFill>
                  <a:schemeClr val="tx1"/>
                </a:solidFill>
                <a:ea typeface="MS PGothic" pitchFamily="34" charset="-128"/>
              </a:rPr>
              <a:t>You may validly receive a registration number without exposure scenarios. Contact your supplier immediately if you think they should have been provided </a:t>
            </a:r>
          </a:p>
          <a:p>
            <a:pPr marL="171450" indent="-171450">
              <a:buFont typeface="Arial" pitchFamily="34" charset="0"/>
              <a:buChar char="•"/>
              <a:defRPr/>
            </a:pPr>
            <a:r>
              <a:rPr lang="en-GB" sz="1200" dirty="0" smtClean="0">
                <a:solidFill>
                  <a:schemeClr val="tx1"/>
                </a:solidFill>
                <a:ea typeface="MS PGothic" pitchFamily="34" charset="-128"/>
              </a:rPr>
              <a:t>Classification differences should also be reported within 6 months</a:t>
            </a:r>
          </a:p>
          <a:p>
            <a:pPr marL="171450" indent="-171450">
              <a:buFont typeface="Arial" pitchFamily="34" charset="0"/>
              <a:buChar char="•"/>
              <a:defRPr/>
            </a:pPr>
            <a:r>
              <a:rPr lang="en-GB" sz="1200" dirty="0" smtClean="0">
                <a:solidFill>
                  <a:schemeClr val="tx1"/>
                </a:solidFill>
                <a:ea typeface="MS PGothic" pitchFamily="34" charset="-128"/>
              </a:rPr>
              <a:t>DU CSR is a downstream user chemical safety report</a:t>
            </a:r>
          </a:p>
          <a:p>
            <a:pPr eaLnBrk="1" hangingPunct="1"/>
            <a:endParaRPr lang="en-GB" altLang="en-US" dirty="0" smtClean="0"/>
          </a:p>
        </p:txBody>
      </p:sp>
    </p:spTree>
    <p:extLst>
      <p:ext uri="{BB962C8B-B14F-4D97-AF65-F5344CB8AC3E}">
        <p14:creationId xmlns:p14="http://schemas.microsoft.com/office/powerpoint/2010/main" val="430348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ltLang="en-US" dirty="0" smtClean="0"/>
          </a:p>
          <a:p>
            <a:r>
              <a:rPr lang="en-GB" altLang="en-US" noProof="0" dirty="0" smtClean="0"/>
              <a:t>For more general information on REACH and CLP, consult the ECHA website at echa.europa.eu </a:t>
            </a:r>
          </a:p>
        </p:txBody>
      </p:sp>
      <p:sp>
        <p:nvSpPr>
          <p:cNvPr id="4" name="Slide Number Placeholder 3"/>
          <p:cNvSpPr>
            <a:spLocks noGrp="1"/>
          </p:cNvSpPr>
          <p:nvPr>
            <p:ph type="sldNum" sz="quarter" idx="10"/>
          </p:nvPr>
        </p:nvSpPr>
        <p:spPr/>
        <p:txBody>
          <a:bodyPr/>
          <a:lstStyle/>
          <a:p>
            <a:fld id="{99826A76-5F30-4617-9AAC-4F471AEB7A8D}"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1158280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This presentation, which forms part of a series, gives a general overview and introduction to key elements related to downstream users and is aimed at a wide range of audiences, including management, workers, environmental health and safety professionals, industry groups, national and local authorities etc. </a:t>
            </a:r>
          </a:p>
          <a:p>
            <a:endParaRPr lang="en-GB" altLang="en-US" dirty="0" smtClean="0"/>
          </a:p>
        </p:txBody>
      </p:sp>
      <p:sp>
        <p:nvSpPr>
          <p:cNvPr id="4" name="Slide Number Placeholder 3"/>
          <p:cNvSpPr>
            <a:spLocks noGrp="1"/>
          </p:cNvSpPr>
          <p:nvPr>
            <p:ph type="sldNum" sz="quarter" idx="10"/>
          </p:nvPr>
        </p:nvSpPr>
        <p:spPr/>
        <p:txBody>
          <a:bodyPr/>
          <a:lstStyle/>
          <a:p>
            <a:fld id="{99826A76-5F30-4617-9AAC-4F471AEB7A8D}" type="slidenum">
              <a:rPr lang="en-GB" smtClean="0"/>
              <a:t>3</a:t>
            </a:fld>
            <a:endParaRPr lang="en-GB"/>
          </a:p>
        </p:txBody>
      </p:sp>
    </p:spTree>
    <p:extLst>
      <p:ext uri="{BB962C8B-B14F-4D97-AF65-F5344CB8AC3E}">
        <p14:creationId xmlns:p14="http://schemas.microsoft.com/office/powerpoint/2010/main" val="31727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REACH defines the Exposure</a:t>
            </a:r>
            <a:r>
              <a:rPr lang="en-GB" baseline="0" dirty="0" smtClean="0"/>
              <a:t> scenario as the “s</a:t>
            </a:r>
            <a:r>
              <a:rPr lang="en-GB" dirty="0" smtClean="0"/>
              <a:t>et of conditions, including operational conditions and risk management measures, that describe how the substance is manufactured or used during its life-cycle and how the manufacturer or importer controls, or recommends downstream users to control exposure of humans and the environment. These exposure scenarios may cover one specific process or use, or several processes or uses as appropriate” Article 3(37) of REACH.</a:t>
            </a:r>
            <a:endParaRPr lang="it-IT" dirty="0" smtClean="0"/>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exposure scenario is an important element of the Registration Dossier of a substance (10 tonnes/year or more) as it is how the registrant defines the conditions of use (operational conditions and risk management measures) under which a use of a substance can be considered safe. An exposure scenario may cover a single use or multiple uses and it includes conditions of use controlling the exposure for humans and the environment.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As justification for the safe use, the registrant has to include, in his CSR (Article 14), the levels of exposure resulting from the implementation of each ES and, for threshold substances, the related risk characterisation ration that must be below 1 in order for the use to be considered safe.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solidFill>
                  <a:srgbClr val="00B050"/>
                </a:solidFill>
              </a:rPr>
              <a:t>The registrant (or the </a:t>
            </a:r>
            <a:r>
              <a:rPr lang="en-GB" altLang="en-US" sz="1200" dirty="0" smtClean="0">
                <a:latin typeface="Verdana" panose="020B0604030504040204" pitchFamily="34" charset="0"/>
                <a:ea typeface="Verdana" panose="020B0604030504040204" pitchFamily="34" charset="0"/>
                <a:cs typeface="Verdana" panose="020B0604030504040204" pitchFamily="34" charset="0"/>
              </a:rPr>
              <a:t>actor who performs a Chemical Safety Assessment)</a:t>
            </a:r>
            <a:r>
              <a:rPr lang="en-GB" baseline="0" dirty="0" smtClean="0">
                <a:solidFill>
                  <a:srgbClr val="00B050"/>
                </a:solidFill>
              </a:rPr>
              <a:t> identifies the useful information for downstream users from the exposure scenarios for registration and forwards this </a:t>
            </a:r>
            <a:r>
              <a:rPr lang="en-GB" baseline="0" dirty="0" smtClean="0"/>
              <a:t>with the safety data sheet of a substance. A downstream user should receive a SDS with exposure scenarios that are relevant for his own use of the substances and uses foreseen for his customers. Often registrants (in particular big companies) have a wide range of downstream users and, in most cases they use distributors. The supply chain of a substance can be quite complex and difficult to control for a single registrant. For this reason, in the majority of the cases, a safety data sheet is provided with attached exposure scenarios related to all registered uses. The downstream user has therefore to look for the ESs that are relevant for his own use and for foreseeable uses of his products by his customers (if he is a formulator).   </a:t>
            </a:r>
            <a:endParaRPr lang="en-GB" dirty="0" smtClean="0"/>
          </a:p>
        </p:txBody>
      </p:sp>
      <p:sp>
        <p:nvSpPr>
          <p:cNvPr id="4" name="Slide Number Placeholder 3"/>
          <p:cNvSpPr>
            <a:spLocks noGrp="1"/>
          </p:cNvSpPr>
          <p:nvPr>
            <p:ph type="sldNum" sz="quarter" idx="10"/>
          </p:nvPr>
        </p:nvSpPr>
        <p:spPr/>
        <p:txBody>
          <a:bodyPr/>
          <a:lstStyle/>
          <a:p>
            <a:fld id="{C38DFA00-7607-46AD-95C6-676AA97B67D0}" type="slidenum">
              <a:rPr lang="it-IT" smtClean="0"/>
              <a:t>5</a:t>
            </a:fld>
            <a:endParaRPr lang="it-IT" dirty="0"/>
          </a:p>
        </p:txBody>
      </p:sp>
    </p:spTree>
    <p:extLst>
      <p:ext uri="{BB962C8B-B14F-4D97-AF65-F5344CB8AC3E}">
        <p14:creationId xmlns:p14="http://schemas.microsoft.com/office/powerpoint/2010/main" val="2268641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GB" altLang="it-IT" dirty="0" smtClean="0"/>
              <a:t>REACH does not</a:t>
            </a:r>
            <a:r>
              <a:rPr lang="en-GB" altLang="it-IT" baseline="0" dirty="0" smtClean="0"/>
              <a:t> define a specific format for the exposure scenario, however using a standard format helps to streamline the communication in the supply chain and to facilitate the comprehension of the information. </a:t>
            </a:r>
          </a:p>
          <a:p>
            <a:endParaRPr lang="en-GB" altLang="it-IT" baseline="0" dirty="0" smtClean="0"/>
          </a:p>
          <a:p>
            <a:r>
              <a:rPr lang="en-GB" altLang="it-IT" baseline="0" dirty="0" smtClean="0"/>
              <a:t>ECHA has proposed a standard format for the exposure scenario which is available in the Guidance for Information Requirements and Chemical Safety Assessment (part D). ECHA’s exposure scenario model is constituted by 4 sections:</a:t>
            </a:r>
          </a:p>
          <a:p>
            <a:endParaRPr lang="en-GB" altLang="it-IT" baseline="0" dirty="0" smtClean="0"/>
          </a:p>
          <a:p>
            <a:pPr algn="l"/>
            <a:r>
              <a:rPr lang="en-GB" altLang="it-IT" b="1" baseline="0" dirty="0" smtClean="0"/>
              <a:t>The title section </a:t>
            </a:r>
            <a:r>
              <a:rPr lang="en-GB" altLang="it-IT" baseline="0" dirty="0" smtClean="0"/>
              <a:t>–  includes the uses covered by it (short title) and the list of tasks and activities related to each use. These tasks may be identified through standard codes called “Use Descriptors”. The use descriptor codes include:</a:t>
            </a:r>
          </a:p>
          <a:p>
            <a:pPr marL="171450" indent="-171450" algn="l">
              <a:buFont typeface="Arial" panose="020B0604020202020204" pitchFamily="34" charset="0"/>
              <a:buChar char="•"/>
            </a:pPr>
            <a:r>
              <a:rPr lang="en-GB" altLang="it-IT" baseline="0" dirty="0" smtClean="0"/>
              <a:t>Sector of Use (SU)  - sector where the substance is used e.g. agriculture, manufacturing of food products, building and construction etc</a:t>
            </a:r>
          </a:p>
          <a:p>
            <a:pPr marL="171450" indent="-171450" algn="l">
              <a:buFont typeface="Arial" panose="020B0604020202020204" pitchFamily="34" charset="0"/>
              <a:buChar char="•"/>
            </a:pPr>
            <a:r>
              <a:rPr lang="en-GB" altLang="it-IT" baseline="0" dirty="0" smtClean="0"/>
              <a:t>Product Category (PC) – the type of product where the substance eventually ends-up e.g. UV stabilisers, pigment, flame retardant, lubricant </a:t>
            </a:r>
          </a:p>
          <a:p>
            <a:pPr marL="171450" indent="-171450" algn="l">
              <a:buFont typeface="Arial" panose="020B0604020202020204" pitchFamily="34" charset="0"/>
              <a:buChar char="•"/>
            </a:pPr>
            <a:r>
              <a:rPr lang="en-GB" altLang="it-IT" baseline="0" dirty="0" smtClean="0"/>
              <a:t>Article category – type of articles into or onto which the substance is incorporated e.g. vehicles, leather articles, fabrics, rubber articles, etc</a:t>
            </a:r>
          </a:p>
          <a:p>
            <a:pPr marL="171450" indent="-171450" algn="l">
              <a:buFont typeface="Arial" panose="020B0604020202020204" pitchFamily="34" charset="0"/>
              <a:buChar char="•"/>
            </a:pPr>
            <a:r>
              <a:rPr lang="en-GB" altLang="it-IT" baseline="0" dirty="0" smtClean="0"/>
              <a:t>Process category (PROC) - process type, taks or technique applied when the substance is used e.g. mixing or blending, transfer of substance, non industrial spraying, hand mixing etc</a:t>
            </a:r>
          </a:p>
          <a:p>
            <a:pPr marL="171450" indent="-171450" algn="l">
              <a:buFont typeface="Arial" panose="020B0604020202020204" pitchFamily="34" charset="0"/>
              <a:buChar char="•"/>
            </a:pPr>
            <a:r>
              <a:rPr lang="en-GB" altLang="it-IT" baseline="0" dirty="0" smtClean="0"/>
              <a:t>Environmental Release Category (ERC) - the characteristics of a use based on aspects relevant for the environment e.g. formulations in materials, industrial use of processing aids, wide dispersive outdoor use of reactive substances in open systems etc</a:t>
            </a:r>
          </a:p>
          <a:p>
            <a:pPr algn="l"/>
            <a:endParaRPr lang="en-GB" altLang="it-IT" baseline="0" dirty="0" smtClean="0"/>
          </a:p>
          <a:p>
            <a:pPr marL="0" indent="0" algn="l">
              <a:buFont typeface="Arial" charset="0"/>
              <a:buNone/>
            </a:pPr>
            <a:r>
              <a:rPr lang="en-GB" altLang="it-IT" b="1" baseline="0" dirty="0" smtClean="0"/>
              <a:t>Section 2 Conditions of use affecting exposure – </a:t>
            </a:r>
            <a:r>
              <a:rPr lang="en-GB" altLang="it-IT" b="0" baseline="0" dirty="0" smtClean="0"/>
              <a:t>in this section (which is the core of the ES) are described the operational conditions (OC)  and the risk management measures (RMM) applied during the use of the substance. The section is normally constituted of a number of “contributing scenarios” that are exposure scenarios corresponding to each specific tasks (e.g. identified by PROCs) to cover exposure to workers and to relevant environmental aspects (e.g. identified by ERCs) to cover the exposure to the environment. </a:t>
            </a:r>
          </a:p>
          <a:p>
            <a:pPr marL="0" indent="0" algn="l">
              <a:buFont typeface="Arial" charset="0"/>
              <a:buNone/>
            </a:pPr>
            <a:endParaRPr lang="en-GB" altLang="it-IT" b="0" baseline="0" dirty="0" smtClean="0"/>
          </a:p>
          <a:p>
            <a:pPr marL="0" indent="0" algn="l">
              <a:buFont typeface="Arial" charset="0"/>
              <a:buNone/>
            </a:pPr>
            <a:r>
              <a:rPr lang="en-GB" altLang="it-IT" b="1" baseline="0" dirty="0" smtClean="0"/>
              <a:t>Section 3 Exposure estimation </a:t>
            </a:r>
            <a:r>
              <a:rPr lang="en-GB" altLang="it-IT" baseline="0" dirty="0" smtClean="0"/>
              <a:t> - includes the levels of exposure and risk characterisation ratios corresponding to each contributing scenario identified in section 2.  Levels of exposure can be calculated using specific exposure estimation tools (e.g. ECETOC TRA, EUSES, STOFFENMANAGER…) or may be reported using measured data. </a:t>
            </a:r>
          </a:p>
          <a:p>
            <a:pPr marL="0" indent="0" algn="l">
              <a:buFont typeface="Arial" charset="0"/>
              <a:buNone/>
            </a:pPr>
            <a:endParaRPr lang="en-GB" altLang="it-IT" baseline="0" dirty="0" smtClean="0"/>
          </a:p>
          <a:p>
            <a:pPr algn="l"/>
            <a:r>
              <a:rPr lang="en-GB" altLang="it-IT" b="1" baseline="0" dirty="0" smtClean="0"/>
              <a:t>Section 4 Guidance to DUs to verify if they work within the boundaries of the ES - </a:t>
            </a:r>
            <a:r>
              <a:rPr lang="en-GB" altLang="it-IT" b="0" baseline="0" dirty="0" smtClean="0"/>
              <a:t> this section contain information to help DUs to verify if their conditions of use – that may differ from the conditions of the ES – could still be covered by the ES.</a:t>
            </a:r>
          </a:p>
          <a:p>
            <a:pPr algn="l"/>
            <a:r>
              <a:rPr lang="en-GB" altLang="it-IT" baseline="0" dirty="0" smtClean="0"/>
              <a:t>Such information (usually called scaling) include the parameters that can be varied, the range of variability and a formula (or a link to a tool) to verify if variations in some parameters may generate exposure levels that are equivalent to the levels obtained by applying the exposure scenario. Scaling instruction can also be provided by simply adding a link to a specific web site (e.g. sector association web page) where detailed instructions and scaling software are provided. It can be used also to include additional information for DUs (e.g. additional RMM or advice)</a:t>
            </a:r>
          </a:p>
          <a:p>
            <a:pPr algn="l"/>
            <a:endParaRPr lang="en-GB" altLang="it-IT" baseline="0" dirty="0" smtClean="0"/>
          </a:p>
          <a:p>
            <a:pPr algn="l"/>
            <a:r>
              <a:rPr lang="en-GB" altLang="it-IT" baseline="0" dirty="0" smtClean="0"/>
              <a:t>		</a:t>
            </a:r>
            <a:endParaRPr lang="en-GB" altLang="it-IT" dirty="0" smtClean="0"/>
          </a:p>
        </p:txBody>
      </p:sp>
    </p:spTree>
    <p:extLst>
      <p:ext uri="{BB962C8B-B14F-4D97-AF65-F5344CB8AC3E}">
        <p14:creationId xmlns:p14="http://schemas.microsoft.com/office/powerpoint/2010/main" val="3213239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pPr>
              <a:lnSpc>
                <a:spcPct val="80000"/>
              </a:lnSpc>
            </a:pPr>
            <a:r>
              <a:rPr lang="en-GB" altLang="en-US" sz="1800" noProof="0" dirty="0" smtClean="0"/>
              <a:t>Formats vary but are being harmonised. A table of contents directs you to where you need to go</a:t>
            </a:r>
          </a:p>
          <a:p>
            <a:pPr>
              <a:lnSpc>
                <a:spcPct val="80000"/>
              </a:lnSpc>
            </a:pPr>
            <a:endParaRPr lang="en-GB" altLang="en-US" sz="1800" noProof="0" dirty="0" smtClean="0"/>
          </a:p>
          <a:p>
            <a:pPr marL="0" marR="0" indent="0" algn="l" defTabSz="914400" rtl="0" eaLnBrk="1" fontAlgn="auto" latinLnBrk="0" hangingPunct="1">
              <a:lnSpc>
                <a:spcPct val="80000"/>
              </a:lnSpc>
              <a:spcBef>
                <a:spcPts val="0"/>
              </a:spcBef>
              <a:spcAft>
                <a:spcPts val="0"/>
              </a:spcAft>
              <a:buClrTx/>
              <a:buSzTx/>
              <a:buFontTx/>
              <a:buNone/>
              <a:tabLst/>
              <a:defRPr/>
            </a:pPr>
            <a:r>
              <a:rPr lang="en-GB" altLang="en-US" sz="1800" noProof="0" dirty="0" smtClean="0"/>
              <a:t>Use descriptors (PROCs, ERCs, PCs etc.) are used as codes to describe the tasks and activities in a standardised</a:t>
            </a:r>
            <a:r>
              <a:rPr lang="en-GB" altLang="en-US" sz="1800" baseline="0" noProof="0" dirty="0" smtClean="0"/>
              <a:t>, short format</a:t>
            </a:r>
            <a:r>
              <a:rPr lang="en-GB" altLang="en-US" sz="1800" noProof="0" dirty="0" smtClean="0"/>
              <a:t>. See </a:t>
            </a:r>
            <a:r>
              <a:rPr lang="en-GB" altLang="it-IT" sz="1800" strike="noStrike" dirty="0" smtClean="0">
                <a:solidFill>
                  <a:schemeClr val="tx1"/>
                </a:solidFill>
              </a:rPr>
              <a:t>ECHA Guidance R12</a:t>
            </a:r>
            <a:r>
              <a:rPr lang="en-GB" altLang="it-IT" sz="1800" strike="noStrike" baseline="0" dirty="0" smtClean="0">
                <a:solidFill>
                  <a:schemeClr val="tx1"/>
                </a:solidFill>
              </a:rPr>
              <a:t> for more information on these.</a:t>
            </a:r>
            <a:r>
              <a:rPr lang="en-GB" altLang="it-IT" sz="1800" strike="noStrike" dirty="0" smtClean="0">
                <a:solidFill>
                  <a:schemeClr val="tx1"/>
                </a:solidFill>
              </a:rPr>
              <a:t> </a:t>
            </a:r>
            <a:endParaRPr lang="en-GB" altLang="it-IT" sz="1800" strike="noStrike" dirty="0" smtClean="0"/>
          </a:p>
          <a:p>
            <a:pPr>
              <a:lnSpc>
                <a:spcPct val="80000"/>
              </a:lnSpc>
            </a:pPr>
            <a:r>
              <a:rPr lang="en-GB" altLang="en-US" sz="1800" noProof="0" dirty="0" smtClean="0"/>
              <a:t>	</a:t>
            </a:r>
          </a:p>
          <a:p>
            <a:pPr>
              <a:lnSpc>
                <a:spcPct val="80000"/>
              </a:lnSpc>
            </a:pPr>
            <a:r>
              <a:rPr lang="en-GB" altLang="en-US" sz="1800" noProof="0" dirty="0" smtClean="0"/>
              <a:t>An exposure scenario may be split into contributing scenarios (CS)</a:t>
            </a:r>
          </a:p>
          <a:p>
            <a:pPr lvl="1">
              <a:lnSpc>
                <a:spcPct val="80000"/>
              </a:lnSpc>
            </a:pPr>
            <a:r>
              <a:rPr lang="en-GB" altLang="en-US" sz="1400" noProof="0" dirty="0" smtClean="0"/>
              <a:t>E.g. an ES for industrial use of coatings may have 1 CS for environment and several CS for workers (spraying, brushing, transfer etc.)</a:t>
            </a:r>
          </a:p>
          <a:p>
            <a:pPr lvl="1">
              <a:lnSpc>
                <a:spcPct val="80000"/>
              </a:lnSpc>
            </a:pPr>
            <a:endParaRPr lang="en-GB" altLang="en-US" noProof="0" dirty="0" smtClean="0"/>
          </a:p>
          <a:p>
            <a:pPr>
              <a:lnSpc>
                <a:spcPct val="80000"/>
              </a:lnSpc>
            </a:pPr>
            <a:r>
              <a:rPr lang="en-GB" altLang="en-US" sz="1800" noProof="0" dirty="0" smtClean="0"/>
              <a:t>More detailed information may be included:</a:t>
            </a:r>
          </a:p>
          <a:p>
            <a:pPr lvl="1">
              <a:lnSpc>
                <a:spcPct val="80000"/>
              </a:lnSpc>
            </a:pPr>
            <a:r>
              <a:rPr lang="en-GB" altLang="en-US" sz="1400" noProof="0" dirty="0" smtClean="0"/>
              <a:t>on exposure estimates </a:t>
            </a:r>
          </a:p>
          <a:p>
            <a:pPr lvl="1">
              <a:lnSpc>
                <a:spcPct val="80000"/>
              </a:lnSpc>
            </a:pPr>
            <a:r>
              <a:rPr lang="en-GB" altLang="en-US" sz="1400" noProof="0" dirty="0" smtClean="0"/>
              <a:t>On the Risk Characterisation Ratio (exposure/no effect level)</a:t>
            </a:r>
          </a:p>
        </p:txBody>
      </p:sp>
    </p:spTree>
    <p:extLst>
      <p:ext uri="{BB962C8B-B14F-4D97-AF65-F5344CB8AC3E}">
        <p14:creationId xmlns:p14="http://schemas.microsoft.com/office/powerpoint/2010/main" val="1696863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r>
              <a:rPr lang="en-GB" altLang="it-IT" dirty="0" smtClean="0"/>
              <a:t>Exposure scenario</a:t>
            </a:r>
            <a:r>
              <a:rPr lang="en-GB" altLang="it-IT" baseline="0" dirty="0" smtClean="0"/>
              <a:t>s are only provided for substances registered in quantities &gt; 10 t/y meeting the criteria for classification as hazardous, PBT (Persistent Bio-accumulative and Toxic) or </a:t>
            </a:r>
            <a:r>
              <a:rPr lang="en-GB" altLang="it-IT" baseline="0" dirty="0" err="1" smtClean="0"/>
              <a:t>vPvB</a:t>
            </a:r>
            <a:r>
              <a:rPr lang="en-GB" altLang="it-IT" baseline="0" dirty="0" smtClean="0"/>
              <a:t> (very Persistent and very Bio-accumulative). For these substances the registrants are required to submit, as part of the registration dossier,  a Chemical Safety Report which includes the exposure estimation for each identified use of the substance. </a:t>
            </a:r>
          </a:p>
          <a:p>
            <a:r>
              <a:rPr lang="en-GB" altLang="it-IT" baseline="0" dirty="0" smtClean="0"/>
              <a:t>If you use a hazardous substance and you do not receive an ES attached to the SDS of your substance it maybe because the substance has not been registered yet or because the use does not require a CSR (e.g. your substance has been registered as intermediate (Article 18, and you have confirmed to your supplier that you use it under strictly controlled conditions). However if you think you should have received an ES and you have not received one yet, you should contact your supplier. </a:t>
            </a:r>
          </a:p>
          <a:p>
            <a:r>
              <a:rPr lang="en-GB" altLang="it-IT" baseline="0" dirty="0" smtClean="0"/>
              <a:t>   </a:t>
            </a:r>
            <a:endParaRPr lang="en-GB" altLang="it-IT" dirty="0" smtClean="0"/>
          </a:p>
        </p:txBody>
      </p:sp>
    </p:spTree>
    <p:extLst>
      <p:ext uri="{BB962C8B-B14F-4D97-AF65-F5344CB8AC3E}">
        <p14:creationId xmlns:p14="http://schemas.microsoft.com/office/powerpoint/2010/main" val="1595109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r>
              <a:rPr lang="en-GB" altLang="it-IT" dirty="0" smtClean="0">
                <a:ea typeface="ＭＳ Ｐゴシック" pitchFamily="34" charset="-128"/>
                <a:cs typeface="Arial" charset="0"/>
              </a:rPr>
              <a:t>When you receive an ES the first thing to check is if your and your customer’s foreseeable uses and conditions of use are covered. The possible further actions you need to take, depending on the outcome of your check, will be explained in the coming slides. In any case, if you are aware of data indicating that applying the ES leads to unsafe use, you should inform your supplier and implement adequate control of the risk. You should</a:t>
            </a:r>
            <a:r>
              <a:rPr lang="en-GB" altLang="it-IT" baseline="0" dirty="0" smtClean="0">
                <a:ea typeface="ＭＳ Ｐゴシック" pitchFamily="34" charset="-128"/>
                <a:cs typeface="Arial" charset="0"/>
              </a:rPr>
              <a:t> also inform your supplier if the RMM that he communicated to you are inappropriate. </a:t>
            </a:r>
            <a:endParaRPr lang="en-GB" altLang="it-IT" dirty="0" smtClean="0">
              <a:ea typeface="ＭＳ Ｐゴシック" pitchFamily="34" charset="-128"/>
              <a:cs typeface="Arial" charset="0"/>
            </a:endParaRPr>
          </a:p>
        </p:txBody>
      </p:sp>
    </p:spTree>
    <p:extLst>
      <p:ext uri="{BB962C8B-B14F-4D97-AF65-F5344CB8AC3E}">
        <p14:creationId xmlns:p14="http://schemas.microsoft.com/office/powerpoint/2010/main" val="4152359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r>
              <a:rPr lang="en-GB" altLang="it-IT" baseline="0" dirty="0" smtClean="0">
                <a:ea typeface="ＭＳ Ｐゴシック" pitchFamily="34" charset="-128"/>
                <a:cs typeface="Arial" charset="0"/>
              </a:rPr>
              <a:t>The title section of the Exposure scenario helps you to understand if your use is covered. </a:t>
            </a:r>
          </a:p>
          <a:p>
            <a:r>
              <a:rPr lang="en-GB" altLang="it-IT" baseline="0" dirty="0" smtClean="0">
                <a:ea typeface="ＭＳ Ｐゴシック" pitchFamily="34" charset="-128"/>
                <a:cs typeface="Arial" charset="0"/>
              </a:rPr>
              <a:t>Uses covered (identified uses) are included in the Section 1.2 of the safety data sheet. Each use (or group of uses) covered by one ES is included in the title section of the Exposure Scenario as a short title. If a table of contents is provided, typically the ESs are reported by identified uses. Search among the identified uses in the table of contents to find the ESs that covers your use and the uses of your customers. Once you find the relevant exposure scenarios you can start looking at processes and activities, and the conditions of use. Compare the information on your use and your conditions of use (onsite) with the information in the Exposure scenario. </a:t>
            </a:r>
          </a:p>
          <a:p>
            <a:r>
              <a:rPr lang="en-GB" altLang="it-IT" baseline="0" dirty="0" smtClean="0">
                <a:ea typeface="ＭＳ Ｐゴシック" pitchFamily="34" charset="-128"/>
                <a:cs typeface="Arial" charset="0"/>
              </a:rPr>
              <a:t>The following slides provide a list of questions that may help you in such a check.  </a:t>
            </a:r>
            <a:endParaRPr lang="en-GB" altLang="it-IT" dirty="0" smtClean="0">
              <a:ea typeface="ＭＳ Ｐゴシック" pitchFamily="34" charset="-128"/>
              <a:cs typeface="Arial" charset="0"/>
            </a:endParaRPr>
          </a:p>
        </p:txBody>
      </p:sp>
    </p:spTree>
    <p:extLst>
      <p:ext uri="{BB962C8B-B14F-4D97-AF65-F5344CB8AC3E}">
        <p14:creationId xmlns:p14="http://schemas.microsoft.com/office/powerpoint/2010/main" val="3746490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7F1543-9FFC-4D47-8F0E-98F103EA66BA}" type="datetime1">
              <a:rPr lang="en-GB" smtClean="0"/>
              <a:t>08/08/2019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15786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3CAB4B-8F81-4454-800C-186606D206FA}" type="datetime1">
              <a:rPr lang="en-GB" smtClean="0"/>
              <a:t>08/08/2019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1846455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4E86F9-3F10-424D-98D8-C725C2C143FD}" type="datetime1">
              <a:rPr lang="en-GB" smtClean="0"/>
              <a:t>08/08/2019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1812631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_slide_1">
    <p:spTree>
      <p:nvGrpSpPr>
        <p:cNvPr id="1" name=""/>
        <p:cNvGrpSpPr/>
        <p:nvPr/>
      </p:nvGrpSpPr>
      <p:grpSpPr>
        <a:xfrm>
          <a:off x="0" y="0"/>
          <a:ext cx="0" cy="0"/>
          <a:chOff x="0" y="0"/>
          <a:chExt cx="0" cy="0"/>
        </a:xfrm>
      </p:grpSpPr>
      <p:sp>
        <p:nvSpPr>
          <p:cNvPr id="4" name="Suorakulmio 5"/>
          <p:cNvSpPr>
            <a:spLocks noChangeArrowheads="1"/>
          </p:cNvSpPr>
          <p:nvPr userDrawn="1"/>
        </p:nvSpPr>
        <p:spPr bwMode="auto">
          <a:xfrm>
            <a:off x="-92075" y="-26988"/>
            <a:ext cx="9253538" cy="6884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bg1"/>
                </a:solidFill>
                <a:latin typeface="Verdana" pitchFamily="34" charset="0"/>
                <a:ea typeface="ＭＳ Ｐゴシック" pitchFamily="34" charset="-128"/>
              </a:defRPr>
            </a:lvl1pPr>
            <a:lvl2pPr marL="742950" indent="-285750" eaLnBrk="0" hangingPunct="0">
              <a:defRPr sz="1400">
                <a:solidFill>
                  <a:schemeClr val="bg1"/>
                </a:solidFill>
                <a:latin typeface="Verdana" pitchFamily="34" charset="0"/>
                <a:ea typeface="ＭＳ Ｐゴシック" pitchFamily="34" charset="-128"/>
              </a:defRPr>
            </a:lvl2pPr>
            <a:lvl3pPr marL="1143000" indent="-228600" eaLnBrk="0" hangingPunct="0">
              <a:defRPr sz="1400">
                <a:solidFill>
                  <a:schemeClr val="bg1"/>
                </a:solidFill>
                <a:latin typeface="Verdana" pitchFamily="34" charset="0"/>
                <a:ea typeface="ＭＳ Ｐゴシック" pitchFamily="34" charset="-128"/>
              </a:defRPr>
            </a:lvl3pPr>
            <a:lvl4pPr marL="1600200" indent="-228600" eaLnBrk="0" hangingPunct="0">
              <a:defRPr sz="1400">
                <a:solidFill>
                  <a:schemeClr val="bg1"/>
                </a:solidFill>
                <a:latin typeface="Verdana" pitchFamily="34" charset="0"/>
                <a:ea typeface="ＭＳ Ｐゴシック" pitchFamily="34" charset="-128"/>
              </a:defRPr>
            </a:lvl4pPr>
            <a:lvl5pPr marL="2057400" indent="-228600" eaLnBrk="0" hangingPunct="0">
              <a:defRPr sz="1400">
                <a:solidFill>
                  <a:schemeClr val="bg1"/>
                </a:solidFill>
                <a:latin typeface="Verdana" pitchFamily="34" charset="0"/>
                <a:ea typeface="ＭＳ Ｐゴシック" pitchFamily="34" charset="-128"/>
              </a:defRPr>
            </a:lvl5pPr>
            <a:lvl6pPr marL="25146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6pPr>
            <a:lvl7pPr marL="29718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7pPr>
            <a:lvl8pPr marL="34290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8pPr>
            <a:lvl9pPr marL="38862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9pPr>
          </a:lstStyle>
          <a:p>
            <a:pPr eaLnBrk="1" hangingPunct="1">
              <a:spcBef>
                <a:spcPct val="20000"/>
              </a:spcBef>
              <a:buFontTx/>
              <a:buChar char="•"/>
              <a:defRPr/>
            </a:pPr>
            <a:endParaRPr lang="en-GB" altLang="it-IT" sz="2800" smtClean="0">
              <a:solidFill>
                <a:srgbClr val="0046AD"/>
              </a:solidFill>
              <a:cs typeface="Arial" charset="0"/>
            </a:endParaRPr>
          </a:p>
        </p:txBody>
      </p:sp>
    </p:spTree>
    <p:extLst>
      <p:ext uri="{BB962C8B-B14F-4D97-AF65-F5344CB8AC3E}">
        <p14:creationId xmlns:p14="http://schemas.microsoft.com/office/powerpoint/2010/main" val="2868037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17947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_slide_3">
    <p:spTree>
      <p:nvGrpSpPr>
        <p:cNvPr id="1" name=""/>
        <p:cNvGrpSpPr/>
        <p:nvPr/>
      </p:nvGrpSpPr>
      <p:grpSpPr>
        <a:xfrm>
          <a:off x="0" y="0"/>
          <a:ext cx="0" cy="0"/>
          <a:chOff x="0" y="0"/>
          <a:chExt cx="0" cy="0"/>
        </a:xfrm>
      </p:grpSpPr>
    </p:spTree>
    <p:extLst>
      <p:ext uri="{BB962C8B-B14F-4D97-AF65-F5344CB8AC3E}">
        <p14:creationId xmlns:p14="http://schemas.microsoft.com/office/powerpoint/2010/main" val="56508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000" b="1">
                <a:solidFill>
                  <a:srgbClr val="0046AD"/>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2DAE13DD-1A1E-4074-A24A-EFA39CB77657}" type="datetime1">
              <a:rPr lang="en-GB" smtClean="0"/>
              <a:t>08/08/2019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4BEEE12E-00CA-42D6-926E-5AF396604CE1}" type="slidenum">
              <a:rPr lang="en-GB" smtClean="0"/>
              <a:pPr/>
              <a:t>‹#›</a:t>
            </a:fld>
            <a:endParaRPr lang="en-GB" dirty="0"/>
          </a:p>
        </p:txBody>
      </p:sp>
    </p:spTree>
    <p:extLst>
      <p:ext uri="{BB962C8B-B14F-4D97-AF65-F5344CB8AC3E}">
        <p14:creationId xmlns:p14="http://schemas.microsoft.com/office/powerpoint/2010/main" val="275473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95087-7A06-48EE-8111-2904FE3E1AEE}" type="datetime1">
              <a:rPr lang="en-GB" smtClean="0"/>
              <a:t>08/08/2019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34067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806BC2-3974-4C96-81F3-90D07B966770}" type="datetime1">
              <a:rPr lang="en-GB" smtClean="0"/>
              <a:t>08/08/2019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279586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E0C5E8-014A-43C2-8883-5F04BB3C0DEC}" type="datetime1">
              <a:rPr lang="en-GB" smtClean="0"/>
              <a:t>08/08/2019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322881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6A3AEF-D76C-4BBD-B2E0-9112DDE4E479}" type="datetime1">
              <a:rPr lang="en-GB" smtClean="0"/>
              <a:t>08/08/2019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368607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4F460-BCB8-47A1-B361-75B36157284A}" type="datetime1">
              <a:rPr lang="en-GB" smtClean="0"/>
              <a:t>08/08/2019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13770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AF4EC4-1B6F-4B3E-B543-7D69DF7AB771}" type="datetime1">
              <a:rPr lang="en-GB" smtClean="0"/>
              <a:t>08/08/2019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374598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D0CF9-9537-43E5-A3B0-1D0F79003BB5}" type="datetime1">
              <a:rPr lang="en-GB" smtClean="0"/>
              <a:t>08/08/2019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EEE12E-00CA-42D6-926E-5AF396604CE1}" type="slidenum">
              <a:rPr lang="en-GB" smtClean="0"/>
              <a:t>‹#›</a:t>
            </a:fld>
            <a:endParaRPr lang="en-GB" dirty="0"/>
          </a:p>
        </p:txBody>
      </p:sp>
    </p:spTree>
    <p:extLst>
      <p:ext uri="{BB962C8B-B14F-4D97-AF65-F5344CB8AC3E}">
        <p14:creationId xmlns:p14="http://schemas.microsoft.com/office/powerpoint/2010/main" val="11052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EB701-A165-4C46-B617-744E4C1106BE}" type="datetime1">
              <a:rPr lang="en-GB" smtClean="0"/>
              <a:t>08/08/2019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EE12E-00CA-42D6-926E-5AF396604CE1}" type="slidenum">
              <a:rPr lang="en-GB" smtClean="0"/>
              <a:t>‹#›</a:t>
            </a:fld>
            <a:endParaRPr lang="en-GB" dirty="0"/>
          </a:p>
        </p:txBody>
      </p:sp>
    </p:spTree>
    <p:extLst>
      <p:ext uri="{BB962C8B-B14F-4D97-AF65-F5344CB8AC3E}">
        <p14:creationId xmlns:p14="http://schemas.microsoft.com/office/powerpoint/2010/main" val="2471613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4.jpeg"/><Relationship Id="rId7" Type="http://schemas.openxmlformats.org/officeDocument/2006/relationships/diagramColors" Target="../diagrams/colors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image" Target="../media/image26.png"/><Relationship Id="rId5" Type="http://schemas.openxmlformats.org/officeDocument/2006/relationships/diagramLayout" Target="../diagrams/layout1.xml"/><Relationship Id="rId10" Type="http://schemas.openxmlformats.org/officeDocument/2006/relationships/image" Target="../media/image8.png"/><Relationship Id="rId4" Type="http://schemas.openxmlformats.org/officeDocument/2006/relationships/diagramData" Target="../diagrams/data1.xml"/><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idx="4294967295"/>
          </p:nvPr>
        </p:nvSpPr>
        <p:spPr>
          <a:xfrm>
            <a:off x="539552" y="1556792"/>
            <a:ext cx="7772400" cy="488950"/>
          </a:xfrm>
        </p:spPr>
        <p:txBody>
          <a:bodyPr>
            <a:noAutofit/>
          </a:bodyPr>
          <a:lstStyle/>
          <a:p>
            <a:r>
              <a:rPr lang="en-GB" altLang="en-US" sz="40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Checking </a:t>
            </a:r>
            <a:r>
              <a:rPr lang="en-GB" altLang="en-US" sz="4000" b="1" dirty="0">
                <a:solidFill>
                  <a:srgbClr val="0046AD"/>
                </a:solidFill>
                <a:latin typeface="Verdana" panose="020B0604030504040204" pitchFamily="34" charset="0"/>
                <a:ea typeface="Verdana" panose="020B0604030504040204" pitchFamily="34" charset="0"/>
                <a:cs typeface="Verdana" panose="020B0604030504040204" pitchFamily="34" charset="0"/>
              </a:rPr>
              <a:t>the</a:t>
            </a:r>
            <a:br>
              <a:rPr lang="en-GB" altLang="en-US" sz="4000" b="1" dirty="0">
                <a:solidFill>
                  <a:srgbClr val="0046AD"/>
                </a:solidFill>
                <a:latin typeface="Verdana" panose="020B0604030504040204" pitchFamily="34" charset="0"/>
                <a:ea typeface="Verdana" panose="020B0604030504040204" pitchFamily="34" charset="0"/>
                <a:cs typeface="Verdana" panose="020B0604030504040204" pitchFamily="34" charset="0"/>
              </a:rPr>
            </a:br>
            <a:r>
              <a:rPr lang="en-GB" altLang="en-US" sz="4000" b="1" dirty="0">
                <a:solidFill>
                  <a:srgbClr val="0046AD"/>
                </a:solidFill>
                <a:latin typeface="Verdana" panose="020B0604030504040204" pitchFamily="34" charset="0"/>
                <a:ea typeface="Verdana" panose="020B0604030504040204" pitchFamily="34" charset="0"/>
                <a:cs typeface="Verdana" panose="020B0604030504040204" pitchFamily="34" charset="0"/>
              </a:rPr>
              <a:t>Exposure Scenario </a:t>
            </a:r>
            <a:r>
              <a:rPr lang="en-GB" altLang="en-US" sz="4800" b="1" dirty="0">
                <a:solidFill>
                  <a:srgbClr val="0046AD"/>
                </a:solidFill>
                <a:latin typeface="Verdana" panose="020B0604030504040204" pitchFamily="34" charset="0"/>
                <a:ea typeface="Verdana" panose="020B0604030504040204" pitchFamily="34" charset="0"/>
                <a:cs typeface="Verdana" panose="020B0604030504040204" pitchFamily="34" charset="0"/>
              </a:rPr>
              <a:t/>
            </a:r>
            <a:br>
              <a:rPr lang="en-GB" altLang="en-US" sz="4800" b="1" dirty="0">
                <a:solidFill>
                  <a:srgbClr val="0046AD"/>
                </a:solidFill>
                <a:latin typeface="Verdana" panose="020B0604030504040204" pitchFamily="34" charset="0"/>
                <a:ea typeface="Verdana" panose="020B0604030504040204" pitchFamily="34" charset="0"/>
                <a:cs typeface="Verdana" panose="020B0604030504040204" pitchFamily="34" charset="0"/>
              </a:rPr>
            </a:br>
            <a:endParaRPr lang="en-GB" altLang="en-US" sz="4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23555" name="Rectangle 3"/>
          <p:cNvSpPr>
            <a:spLocks noGrp="1" noChangeArrowheads="1"/>
          </p:cNvSpPr>
          <p:nvPr>
            <p:ph type="subTitle" idx="4294967295"/>
          </p:nvPr>
        </p:nvSpPr>
        <p:spPr>
          <a:xfrm>
            <a:off x="0" y="2708275"/>
            <a:ext cx="6400800" cy="1752600"/>
          </a:xfrm>
        </p:spPr>
        <p:txBody>
          <a:bodyPr/>
          <a:lstStyle/>
          <a:p>
            <a:pPr marL="0" indent="0">
              <a:buFontTx/>
              <a:buNone/>
            </a:pPr>
            <a:endParaRPr lang="en-GB" altLang="en-US" dirty="0" smtClean="0">
              <a:solidFill>
                <a:schemeClr val="bg1"/>
              </a:solidFill>
            </a:endParaRPr>
          </a:p>
          <a:p>
            <a:pPr marL="0" indent="0">
              <a:buFontTx/>
              <a:buNone/>
            </a:pPr>
            <a:r>
              <a:rPr lang="en-GB" altLang="en-US" dirty="0" smtClean="0">
                <a:solidFill>
                  <a:schemeClr val="bg1"/>
                </a:solidFill>
              </a:rPr>
              <a:t/>
            </a:r>
            <a:br>
              <a:rPr lang="en-GB" altLang="en-US" dirty="0" smtClean="0">
                <a:solidFill>
                  <a:schemeClr val="bg1"/>
                </a:solidFill>
              </a:rPr>
            </a:br>
            <a:endParaRPr lang="en-GB" altLang="en-US" sz="2000" dirty="0" smtClean="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9872" y="2878002"/>
            <a:ext cx="2328288" cy="3143286"/>
          </a:xfrm>
          <a:prstGeom prst="rect">
            <a:avLst/>
          </a:prstGeom>
        </p:spPr>
      </p:pic>
    </p:spTree>
    <p:extLst>
      <p:ext uri="{BB962C8B-B14F-4D97-AF65-F5344CB8AC3E}">
        <p14:creationId xmlns:p14="http://schemas.microsoft.com/office/powerpoint/2010/main" val="1343204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Placeholder 2"/>
          <p:cNvSpPr>
            <a:spLocks noGrp="1"/>
          </p:cNvSpPr>
          <p:nvPr>
            <p:ph type="body" sz="quarter" idx="4294967295"/>
          </p:nvPr>
        </p:nvSpPr>
        <p:spPr>
          <a:xfrm>
            <a:off x="397520" y="692696"/>
            <a:ext cx="8062912" cy="539750"/>
          </a:xfrm>
        </p:spPr>
        <p:txBody>
          <a:bodyPr>
            <a:noAutofit/>
          </a:bodyPr>
          <a:lstStyle/>
          <a:p>
            <a:pPr marL="0" indent="0">
              <a:spcBef>
                <a:spcPct val="0"/>
              </a:spcBef>
              <a:buNone/>
            </a:pPr>
            <a:r>
              <a:rPr lang="en-GB" altLang="it-IT" b="1" dirty="0">
                <a:solidFill>
                  <a:srgbClr val="0046AD"/>
                </a:solidFill>
                <a:latin typeface="Verdana" pitchFamily="34" charset="0"/>
                <a:ea typeface="Verdana" pitchFamily="34" charset="0"/>
                <a:cs typeface="Verdana" pitchFamily="34" charset="0"/>
              </a:rPr>
              <a:t>What to do when you </a:t>
            </a:r>
            <a:r>
              <a:rPr lang="en-GB" altLang="it-IT" b="1" dirty="0" smtClean="0">
                <a:solidFill>
                  <a:srgbClr val="0046AD"/>
                </a:solidFill>
                <a:latin typeface="Verdana" pitchFamily="34" charset="0"/>
                <a:ea typeface="Verdana" pitchFamily="34" charset="0"/>
                <a:cs typeface="Verdana" pitchFamily="34" charset="0"/>
              </a:rPr>
              <a:t>receive </a:t>
            </a:r>
            <a:r>
              <a:rPr lang="en-GB" altLang="it-IT" b="1" dirty="0">
                <a:solidFill>
                  <a:srgbClr val="0046AD"/>
                </a:solidFill>
                <a:latin typeface="Verdana" pitchFamily="34" charset="0"/>
                <a:ea typeface="Verdana" pitchFamily="34" charset="0"/>
                <a:cs typeface="Verdana" pitchFamily="34" charset="0"/>
              </a:rPr>
              <a:t>ES</a:t>
            </a:r>
          </a:p>
        </p:txBody>
      </p:sp>
      <p:sp>
        <p:nvSpPr>
          <p:cNvPr id="3" name="Rectangle 2"/>
          <p:cNvSpPr/>
          <p:nvPr/>
        </p:nvSpPr>
        <p:spPr>
          <a:xfrm>
            <a:off x="827584" y="1669256"/>
            <a:ext cx="7056784" cy="4064000"/>
          </a:xfrm>
          <a:prstGeom prst="rect">
            <a:avLst/>
          </a:prstGeom>
          <a:ln>
            <a:noFill/>
          </a:ln>
        </p:spPr>
      </p:sp>
      <p:sp>
        <p:nvSpPr>
          <p:cNvPr id="4" name="Bent-Up Arrow 3"/>
          <p:cNvSpPr/>
          <p:nvPr/>
        </p:nvSpPr>
        <p:spPr>
          <a:xfrm rot="5400000">
            <a:off x="2160312" y="2882229"/>
            <a:ext cx="1050131" cy="1195537"/>
          </a:xfrm>
          <a:prstGeom prst="bentUpArrow">
            <a:avLst>
              <a:gd name="adj1" fmla="val 32840"/>
              <a:gd name="adj2" fmla="val 25000"/>
              <a:gd name="adj3" fmla="val 35780"/>
            </a:avLst>
          </a:prstGeom>
          <a:solidFill>
            <a:srgbClr val="D7EF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9" name="Freeform 8"/>
          <p:cNvSpPr/>
          <p:nvPr/>
        </p:nvSpPr>
        <p:spPr>
          <a:xfrm>
            <a:off x="1067270" y="1692539"/>
            <a:ext cx="2575918" cy="1237404"/>
          </a:xfrm>
          <a:custGeom>
            <a:avLst/>
            <a:gdLst>
              <a:gd name="connsiteX0" fmla="*/ 0 w 2575918"/>
              <a:gd name="connsiteY0" fmla="*/ 206275 h 1237404"/>
              <a:gd name="connsiteX1" fmla="*/ 206275 w 2575918"/>
              <a:gd name="connsiteY1" fmla="*/ 0 h 1237404"/>
              <a:gd name="connsiteX2" fmla="*/ 2369643 w 2575918"/>
              <a:gd name="connsiteY2" fmla="*/ 0 h 1237404"/>
              <a:gd name="connsiteX3" fmla="*/ 2575918 w 2575918"/>
              <a:gd name="connsiteY3" fmla="*/ 206275 h 1237404"/>
              <a:gd name="connsiteX4" fmla="*/ 2575918 w 2575918"/>
              <a:gd name="connsiteY4" fmla="*/ 1031129 h 1237404"/>
              <a:gd name="connsiteX5" fmla="*/ 2369643 w 2575918"/>
              <a:gd name="connsiteY5" fmla="*/ 1237404 h 1237404"/>
              <a:gd name="connsiteX6" fmla="*/ 206275 w 2575918"/>
              <a:gd name="connsiteY6" fmla="*/ 1237404 h 1237404"/>
              <a:gd name="connsiteX7" fmla="*/ 0 w 2575918"/>
              <a:gd name="connsiteY7" fmla="*/ 1031129 h 1237404"/>
              <a:gd name="connsiteX8" fmla="*/ 0 w 2575918"/>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5918" h="1237404">
                <a:moveTo>
                  <a:pt x="0" y="206275"/>
                </a:moveTo>
                <a:cubicBezTo>
                  <a:pt x="0" y="92352"/>
                  <a:pt x="92352" y="0"/>
                  <a:pt x="206275" y="0"/>
                </a:cubicBezTo>
                <a:lnTo>
                  <a:pt x="2369643" y="0"/>
                </a:lnTo>
                <a:cubicBezTo>
                  <a:pt x="2483566" y="0"/>
                  <a:pt x="2575918" y="92352"/>
                  <a:pt x="2575918" y="206275"/>
                </a:cubicBezTo>
                <a:lnTo>
                  <a:pt x="2575918" y="1031129"/>
                </a:lnTo>
                <a:cubicBezTo>
                  <a:pt x="2575918" y="1145052"/>
                  <a:pt x="2483566" y="1237404"/>
                  <a:pt x="2369643"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lvl="0" algn="ctr" defTabSz="711200">
              <a:lnSpc>
                <a:spcPct val="90000"/>
              </a:lnSpc>
              <a:spcBef>
                <a:spcPct val="0"/>
              </a:spcBef>
              <a:spcAft>
                <a:spcPct val="35000"/>
              </a:spcAft>
            </a:pPr>
            <a:r>
              <a:rPr lang="en-GB" sz="1600" b="1" kern="1200" dirty="0" smtClean="0">
                <a:latin typeface="Verdana" panose="020B0604030504040204" pitchFamily="34" charset="0"/>
                <a:ea typeface="Verdana" panose="020B0604030504040204" pitchFamily="34" charset="0"/>
                <a:cs typeface="Verdana" panose="020B0604030504040204" pitchFamily="34" charset="0"/>
              </a:rPr>
              <a:t>Check that your use and customer use is covered in ES</a:t>
            </a:r>
            <a:endParaRPr lang="en-GB" sz="1600" b="1" kern="1200" dirty="0">
              <a:latin typeface="Verdana" panose="020B0604030504040204" pitchFamily="34" charset="0"/>
              <a:ea typeface="Verdana" panose="020B0604030504040204" pitchFamily="34" charset="0"/>
              <a:cs typeface="Verdana" panose="020B0604030504040204" pitchFamily="34" charset="0"/>
            </a:endParaRPr>
          </a:p>
        </p:txBody>
      </p:sp>
      <p:sp>
        <p:nvSpPr>
          <p:cNvPr id="11" name="Bent-Up Arrow 10"/>
          <p:cNvSpPr/>
          <p:nvPr/>
        </p:nvSpPr>
        <p:spPr>
          <a:xfrm rot="5400000">
            <a:off x="4494004" y="4220393"/>
            <a:ext cx="1050131" cy="1195537"/>
          </a:xfrm>
          <a:prstGeom prst="bentUpArrow">
            <a:avLst>
              <a:gd name="adj1" fmla="val 32840"/>
              <a:gd name="adj2" fmla="val 25000"/>
              <a:gd name="adj3" fmla="val 35780"/>
            </a:avLst>
          </a:prstGeom>
          <a:solidFill>
            <a:srgbClr val="D7EF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2" name="Freeform 11"/>
          <p:cNvSpPr/>
          <p:nvPr/>
        </p:nvSpPr>
        <p:spPr>
          <a:xfrm>
            <a:off x="3249462" y="3030260"/>
            <a:ext cx="2678928" cy="1237404"/>
          </a:xfrm>
          <a:custGeom>
            <a:avLst/>
            <a:gdLst>
              <a:gd name="connsiteX0" fmla="*/ 0 w 2678928"/>
              <a:gd name="connsiteY0" fmla="*/ 206275 h 1237404"/>
              <a:gd name="connsiteX1" fmla="*/ 206275 w 2678928"/>
              <a:gd name="connsiteY1" fmla="*/ 0 h 1237404"/>
              <a:gd name="connsiteX2" fmla="*/ 2472653 w 2678928"/>
              <a:gd name="connsiteY2" fmla="*/ 0 h 1237404"/>
              <a:gd name="connsiteX3" fmla="*/ 2678928 w 2678928"/>
              <a:gd name="connsiteY3" fmla="*/ 206275 h 1237404"/>
              <a:gd name="connsiteX4" fmla="*/ 2678928 w 2678928"/>
              <a:gd name="connsiteY4" fmla="*/ 1031129 h 1237404"/>
              <a:gd name="connsiteX5" fmla="*/ 2472653 w 2678928"/>
              <a:gd name="connsiteY5" fmla="*/ 1237404 h 1237404"/>
              <a:gd name="connsiteX6" fmla="*/ 206275 w 2678928"/>
              <a:gd name="connsiteY6" fmla="*/ 1237404 h 1237404"/>
              <a:gd name="connsiteX7" fmla="*/ 0 w 2678928"/>
              <a:gd name="connsiteY7" fmla="*/ 1031129 h 1237404"/>
              <a:gd name="connsiteX8" fmla="*/ 0 w 2678928"/>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8928" h="1237404">
                <a:moveTo>
                  <a:pt x="0" y="206275"/>
                </a:moveTo>
                <a:cubicBezTo>
                  <a:pt x="0" y="92352"/>
                  <a:pt x="92352" y="0"/>
                  <a:pt x="206275" y="0"/>
                </a:cubicBezTo>
                <a:lnTo>
                  <a:pt x="2472653" y="0"/>
                </a:lnTo>
                <a:cubicBezTo>
                  <a:pt x="2586576" y="0"/>
                  <a:pt x="2678928" y="92352"/>
                  <a:pt x="2678928" y="206275"/>
                </a:cubicBezTo>
                <a:lnTo>
                  <a:pt x="2678928" y="1031129"/>
                </a:lnTo>
                <a:cubicBezTo>
                  <a:pt x="2678928" y="1145052"/>
                  <a:pt x="2586576" y="1237404"/>
                  <a:pt x="2472653"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lvl="0" algn="ctr" defTabSz="711200">
              <a:lnSpc>
                <a:spcPct val="90000"/>
              </a:lnSpc>
              <a:spcBef>
                <a:spcPct val="0"/>
              </a:spcBef>
              <a:spcAft>
                <a:spcPct val="35000"/>
              </a:spcAft>
            </a:pPr>
            <a:r>
              <a:rPr lang="en-GB" sz="1600" b="1" kern="1200" dirty="0" smtClean="0">
                <a:latin typeface="Verdana" panose="020B0604030504040204" pitchFamily="34" charset="0"/>
                <a:ea typeface="Verdana" panose="020B0604030504040204" pitchFamily="34" charset="0"/>
                <a:cs typeface="Verdana" panose="020B0604030504040204" pitchFamily="34" charset="0"/>
              </a:rPr>
              <a:t>Check </a:t>
            </a:r>
            <a:r>
              <a:rPr lang="en-GB" sz="1600" b="1"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that the conditions in the ES match your on-site conditions  </a:t>
            </a:r>
            <a:endParaRPr lang="en-GB" sz="1600" b="1"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Freeform 13"/>
          <p:cNvSpPr/>
          <p:nvPr/>
        </p:nvSpPr>
        <p:spPr>
          <a:xfrm>
            <a:off x="5643243" y="4472567"/>
            <a:ext cx="1767802" cy="1237404"/>
          </a:xfrm>
          <a:custGeom>
            <a:avLst/>
            <a:gdLst>
              <a:gd name="connsiteX0" fmla="*/ 0 w 1767802"/>
              <a:gd name="connsiteY0" fmla="*/ 206275 h 1237404"/>
              <a:gd name="connsiteX1" fmla="*/ 206275 w 1767802"/>
              <a:gd name="connsiteY1" fmla="*/ 0 h 1237404"/>
              <a:gd name="connsiteX2" fmla="*/ 1561527 w 1767802"/>
              <a:gd name="connsiteY2" fmla="*/ 0 h 1237404"/>
              <a:gd name="connsiteX3" fmla="*/ 1767802 w 1767802"/>
              <a:gd name="connsiteY3" fmla="*/ 206275 h 1237404"/>
              <a:gd name="connsiteX4" fmla="*/ 1767802 w 1767802"/>
              <a:gd name="connsiteY4" fmla="*/ 1031129 h 1237404"/>
              <a:gd name="connsiteX5" fmla="*/ 1561527 w 1767802"/>
              <a:gd name="connsiteY5" fmla="*/ 1237404 h 1237404"/>
              <a:gd name="connsiteX6" fmla="*/ 206275 w 1767802"/>
              <a:gd name="connsiteY6" fmla="*/ 1237404 h 1237404"/>
              <a:gd name="connsiteX7" fmla="*/ 0 w 1767802"/>
              <a:gd name="connsiteY7" fmla="*/ 1031129 h 1237404"/>
              <a:gd name="connsiteX8" fmla="*/ 0 w 1767802"/>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802" h="1237404">
                <a:moveTo>
                  <a:pt x="0" y="206275"/>
                </a:moveTo>
                <a:cubicBezTo>
                  <a:pt x="0" y="92352"/>
                  <a:pt x="92352" y="0"/>
                  <a:pt x="206275" y="0"/>
                </a:cubicBezTo>
                <a:lnTo>
                  <a:pt x="1561527" y="0"/>
                </a:lnTo>
                <a:cubicBezTo>
                  <a:pt x="1675450" y="0"/>
                  <a:pt x="1767802" y="92352"/>
                  <a:pt x="1767802" y="206275"/>
                </a:cubicBezTo>
                <a:lnTo>
                  <a:pt x="1767802" y="1031129"/>
                </a:lnTo>
                <a:cubicBezTo>
                  <a:pt x="1767802" y="1145052"/>
                  <a:pt x="1675450" y="1237404"/>
                  <a:pt x="1561527"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dirty="0" smtClean="0">
                <a:latin typeface="Verdana" panose="020B0604030504040204" pitchFamily="34" charset="0"/>
                <a:ea typeface="Verdana" panose="020B0604030504040204" pitchFamily="34" charset="0"/>
                <a:cs typeface="Verdana" panose="020B0604030504040204" pitchFamily="34" charset="0"/>
              </a:rPr>
              <a:t>Take necessary actions</a:t>
            </a:r>
          </a:p>
          <a:p>
            <a:pPr lvl="0" algn="ctr" defTabSz="889000">
              <a:lnSpc>
                <a:spcPct val="90000"/>
              </a:lnSpc>
              <a:spcBef>
                <a:spcPct val="0"/>
              </a:spcBef>
              <a:spcAft>
                <a:spcPct val="35000"/>
              </a:spcAft>
            </a:pPr>
            <a:endParaRPr lang="en-GB" sz="1400" kern="1200" dirty="0"/>
          </a:p>
        </p:txBody>
      </p:sp>
      <p:sp>
        <p:nvSpPr>
          <p:cNvPr id="28677" name="Rectangle 3"/>
          <p:cNvSpPr>
            <a:spLocks noChangeArrowheads="1"/>
          </p:cNvSpPr>
          <p:nvPr/>
        </p:nvSpPr>
        <p:spPr bwMode="auto">
          <a:xfrm>
            <a:off x="395536" y="4841874"/>
            <a:ext cx="3744913" cy="13239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bg1"/>
                </a:solidFill>
                <a:latin typeface="Verdana" pitchFamily="34" charset="0"/>
                <a:ea typeface="ＭＳ Ｐゴシック" pitchFamily="34" charset="-128"/>
              </a:defRPr>
            </a:lvl1pPr>
            <a:lvl2pPr marL="742950" indent="-285750" eaLnBrk="0" hangingPunct="0">
              <a:defRPr sz="1400">
                <a:solidFill>
                  <a:schemeClr val="bg1"/>
                </a:solidFill>
                <a:latin typeface="Verdana" pitchFamily="34" charset="0"/>
                <a:ea typeface="ＭＳ Ｐゴシック" pitchFamily="34" charset="-128"/>
              </a:defRPr>
            </a:lvl2pPr>
            <a:lvl3pPr marL="1143000" indent="-228600" eaLnBrk="0" hangingPunct="0">
              <a:defRPr sz="1400">
                <a:solidFill>
                  <a:schemeClr val="bg1"/>
                </a:solidFill>
                <a:latin typeface="Verdana" pitchFamily="34" charset="0"/>
                <a:ea typeface="ＭＳ Ｐゴシック" pitchFamily="34" charset="-128"/>
              </a:defRPr>
            </a:lvl3pPr>
            <a:lvl4pPr marL="1600200" indent="-228600" eaLnBrk="0" hangingPunct="0">
              <a:defRPr sz="1400">
                <a:solidFill>
                  <a:schemeClr val="bg1"/>
                </a:solidFill>
                <a:latin typeface="Verdana" pitchFamily="34" charset="0"/>
                <a:ea typeface="ＭＳ Ｐゴシック" pitchFamily="34" charset="-128"/>
              </a:defRPr>
            </a:lvl4pPr>
            <a:lvl5pPr marL="2057400" indent="-228600" eaLnBrk="0" hangingPunct="0">
              <a:defRPr sz="1400">
                <a:solidFill>
                  <a:schemeClr val="bg1"/>
                </a:solidFill>
                <a:latin typeface="Verdana" pitchFamily="34" charset="0"/>
                <a:ea typeface="ＭＳ Ｐゴシック" pitchFamily="34" charset="-128"/>
              </a:defRPr>
            </a:lvl5pPr>
            <a:lvl6pPr marL="25146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6pPr>
            <a:lvl7pPr marL="29718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7pPr>
            <a:lvl8pPr marL="34290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8pPr>
            <a:lvl9pPr marL="38862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9pPr>
          </a:lstStyle>
          <a:p>
            <a:pPr eaLnBrk="1" hangingPunct="1"/>
            <a:r>
              <a:rPr lang="en-GB" altLang="it-IT" sz="1600" dirty="0">
                <a:solidFill>
                  <a:schemeClr val="tx1"/>
                </a:solidFill>
              </a:rPr>
              <a:t>If you have data indicating that applying Exposure Scenario leads to unsafe use, inform your supplier and take actions to </a:t>
            </a:r>
            <a:r>
              <a:rPr lang="en-GB" altLang="it-IT" sz="1600" dirty="0" smtClean="0">
                <a:solidFill>
                  <a:schemeClr val="tx1"/>
                </a:solidFill>
              </a:rPr>
              <a:t>control </a:t>
            </a:r>
            <a:r>
              <a:rPr lang="en-GB" altLang="it-IT" sz="1600" dirty="0">
                <a:solidFill>
                  <a:schemeClr val="tx1"/>
                </a:solidFill>
              </a:rPr>
              <a:t>the </a:t>
            </a:r>
            <a:r>
              <a:rPr lang="en-GB" altLang="it-IT" sz="1600" dirty="0" smtClean="0">
                <a:solidFill>
                  <a:schemeClr val="tx1"/>
                </a:solidFill>
              </a:rPr>
              <a:t>risks. </a:t>
            </a:r>
            <a:r>
              <a:rPr lang="en-GB" altLang="it-IT" sz="1600" strike="sngStrike" dirty="0" smtClean="0">
                <a:solidFill>
                  <a:schemeClr val="tx1"/>
                </a:solidFill>
              </a:rPr>
              <a:t> </a:t>
            </a:r>
            <a:endParaRPr lang="en-GB" altLang="it-IT" sz="1600" strike="sngStrike" dirty="0">
              <a:solidFill>
                <a:schemeClr val="tx1"/>
              </a:solidFill>
            </a:endParaRPr>
          </a:p>
        </p:txBody>
      </p:sp>
      <p:sp>
        <p:nvSpPr>
          <p:cNvPr id="8"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10</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12887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9"/>
          <p:cNvSpPr>
            <a:spLocks noGrp="1" noChangeArrowheads="1"/>
          </p:cNvSpPr>
          <p:nvPr>
            <p:ph type="title" idx="4294967295"/>
          </p:nvPr>
        </p:nvSpPr>
        <p:spPr>
          <a:xfrm>
            <a:off x="402431" y="446758"/>
            <a:ext cx="8229600" cy="461962"/>
          </a:xfrm>
        </p:spPr>
        <p:txBody>
          <a:bodyPr>
            <a:noAutofit/>
          </a:bodyPr>
          <a:lstStyle/>
          <a:p>
            <a:pPr algn="l"/>
            <a:r>
              <a:rPr lang="en-GB" altLang="en-US" sz="3000" b="1" dirty="0">
                <a:solidFill>
                  <a:srgbClr val="0046AD"/>
                </a:solidFill>
                <a:latin typeface="Verdana" pitchFamily="34" charset="0"/>
                <a:ea typeface="Verdana" pitchFamily="34" charset="0"/>
                <a:cs typeface="Verdana" pitchFamily="34" charset="0"/>
              </a:rPr>
              <a:t>Checking uses and conditions of use  </a:t>
            </a:r>
          </a:p>
        </p:txBody>
      </p:sp>
      <p:sp>
        <p:nvSpPr>
          <p:cNvPr id="29718" name="Rectangle 12"/>
          <p:cNvSpPr>
            <a:spLocks noChangeArrowheads="1"/>
          </p:cNvSpPr>
          <p:nvPr/>
        </p:nvSpPr>
        <p:spPr bwMode="auto">
          <a:xfrm>
            <a:off x="304353" y="4049210"/>
            <a:ext cx="4411663" cy="118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66700" indent="-266700" eaLnBrk="0" hangingPunct="0">
              <a:spcBef>
                <a:spcPct val="20000"/>
              </a:spcBef>
              <a:buClr>
                <a:schemeClr val="tx2"/>
              </a:buClr>
              <a:buChar char="•"/>
              <a:defRPr sz="2200">
                <a:solidFill>
                  <a:schemeClr val="tx1"/>
                </a:solidFill>
                <a:latin typeface="Verdana" pitchFamily="34" charset="0"/>
                <a:ea typeface="ＭＳ Ｐゴシック" pitchFamily="34" charset="-128"/>
              </a:defRPr>
            </a:lvl1pPr>
            <a:lvl2pPr marL="742950" indent="-285750" eaLnBrk="0" hangingPunct="0">
              <a:spcBef>
                <a:spcPct val="20000"/>
              </a:spcBef>
              <a:buClr>
                <a:schemeClr val="tx2"/>
              </a:buClr>
              <a:buChar char="•"/>
              <a:defRPr>
                <a:solidFill>
                  <a:schemeClr val="tx1"/>
                </a:solidFill>
                <a:latin typeface="Verdana" pitchFamily="34" charset="0"/>
                <a:ea typeface="ＭＳ Ｐゴシック" pitchFamily="34" charset="-128"/>
              </a:defRPr>
            </a:lvl2pPr>
            <a:lvl3pPr marL="1143000" indent="-228600" eaLnBrk="0" hangingPunct="0">
              <a:spcBef>
                <a:spcPct val="20000"/>
              </a:spcBef>
              <a:buClr>
                <a:schemeClr val="tx2"/>
              </a:buClr>
              <a:buChar char="•"/>
              <a:defRPr sz="1400">
                <a:solidFill>
                  <a:schemeClr val="tx1"/>
                </a:solidFill>
                <a:latin typeface="Verdana" pitchFamily="34" charset="0"/>
                <a:ea typeface="ＭＳ Ｐゴシック" pitchFamily="34" charset="-128"/>
              </a:defRPr>
            </a:lvl3pPr>
            <a:lvl4pPr marL="1600200" indent="-228600" eaLnBrk="0" hangingPunct="0">
              <a:spcBef>
                <a:spcPct val="20000"/>
              </a:spcBef>
              <a:buClr>
                <a:schemeClr val="tx2"/>
              </a:buClr>
              <a:buChar char="•"/>
              <a:defRPr sz="1200">
                <a:solidFill>
                  <a:schemeClr val="tx1"/>
                </a:solidFill>
                <a:latin typeface="Verdana" pitchFamily="34" charset="0"/>
                <a:ea typeface="ＭＳ Ｐゴシック" pitchFamily="34" charset="-128"/>
              </a:defRPr>
            </a:lvl4pPr>
            <a:lvl5pPr marL="2057400" indent="-228600" eaLnBrk="0" hangingPunct="0">
              <a:spcBef>
                <a:spcPct val="20000"/>
              </a:spcBef>
              <a:buClr>
                <a:schemeClr val="hlink"/>
              </a:buClr>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9pPr>
          </a:lstStyle>
          <a:p>
            <a:pPr>
              <a:buClr>
                <a:srgbClr val="000000"/>
              </a:buClr>
            </a:pPr>
            <a:r>
              <a:rPr lang="en-GB" altLang="en-US" dirty="0" smtClean="0">
                <a:solidFill>
                  <a:srgbClr val="000000"/>
                </a:solidFill>
              </a:rPr>
              <a:t>SDS Section 1.2  </a:t>
            </a:r>
          </a:p>
          <a:p>
            <a:pPr lvl="1">
              <a:buClr>
                <a:srgbClr val="000000"/>
              </a:buClr>
            </a:pPr>
            <a:r>
              <a:rPr lang="en-GB" altLang="en-US" dirty="0" smtClean="0">
                <a:solidFill>
                  <a:srgbClr val="000000"/>
                </a:solidFill>
              </a:rPr>
              <a:t>Identified uses</a:t>
            </a:r>
          </a:p>
          <a:p>
            <a:pPr>
              <a:buClr>
                <a:srgbClr val="000000"/>
              </a:buClr>
            </a:pPr>
            <a:r>
              <a:rPr lang="en-GB" altLang="en-US" dirty="0" smtClean="0">
                <a:solidFill>
                  <a:srgbClr val="000000"/>
                </a:solidFill>
              </a:rPr>
              <a:t>ES Section 1 - Title   </a:t>
            </a:r>
            <a:endParaRPr lang="en-GB" altLang="en-US" dirty="0">
              <a:solidFill>
                <a:srgbClr val="000000"/>
              </a:solidFill>
            </a:endParaRPr>
          </a:p>
          <a:p>
            <a:pPr lvl="1">
              <a:buClr>
                <a:srgbClr val="000000"/>
              </a:buClr>
            </a:pPr>
            <a:r>
              <a:rPr lang="en-GB" altLang="en-US" sz="1800" dirty="0">
                <a:solidFill>
                  <a:srgbClr val="000000"/>
                </a:solidFill>
              </a:rPr>
              <a:t>Identified uses  </a:t>
            </a:r>
          </a:p>
          <a:p>
            <a:pPr lvl="1">
              <a:buClr>
                <a:srgbClr val="000000"/>
              </a:buClr>
            </a:pPr>
            <a:r>
              <a:rPr lang="en-GB" altLang="en-US" sz="1800" dirty="0">
                <a:solidFill>
                  <a:srgbClr val="000000"/>
                </a:solidFill>
              </a:rPr>
              <a:t>Processes/activities covered</a:t>
            </a:r>
          </a:p>
          <a:p>
            <a:pPr>
              <a:buClr>
                <a:srgbClr val="000000"/>
              </a:buClr>
            </a:pPr>
            <a:r>
              <a:rPr lang="en-GB" altLang="en-US" dirty="0" smtClean="0">
                <a:solidFill>
                  <a:srgbClr val="000000"/>
                </a:solidFill>
              </a:rPr>
              <a:t>ES Section 2 </a:t>
            </a:r>
          </a:p>
          <a:p>
            <a:pPr lvl="1">
              <a:buClr>
                <a:srgbClr val="000000"/>
              </a:buClr>
            </a:pPr>
            <a:r>
              <a:rPr lang="en-GB" altLang="en-US" dirty="0" smtClean="0">
                <a:solidFill>
                  <a:srgbClr val="000000"/>
                </a:solidFill>
              </a:rPr>
              <a:t>Conditions </a:t>
            </a:r>
            <a:r>
              <a:rPr lang="en-GB" altLang="en-US" dirty="0">
                <a:solidFill>
                  <a:srgbClr val="000000"/>
                </a:solidFill>
              </a:rPr>
              <a:t>of safe use</a:t>
            </a:r>
          </a:p>
          <a:p>
            <a:pPr>
              <a:buClr>
                <a:srgbClr val="0046AD"/>
              </a:buClr>
            </a:pPr>
            <a:endParaRPr lang="en-GB" altLang="en-US" dirty="0">
              <a:solidFill>
                <a:srgbClr val="000000"/>
              </a:solidFill>
            </a:endParaRPr>
          </a:p>
        </p:txBody>
      </p:sp>
      <p:sp>
        <p:nvSpPr>
          <p:cNvPr id="29711" name="Rectangle 13"/>
          <p:cNvSpPr>
            <a:spLocks noChangeArrowheads="1"/>
          </p:cNvSpPr>
          <p:nvPr/>
        </p:nvSpPr>
        <p:spPr bwMode="auto">
          <a:xfrm>
            <a:off x="4830060" y="4058435"/>
            <a:ext cx="401320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66700" indent="-266700" eaLnBrk="0" hangingPunct="0">
              <a:spcBef>
                <a:spcPct val="20000"/>
              </a:spcBef>
              <a:buClr>
                <a:schemeClr val="tx2"/>
              </a:buClr>
              <a:buChar char="•"/>
              <a:defRPr sz="2200">
                <a:solidFill>
                  <a:schemeClr val="tx1"/>
                </a:solidFill>
                <a:latin typeface="Verdana" pitchFamily="34" charset="0"/>
                <a:ea typeface="ＭＳ Ｐゴシック" pitchFamily="34" charset="-128"/>
              </a:defRPr>
            </a:lvl1pPr>
            <a:lvl2pPr marL="742950" indent="-285750" eaLnBrk="0" hangingPunct="0">
              <a:spcBef>
                <a:spcPct val="20000"/>
              </a:spcBef>
              <a:buClr>
                <a:schemeClr val="tx2"/>
              </a:buClr>
              <a:buChar char="•"/>
              <a:defRPr>
                <a:solidFill>
                  <a:schemeClr val="tx1"/>
                </a:solidFill>
                <a:latin typeface="Verdana" pitchFamily="34" charset="0"/>
                <a:ea typeface="ＭＳ Ｐゴシック" pitchFamily="34" charset="-128"/>
              </a:defRPr>
            </a:lvl2pPr>
            <a:lvl3pPr marL="1143000" indent="-228600" eaLnBrk="0" hangingPunct="0">
              <a:spcBef>
                <a:spcPct val="20000"/>
              </a:spcBef>
              <a:buClr>
                <a:schemeClr val="tx2"/>
              </a:buClr>
              <a:buChar char="•"/>
              <a:defRPr sz="1400">
                <a:solidFill>
                  <a:schemeClr val="tx1"/>
                </a:solidFill>
                <a:latin typeface="Verdana" pitchFamily="34" charset="0"/>
                <a:ea typeface="ＭＳ Ｐゴシック" pitchFamily="34" charset="-128"/>
              </a:defRPr>
            </a:lvl3pPr>
            <a:lvl4pPr marL="1600200" indent="-228600" eaLnBrk="0" hangingPunct="0">
              <a:spcBef>
                <a:spcPct val="20000"/>
              </a:spcBef>
              <a:buClr>
                <a:schemeClr val="tx2"/>
              </a:buClr>
              <a:buChar char="•"/>
              <a:defRPr sz="1200">
                <a:solidFill>
                  <a:schemeClr val="tx1"/>
                </a:solidFill>
                <a:latin typeface="Verdana" pitchFamily="34" charset="0"/>
                <a:ea typeface="ＭＳ Ｐゴシック" pitchFamily="34" charset="-128"/>
              </a:defRPr>
            </a:lvl4pPr>
            <a:lvl5pPr marL="2057400" indent="-228600" eaLnBrk="0" hangingPunct="0">
              <a:spcBef>
                <a:spcPct val="20000"/>
              </a:spcBef>
              <a:buClr>
                <a:schemeClr val="hlink"/>
              </a:buClr>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9pPr>
          </a:lstStyle>
          <a:p>
            <a:pPr>
              <a:buClr>
                <a:srgbClr val="000000"/>
              </a:buClr>
            </a:pPr>
            <a:r>
              <a:rPr lang="en-GB" altLang="en-US" dirty="0" smtClean="0">
                <a:solidFill>
                  <a:srgbClr val="FF9900"/>
                </a:solidFill>
              </a:rPr>
              <a:t>Own/customer site</a:t>
            </a:r>
          </a:p>
          <a:p>
            <a:pPr lvl="1">
              <a:buClr>
                <a:srgbClr val="000000"/>
              </a:buClr>
            </a:pPr>
            <a:r>
              <a:rPr lang="en-GB" altLang="en-US" dirty="0" smtClean="0">
                <a:solidFill>
                  <a:srgbClr val="FF9900"/>
                </a:solidFill>
              </a:rPr>
              <a:t>Processes/activities</a:t>
            </a:r>
            <a:endParaRPr lang="en-GB" altLang="en-US" dirty="0">
              <a:solidFill>
                <a:srgbClr val="FF9900"/>
              </a:solidFill>
            </a:endParaRPr>
          </a:p>
          <a:p>
            <a:pPr lvl="1">
              <a:buClr>
                <a:srgbClr val="000000"/>
              </a:buClr>
            </a:pPr>
            <a:r>
              <a:rPr lang="en-GB" altLang="en-US" dirty="0">
                <a:solidFill>
                  <a:srgbClr val="FF9900"/>
                </a:solidFill>
              </a:rPr>
              <a:t>Conditions of </a:t>
            </a:r>
            <a:r>
              <a:rPr lang="en-GB" altLang="en-US" dirty="0" smtClean="0">
                <a:solidFill>
                  <a:srgbClr val="FF9900"/>
                </a:solidFill>
              </a:rPr>
              <a:t>use</a:t>
            </a:r>
          </a:p>
          <a:p>
            <a:pPr>
              <a:buClr>
                <a:srgbClr val="000000"/>
              </a:buClr>
            </a:pPr>
            <a:r>
              <a:rPr lang="en-GB" altLang="en-US" dirty="0" smtClean="0">
                <a:solidFill>
                  <a:srgbClr val="008BC8"/>
                </a:solidFill>
              </a:rPr>
              <a:t>Own /Customer products</a:t>
            </a:r>
          </a:p>
          <a:p>
            <a:pPr lvl="1">
              <a:buClr>
                <a:srgbClr val="000000"/>
              </a:buClr>
            </a:pPr>
            <a:r>
              <a:rPr lang="en-GB" altLang="en-US" dirty="0" smtClean="0">
                <a:solidFill>
                  <a:srgbClr val="008BC8"/>
                </a:solidFill>
              </a:rPr>
              <a:t>Product category</a:t>
            </a:r>
          </a:p>
          <a:p>
            <a:pPr lvl="1">
              <a:buClr>
                <a:srgbClr val="000000"/>
              </a:buClr>
            </a:pPr>
            <a:r>
              <a:rPr lang="en-GB" altLang="en-US" dirty="0" smtClean="0">
                <a:solidFill>
                  <a:srgbClr val="008BC8"/>
                </a:solidFill>
              </a:rPr>
              <a:t>Article category</a:t>
            </a:r>
            <a:endParaRPr lang="en-GB" altLang="en-US" dirty="0">
              <a:solidFill>
                <a:srgbClr val="008BC8"/>
              </a:solidFill>
            </a:endParaRPr>
          </a:p>
          <a:p>
            <a:pPr lvl="1">
              <a:buClr>
                <a:srgbClr val="000000"/>
              </a:buClr>
            </a:pPr>
            <a:endParaRPr lang="en-GB" altLang="en-US" dirty="0">
              <a:solidFill>
                <a:srgbClr val="000000"/>
              </a:solidFill>
            </a:endParaRPr>
          </a:p>
          <a:p>
            <a:pPr>
              <a:buClr>
                <a:srgbClr val="0046AD"/>
              </a:buClr>
            </a:pPr>
            <a:endParaRPr lang="en-GB" altLang="en-US" dirty="0">
              <a:solidFill>
                <a:srgbClr val="000000"/>
              </a:solidFill>
            </a:endParaRPr>
          </a:p>
        </p:txBody>
      </p:sp>
      <p:grpSp>
        <p:nvGrpSpPr>
          <p:cNvPr id="29703" name="Group 14"/>
          <p:cNvGrpSpPr>
            <a:grpSpLocks/>
          </p:cNvGrpSpPr>
          <p:nvPr/>
        </p:nvGrpSpPr>
        <p:grpSpPr bwMode="auto">
          <a:xfrm>
            <a:off x="446855" y="1124744"/>
            <a:ext cx="8229600" cy="746125"/>
            <a:chOff x="55946" y="23283"/>
            <a:chExt cx="1843836" cy="1237404"/>
          </a:xfrm>
        </p:grpSpPr>
        <p:sp>
          <p:nvSpPr>
            <p:cNvPr id="21" name="Rounded Rectangle 20"/>
            <p:cNvSpPr/>
            <p:nvPr/>
          </p:nvSpPr>
          <p:spPr>
            <a:xfrm>
              <a:off x="99878" y="23283"/>
              <a:ext cx="1767721" cy="1237404"/>
            </a:xfrm>
            <a:prstGeom prst="roundRect">
              <a:avLst>
                <a:gd name="adj" fmla="val 16670"/>
              </a:avLst>
            </a:prstGeom>
            <a:solidFill>
              <a:srgbClr val="008BC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4"/>
            <p:cNvSpPr/>
            <p:nvPr/>
          </p:nvSpPr>
          <p:spPr>
            <a:xfrm>
              <a:off x="55946" y="82602"/>
              <a:ext cx="1843836" cy="1176851"/>
            </a:xfrm>
            <a:prstGeom prst="rect">
              <a:avLst/>
            </a:prstGeom>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844550">
                <a:lnSpc>
                  <a:spcPct val="90000"/>
                </a:lnSpc>
                <a:spcBef>
                  <a:spcPct val="0"/>
                </a:spcBef>
                <a:spcAft>
                  <a:spcPct val="35000"/>
                </a:spcAft>
                <a:defRPr/>
              </a:pPr>
              <a:r>
                <a:rPr lang="en-GB" b="1" dirty="0">
                  <a:latin typeface="Verdana" panose="020B0604030504040204" pitchFamily="34" charset="0"/>
                  <a:ea typeface="Verdana" panose="020B0604030504040204" pitchFamily="34" charset="0"/>
                  <a:cs typeface="Verdana" panose="020B0604030504040204" pitchFamily="34" charset="0"/>
                </a:rPr>
                <a:t> The exposure scenario should be checked by DUs </a:t>
              </a:r>
              <a:r>
                <a:rPr lang="en-GB" b="1" dirty="0" smtClean="0">
                  <a:latin typeface="Verdana" panose="020B0604030504040204" pitchFamily="34" charset="0"/>
                  <a:ea typeface="Verdana" panose="020B0604030504040204" pitchFamily="34" charset="0"/>
                  <a:cs typeface="Verdana" panose="020B0604030504040204" pitchFamily="34" charset="0"/>
                </a:rPr>
                <a:t>for their </a:t>
              </a:r>
              <a:endParaRPr lang="en-GB" b="1" dirty="0">
                <a:latin typeface="Verdana" panose="020B0604030504040204" pitchFamily="34" charset="0"/>
                <a:ea typeface="Verdana" panose="020B0604030504040204" pitchFamily="34" charset="0"/>
                <a:cs typeface="Verdana" panose="020B0604030504040204" pitchFamily="34" charset="0"/>
              </a:endParaRPr>
            </a:p>
            <a:p>
              <a:pPr algn="ctr" defTabSz="844550">
                <a:lnSpc>
                  <a:spcPct val="90000"/>
                </a:lnSpc>
                <a:spcBef>
                  <a:spcPct val="0"/>
                </a:spcBef>
                <a:spcAft>
                  <a:spcPct val="35000"/>
                </a:spcAft>
                <a:defRPr/>
              </a:pPr>
              <a:r>
                <a:rPr lang="en-GB" b="1" dirty="0">
                  <a:latin typeface="Verdana" panose="020B0604030504040204" pitchFamily="34" charset="0"/>
                  <a:ea typeface="Verdana" panose="020B0604030504040204" pitchFamily="34" charset="0"/>
                  <a:cs typeface="Verdana" panose="020B0604030504040204" pitchFamily="34" charset="0"/>
                </a:rPr>
                <a:t>own use and any foreseeable customer use</a:t>
              </a:r>
            </a:p>
          </p:txBody>
        </p:sp>
      </p:grpSp>
      <p:sp>
        <p:nvSpPr>
          <p:cNvPr id="23"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11</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2783671"/>
            <a:ext cx="690089" cy="100536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0043" y="2419163"/>
            <a:ext cx="1286412" cy="1369877"/>
          </a:xfrm>
          <a:prstGeom prst="rect">
            <a:avLst/>
          </a:prstGeom>
        </p:spPr>
      </p:pic>
      <p:sp>
        <p:nvSpPr>
          <p:cNvPr id="5" name="TextBox 4"/>
          <p:cNvSpPr txBox="1"/>
          <p:nvPr/>
        </p:nvSpPr>
        <p:spPr>
          <a:xfrm>
            <a:off x="3707904" y="3534107"/>
            <a:ext cx="792088" cy="830997"/>
          </a:xfrm>
          <a:prstGeom prst="rect">
            <a:avLst/>
          </a:prstGeom>
          <a:noFill/>
        </p:spPr>
        <p:txBody>
          <a:bodyPr wrap="square" rtlCol="0">
            <a:spAutoFit/>
          </a:bodyPr>
          <a:lstStyle/>
          <a:p>
            <a:pPr algn="ctr"/>
            <a:r>
              <a:rPr lang="en-GB" sz="4800" b="1" dirty="0">
                <a:latin typeface="Verdana" panose="020B0604030504040204" pitchFamily="34" charset="0"/>
                <a:ea typeface="Verdana" panose="020B0604030504040204" pitchFamily="34" charset="0"/>
                <a:cs typeface="Verdana" panose="020B0604030504040204" pitchFamily="34" charset="0"/>
              </a:rPr>
              <a:t>=</a:t>
            </a:r>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9672" y="2403693"/>
            <a:ext cx="1075784" cy="1385347"/>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77442" y="2782995"/>
            <a:ext cx="1275758" cy="1006045"/>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78292" y="2122388"/>
            <a:ext cx="1251768" cy="1526685"/>
          </a:xfrm>
          <a:prstGeom prst="rect">
            <a:avLst/>
          </a:prstGeom>
        </p:spPr>
      </p:pic>
    </p:spTree>
    <p:extLst>
      <p:ext uri="{BB962C8B-B14F-4D97-AF65-F5344CB8AC3E}">
        <p14:creationId xmlns:p14="http://schemas.microsoft.com/office/powerpoint/2010/main" val="1914941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827584" y="2564904"/>
            <a:ext cx="2016224" cy="1368152"/>
          </a:xfrm>
          <a:prstGeom prst="roundRect">
            <a:avLst/>
          </a:prstGeom>
          <a:solidFill>
            <a:srgbClr val="D7EFFA"/>
          </a:solid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2915816" y="2564904"/>
            <a:ext cx="5400600" cy="1368152"/>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22" name="Text Placeholder 2"/>
          <p:cNvSpPr>
            <a:spLocks noGrp="1"/>
          </p:cNvSpPr>
          <p:nvPr>
            <p:ph type="body" sz="quarter" idx="4294967295"/>
          </p:nvPr>
        </p:nvSpPr>
        <p:spPr>
          <a:xfrm>
            <a:off x="540321" y="730902"/>
            <a:ext cx="6551959" cy="541338"/>
          </a:xfrm>
        </p:spPr>
        <p:txBody>
          <a:bodyPr>
            <a:noAutofit/>
          </a:bodyPr>
          <a:lstStyle/>
          <a:p>
            <a:pPr marL="0" indent="0">
              <a:buNone/>
            </a:pPr>
            <a:r>
              <a:rPr lang="en-GB" altLang="it-IT" sz="3000" b="1" dirty="0">
                <a:solidFill>
                  <a:srgbClr val="0046AD"/>
                </a:solidFill>
                <a:latin typeface="Verdana" pitchFamily="34" charset="0"/>
                <a:ea typeface="Verdana" pitchFamily="34" charset="0"/>
                <a:cs typeface="Verdana" pitchFamily="34" charset="0"/>
              </a:rPr>
              <a:t>ES – </a:t>
            </a:r>
            <a:r>
              <a:rPr lang="en-GB" altLang="it-IT" sz="3000" b="1" dirty="0" smtClean="0">
                <a:solidFill>
                  <a:srgbClr val="0046AD"/>
                </a:solidFill>
                <a:latin typeface="Verdana" pitchFamily="34" charset="0"/>
                <a:ea typeface="Verdana" pitchFamily="34" charset="0"/>
                <a:cs typeface="Verdana" pitchFamily="34" charset="0"/>
              </a:rPr>
              <a:t>c</a:t>
            </a:r>
            <a:r>
              <a:rPr lang="en-GB" sz="3000" b="1" dirty="0" smtClean="0">
                <a:solidFill>
                  <a:srgbClr val="0046AD"/>
                </a:solidFill>
                <a:latin typeface="Verdana" pitchFamily="34" charset="0"/>
                <a:ea typeface="Verdana" pitchFamily="34" charset="0"/>
                <a:cs typeface="Verdana" pitchFamily="34" charset="0"/>
              </a:rPr>
              <a:t>heck </a:t>
            </a:r>
            <a:r>
              <a:rPr lang="en-GB" sz="3000" b="1" dirty="0">
                <a:solidFill>
                  <a:srgbClr val="0046AD"/>
                </a:solidFill>
                <a:latin typeface="Verdana" pitchFamily="34" charset="0"/>
                <a:ea typeface="Verdana" pitchFamily="34" charset="0"/>
                <a:cs typeface="Verdana" pitchFamily="34" charset="0"/>
              </a:rPr>
              <a:t>if your use is covered in the title section </a:t>
            </a:r>
            <a:endParaRPr lang="it-IT" sz="3000" b="1" dirty="0">
              <a:solidFill>
                <a:srgbClr val="0046AD"/>
              </a:solidFill>
              <a:latin typeface="Verdana" pitchFamily="34" charset="0"/>
              <a:ea typeface="Verdana" pitchFamily="34" charset="0"/>
              <a:cs typeface="Verdana" pitchFamily="34" charset="0"/>
            </a:endParaRPr>
          </a:p>
          <a:p>
            <a:pPr marL="0" indent="0">
              <a:buNone/>
            </a:pPr>
            <a:r>
              <a:rPr lang="en-GB" altLang="it-IT" sz="3000" b="1" dirty="0">
                <a:solidFill>
                  <a:srgbClr val="0046AD"/>
                </a:solidFill>
                <a:latin typeface="Verdana" pitchFamily="34" charset="0"/>
                <a:ea typeface="Verdana" pitchFamily="34" charset="0"/>
                <a:cs typeface="Verdana" pitchFamily="34" charset="0"/>
              </a:rPr>
              <a:t> 				            </a:t>
            </a:r>
          </a:p>
        </p:txBody>
      </p:sp>
      <p:sp>
        <p:nvSpPr>
          <p:cNvPr id="5"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12</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899592" y="2885455"/>
            <a:ext cx="1872208" cy="615553"/>
          </a:xfrm>
          <a:prstGeom prst="rect">
            <a:avLst/>
          </a:prstGeom>
          <a:noFill/>
        </p:spPr>
        <p:txBody>
          <a:bodyPr wrap="square" rtlCol="0">
            <a:spAutoFit/>
          </a:bodyPr>
          <a:lstStyle/>
          <a:p>
            <a:pPr algn="ctr"/>
            <a:r>
              <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rPr>
              <a:t>Title section: use name</a:t>
            </a:r>
          </a:p>
        </p:txBody>
      </p:sp>
      <p:sp>
        <p:nvSpPr>
          <p:cNvPr id="9" name="TextBox 8"/>
          <p:cNvSpPr txBox="1"/>
          <p:nvPr/>
        </p:nvSpPr>
        <p:spPr>
          <a:xfrm>
            <a:off x="2987824" y="2621057"/>
            <a:ext cx="5184576" cy="1323439"/>
          </a:xfrm>
          <a:prstGeom prst="rect">
            <a:avLst/>
          </a:prstGeom>
          <a:noFill/>
          <a:ln w="28575">
            <a:noFill/>
          </a:ln>
        </p:spPr>
        <p:txBody>
          <a:bodyPr wrap="square" rtlCol="0">
            <a:spAutoFit/>
          </a:bodyPr>
          <a:lstStyle/>
          <a:p>
            <a:pPr marL="285750" indent="-285750">
              <a:buFont typeface="Arial" panose="020B0604020202020204" pitchFamily="34" charset="0"/>
              <a:buChar char="•"/>
              <a:defRPr/>
            </a:pPr>
            <a:r>
              <a:rPr lang="en-GB" sz="1600" dirty="0">
                <a:latin typeface="Verdana" panose="020B0604030504040204" pitchFamily="34" charset="0"/>
                <a:ea typeface="Verdana" panose="020B0604030504040204" pitchFamily="34" charset="0"/>
                <a:cs typeface="Verdana" panose="020B0604030504040204" pitchFamily="34" charset="0"/>
              </a:rPr>
              <a:t>Are all my uses and foreseeable uses of my product by my customers identified in the title section of one or more of the exposure scenarios?  </a:t>
            </a:r>
            <a:endParaRPr lang="en-GB" sz="16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defRPr/>
            </a:pPr>
            <a:r>
              <a:rPr lang="en-GB" sz="1600" dirty="0" smtClean="0">
                <a:latin typeface="Verdana" panose="020B0604030504040204" pitchFamily="34" charset="0"/>
                <a:ea typeface="Verdana" panose="020B0604030504040204" pitchFamily="34" charset="0"/>
                <a:cs typeface="Verdana" panose="020B0604030504040204" pitchFamily="34" charset="0"/>
              </a:rPr>
              <a:t>Is </a:t>
            </a:r>
            <a:r>
              <a:rPr lang="en-GB" sz="1600" dirty="0">
                <a:latin typeface="Verdana" panose="020B0604030504040204" pitchFamily="34" charset="0"/>
                <a:ea typeface="Verdana" panose="020B0604030504040204" pitchFamily="34" charset="0"/>
                <a:cs typeface="Verdana" panose="020B0604030504040204" pitchFamily="34" charset="0"/>
              </a:rPr>
              <a:t>the use title applicable to these uses</a:t>
            </a:r>
            <a:r>
              <a:rPr lang="en-GB" sz="1600" dirty="0" smtClean="0">
                <a:latin typeface="Verdana" panose="020B0604030504040204" pitchFamily="34" charset="0"/>
                <a:ea typeface="Verdana" panose="020B0604030504040204" pitchFamily="34" charset="0"/>
                <a:cs typeface="Verdana" panose="020B0604030504040204" pitchFamily="34" charset="0"/>
              </a:rPr>
              <a:t>? </a:t>
            </a:r>
            <a:endParaRPr lang="en-GB" sz="1600" dirty="0">
              <a:latin typeface="Verdana" panose="020B0604030504040204" pitchFamily="34" charset="0"/>
              <a:ea typeface="Verdana" panose="020B0604030504040204" pitchFamily="34" charset="0"/>
              <a:cs typeface="Verdana" panose="020B0604030504040204" pitchFamily="34" charset="0"/>
            </a:endParaRPr>
          </a:p>
        </p:txBody>
      </p:sp>
      <p:sp>
        <p:nvSpPr>
          <p:cNvPr id="11" name="Rounded Rectangle 10"/>
          <p:cNvSpPr/>
          <p:nvPr/>
        </p:nvSpPr>
        <p:spPr>
          <a:xfrm>
            <a:off x="827584" y="4077072"/>
            <a:ext cx="2016224" cy="1368152"/>
          </a:xfrm>
          <a:prstGeom prst="roundRect">
            <a:avLst/>
          </a:prstGeom>
          <a:solidFill>
            <a:srgbClr val="D7EFFA"/>
          </a:solid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2915816" y="4077072"/>
            <a:ext cx="5400600" cy="1368152"/>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899592" y="4397623"/>
            <a:ext cx="1872208" cy="615553"/>
          </a:xfrm>
          <a:prstGeom prst="rect">
            <a:avLst/>
          </a:prstGeom>
          <a:noFill/>
        </p:spPr>
        <p:txBody>
          <a:bodyPr wrap="square" rtlCol="0">
            <a:spAutoFit/>
          </a:bodyPr>
          <a:lstStyle/>
          <a:p>
            <a:pPr algn="ctr"/>
            <a:r>
              <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rPr>
              <a:t>Title section: </a:t>
            </a:r>
            <a:r>
              <a:rPr lang="en-GB" sz="17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scope</a:t>
            </a:r>
            <a:endPar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2987824" y="4293096"/>
            <a:ext cx="5184576" cy="1077218"/>
          </a:xfrm>
          <a:prstGeom prst="rect">
            <a:avLst/>
          </a:prstGeom>
          <a:noFill/>
          <a:ln w="28575">
            <a:noFill/>
          </a:ln>
        </p:spPr>
        <p:txBody>
          <a:bodyPr wrap="square" rtlCol="0">
            <a:spAutoFit/>
          </a:bodyPr>
          <a:lstStyle/>
          <a:p>
            <a:pPr marL="285750" indent="-285750">
              <a:buFont typeface="Arial" panose="020B0604020202020204" pitchFamily="34" charset="0"/>
              <a:buChar char="•"/>
              <a:defRPr/>
            </a:pPr>
            <a:r>
              <a:rPr lang="en-GB" sz="1600" dirty="0">
                <a:latin typeface="Verdana" panose="020B0604030504040204" pitchFamily="34" charset="0"/>
                <a:ea typeface="Verdana" panose="020B0604030504040204" pitchFamily="34" charset="0"/>
                <a:cs typeface="Verdana" panose="020B0604030504040204" pitchFamily="34" charset="0"/>
              </a:rPr>
              <a:t>Do the contributing exposure scenarios cover all tasks or processes relevant for my uses in the contributing scenarios? (matching PROCs/ERCs)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7287" y="541720"/>
            <a:ext cx="1445153" cy="1159088"/>
          </a:xfrm>
          <a:prstGeom prst="rect">
            <a:avLst/>
          </a:prstGeom>
        </p:spPr>
      </p:pic>
    </p:spTree>
    <p:extLst>
      <p:ext uri="{BB962C8B-B14F-4D97-AF65-F5344CB8AC3E}">
        <p14:creationId xmlns:p14="http://schemas.microsoft.com/office/powerpoint/2010/main" val="351340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2"/>
          <p:cNvSpPr>
            <a:spLocks noGrp="1"/>
          </p:cNvSpPr>
          <p:nvPr>
            <p:ph type="body" sz="quarter" idx="4294967295"/>
          </p:nvPr>
        </p:nvSpPr>
        <p:spPr>
          <a:xfrm>
            <a:off x="323528" y="590366"/>
            <a:ext cx="8062912" cy="541338"/>
          </a:xfrm>
        </p:spPr>
        <p:txBody>
          <a:bodyPr>
            <a:noAutofit/>
          </a:bodyPr>
          <a:lstStyle/>
          <a:p>
            <a:pPr marL="0" indent="0">
              <a:buNone/>
            </a:pPr>
            <a:r>
              <a:rPr lang="en-GB" altLang="it-IT" sz="3000" b="1" dirty="0">
                <a:solidFill>
                  <a:srgbClr val="0046AD"/>
                </a:solidFill>
                <a:latin typeface="Verdana" pitchFamily="34" charset="0"/>
                <a:ea typeface="Verdana" pitchFamily="34" charset="0"/>
                <a:cs typeface="Verdana" pitchFamily="34" charset="0"/>
              </a:rPr>
              <a:t>ES </a:t>
            </a:r>
            <a:r>
              <a:rPr lang="en-GB" altLang="it-IT" sz="3000" b="1" dirty="0" smtClean="0">
                <a:solidFill>
                  <a:srgbClr val="0046AD"/>
                </a:solidFill>
                <a:latin typeface="Verdana" pitchFamily="34" charset="0"/>
                <a:ea typeface="Verdana" pitchFamily="34" charset="0"/>
                <a:cs typeface="Verdana" pitchFamily="34" charset="0"/>
              </a:rPr>
              <a:t>–</a:t>
            </a:r>
            <a:r>
              <a:rPr lang="en-GB" sz="3000" b="1" dirty="0">
                <a:solidFill>
                  <a:srgbClr val="0046AD"/>
                </a:solidFill>
                <a:latin typeface="Verdana" pitchFamily="34" charset="0"/>
                <a:ea typeface="Verdana" pitchFamily="34" charset="0"/>
                <a:cs typeface="Verdana" pitchFamily="34" charset="0"/>
              </a:rPr>
              <a:t>Check if you match the  technical measures in section 2 </a:t>
            </a:r>
            <a:r>
              <a:rPr lang="en-GB" altLang="it-IT" sz="3000" b="1" dirty="0" smtClean="0">
                <a:solidFill>
                  <a:srgbClr val="FF0000"/>
                </a:solidFill>
                <a:latin typeface="Verdana" pitchFamily="34" charset="0"/>
                <a:ea typeface="Verdana" pitchFamily="34" charset="0"/>
                <a:cs typeface="Verdana" pitchFamily="34" charset="0"/>
              </a:rPr>
              <a:t> </a:t>
            </a:r>
          </a:p>
          <a:p>
            <a:pPr marL="0" indent="0">
              <a:buNone/>
            </a:pPr>
            <a:endParaRPr lang="en-GB" altLang="it-IT" sz="3000" b="1" strike="sngStrike" dirty="0">
              <a:solidFill>
                <a:srgbClr val="0046AD"/>
              </a:solidFill>
              <a:latin typeface="Verdana" pitchFamily="34" charset="0"/>
              <a:ea typeface="Verdana" pitchFamily="34" charset="0"/>
              <a:cs typeface="Verdana" pitchFamily="34" charset="0"/>
            </a:endParaRPr>
          </a:p>
        </p:txBody>
      </p:sp>
      <p:sp>
        <p:nvSpPr>
          <p:cNvPr id="5"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13</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1303" y="332656"/>
            <a:ext cx="1445153" cy="1159088"/>
          </a:xfrm>
          <a:prstGeom prst="rect">
            <a:avLst/>
          </a:prstGeom>
        </p:spPr>
      </p:pic>
      <p:sp>
        <p:nvSpPr>
          <p:cNvPr id="10" name="Rounded Rectangle 9"/>
          <p:cNvSpPr/>
          <p:nvPr/>
        </p:nvSpPr>
        <p:spPr>
          <a:xfrm>
            <a:off x="755576" y="1988840"/>
            <a:ext cx="2016224" cy="4055088"/>
          </a:xfrm>
          <a:prstGeom prst="roundRect">
            <a:avLst/>
          </a:prstGeom>
          <a:solidFill>
            <a:srgbClr val="D7EFFA"/>
          </a:solid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827584" y="2692071"/>
            <a:ext cx="1872208" cy="1923604"/>
          </a:xfrm>
          <a:prstGeom prst="rect">
            <a:avLst/>
          </a:prstGeom>
          <a:noFill/>
        </p:spPr>
        <p:txBody>
          <a:bodyPr wrap="square" rtlCol="0">
            <a:spAutoFit/>
          </a:bodyPr>
          <a:lstStyle/>
          <a:p>
            <a:pPr algn="ctr"/>
            <a:r>
              <a:rPr lang="en-GB" sz="17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Section 2:</a:t>
            </a:r>
          </a:p>
          <a:p>
            <a:pPr algn="ctr"/>
            <a:endPar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a:p>
            <a:pPr algn="ctr"/>
            <a:r>
              <a:rPr lang="en-GB" sz="17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Operational conditions.</a:t>
            </a:r>
          </a:p>
          <a:p>
            <a:pPr algn="ctr"/>
            <a:endPar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a:p>
            <a:pPr algn="ctr"/>
            <a:r>
              <a:rPr lang="en-GB" sz="17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Technical measures</a:t>
            </a:r>
            <a:endPar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2951820" y="2299228"/>
            <a:ext cx="5184576" cy="1323439"/>
          </a:xfrm>
          <a:prstGeom prst="rect">
            <a:avLst/>
          </a:prstGeom>
          <a:noFill/>
          <a:ln w="28575">
            <a:noFill/>
          </a:ln>
        </p:spPr>
        <p:txBody>
          <a:bodyPr wrap="square" rtlCol="0">
            <a:spAutoFit/>
          </a:bodyPr>
          <a:lstStyle/>
          <a:p>
            <a:pPr marL="285750" indent="-285750">
              <a:buFont typeface="Arial" panose="020B0604020202020204" pitchFamily="34" charset="0"/>
              <a:buChar char="•"/>
              <a:defRPr/>
            </a:pPr>
            <a:r>
              <a:rPr lang="en-GB" sz="1600" dirty="0">
                <a:latin typeface="Verdana" panose="020B0604030504040204" pitchFamily="34" charset="0"/>
                <a:ea typeface="Verdana" panose="020B0604030504040204" pitchFamily="34" charset="0"/>
                <a:cs typeface="Verdana" panose="020B0604030504040204" pitchFamily="34" charset="0"/>
              </a:rPr>
              <a:t>Do the product/substance  characteristics (such as form [liquid/powder/-granular/pellet], volatility and viscosity, concentration of substance in mixture) match those specified in the exposure scenario? </a:t>
            </a:r>
          </a:p>
        </p:txBody>
      </p:sp>
      <p:sp>
        <p:nvSpPr>
          <p:cNvPr id="15" name="Rounded Rectangle 14"/>
          <p:cNvSpPr/>
          <p:nvPr/>
        </p:nvSpPr>
        <p:spPr>
          <a:xfrm>
            <a:off x="2843808" y="4099712"/>
            <a:ext cx="5400600" cy="1944216"/>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2915816" y="4163879"/>
            <a:ext cx="5328592" cy="1815882"/>
          </a:xfrm>
          <a:prstGeom prst="rect">
            <a:avLst/>
          </a:prstGeom>
          <a:noFill/>
          <a:ln w="28575">
            <a:noFill/>
          </a:ln>
        </p:spPr>
        <p:txBody>
          <a:bodyPr wrap="square" rtlCol="0">
            <a:spAutoFit/>
          </a:bodyPr>
          <a:lstStyle/>
          <a:p>
            <a:pPr marL="285750" indent="-285750">
              <a:buFont typeface="Arial" panose="020B0604020202020204" pitchFamily="34" charset="0"/>
              <a:buChar char="•"/>
              <a:defRPr/>
            </a:pPr>
            <a:r>
              <a:rPr lang="en-GB" sz="1600" dirty="0">
                <a:latin typeface="Verdana" panose="020B0604030504040204" pitchFamily="34" charset="0"/>
                <a:ea typeface="Verdana" panose="020B0604030504040204" pitchFamily="34" charset="0"/>
                <a:cs typeface="Verdana" panose="020B0604030504040204" pitchFamily="34" charset="0"/>
              </a:rPr>
              <a:t>Are the processes, technologies and the conditions which control the release of the substance into the working environment (such as amount used, transfer system, containment, frequency and duration of </a:t>
            </a:r>
            <a:r>
              <a:rPr lang="en-GB" sz="1600" dirty="0" smtClean="0">
                <a:latin typeface="Verdana" panose="020B0604030504040204" pitchFamily="34" charset="0"/>
                <a:ea typeface="Verdana" panose="020B0604030504040204" pitchFamily="34" charset="0"/>
                <a:cs typeface="Verdana" panose="020B0604030504040204" pitchFamily="34" charset="0"/>
              </a:rPr>
              <a:t>use…) </a:t>
            </a:r>
            <a:r>
              <a:rPr lang="en-GB" sz="1600" dirty="0">
                <a:latin typeface="Verdana" panose="020B0604030504040204" pitchFamily="34" charset="0"/>
                <a:ea typeface="Verdana" panose="020B0604030504040204" pitchFamily="34" charset="0"/>
                <a:cs typeface="Verdana" panose="020B0604030504040204" pitchFamily="34" charset="0"/>
              </a:rPr>
              <a:t>in line with the recommendations in the exposure scenario? </a:t>
            </a:r>
          </a:p>
        </p:txBody>
      </p:sp>
      <p:sp>
        <p:nvSpPr>
          <p:cNvPr id="18" name="Rounded Rectangle 17"/>
          <p:cNvSpPr/>
          <p:nvPr/>
        </p:nvSpPr>
        <p:spPr>
          <a:xfrm>
            <a:off x="2843808" y="1988840"/>
            <a:ext cx="5400600" cy="1944216"/>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4254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2" name="Text Placeholder 2"/>
          <p:cNvSpPr>
            <a:spLocks noGrp="1"/>
          </p:cNvSpPr>
          <p:nvPr>
            <p:ph type="body" sz="quarter" idx="4294967295"/>
          </p:nvPr>
        </p:nvSpPr>
        <p:spPr>
          <a:xfrm>
            <a:off x="544545" y="439390"/>
            <a:ext cx="6835767" cy="541338"/>
          </a:xfrm>
        </p:spPr>
        <p:txBody>
          <a:bodyPr>
            <a:noAutofit/>
          </a:bodyPr>
          <a:lstStyle/>
          <a:p>
            <a:pPr marL="0" indent="0">
              <a:buNone/>
            </a:pPr>
            <a:r>
              <a:rPr lang="en-GB" altLang="it-IT" sz="3000" b="1" dirty="0">
                <a:solidFill>
                  <a:srgbClr val="0046AD"/>
                </a:solidFill>
                <a:latin typeface="Verdana" pitchFamily="34" charset="0"/>
                <a:ea typeface="Verdana" pitchFamily="34" charset="0"/>
                <a:cs typeface="Verdana" pitchFamily="34" charset="0"/>
              </a:rPr>
              <a:t>ES – </a:t>
            </a:r>
            <a:r>
              <a:rPr lang="en-GB" sz="3000" b="1" dirty="0">
                <a:solidFill>
                  <a:srgbClr val="0046AD"/>
                </a:solidFill>
                <a:latin typeface="Verdana" pitchFamily="34" charset="0"/>
                <a:ea typeface="Verdana" pitchFamily="34" charset="0"/>
                <a:cs typeface="Verdana" pitchFamily="34" charset="0"/>
              </a:rPr>
              <a:t>Check if you match the organisational measures in section 2</a:t>
            </a:r>
            <a:endParaRPr lang="en-GB" altLang="it-IT" sz="3000" b="1" dirty="0">
              <a:solidFill>
                <a:srgbClr val="0046AD"/>
              </a:solidFill>
              <a:latin typeface="Verdana" pitchFamily="34" charset="0"/>
              <a:ea typeface="Verdana" pitchFamily="34" charset="0"/>
              <a:cs typeface="Verdana" pitchFamily="34" charset="0"/>
            </a:endParaRPr>
          </a:p>
        </p:txBody>
      </p:sp>
      <p:sp>
        <p:nvSpPr>
          <p:cNvPr id="5"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pPr algn="r"/>
              <a:t>14</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7287" y="469712"/>
            <a:ext cx="1445153" cy="1159088"/>
          </a:xfrm>
          <a:prstGeom prst="rect">
            <a:avLst/>
          </a:prstGeom>
        </p:spPr>
      </p:pic>
      <p:sp>
        <p:nvSpPr>
          <p:cNvPr id="17" name="Rounded Rectangle 16"/>
          <p:cNvSpPr/>
          <p:nvPr/>
        </p:nvSpPr>
        <p:spPr>
          <a:xfrm>
            <a:off x="755576" y="2420888"/>
            <a:ext cx="2016224" cy="3024336"/>
          </a:xfrm>
          <a:prstGeom prst="roundRect">
            <a:avLst/>
          </a:prstGeom>
          <a:solidFill>
            <a:srgbClr val="D7EFFA"/>
          </a:solid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827584" y="2873548"/>
            <a:ext cx="1872208" cy="1923604"/>
          </a:xfrm>
          <a:prstGeom prst="rect">
            <a:avLst/>
          </a:prstGeom>
          <a:noFill/>
        </p:spPr>
        <p:txBody>
          <a:bodyPr wrap="square" rtlCol="0">
            <a:spAutoFit/>
          </a:bodyPr>
          <a:lstStyle/>
          <a:p>
            <a:pPr algn="ctr"/>
            <a:r>
              <a:rPr lang="en-GB" sz="17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Section 2:</a:t>
            </a:r>
          </a:p>
          <a:p>
            <a:pPr algn="ctr"/>
            <a:endPar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a:p>
            <a:pPr algn="ctr"/>
            <a:r>
              <a:rPr lang="en-GB" sz="17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Operational conditions.</a:t>
            </a:r>
          </a:p>
          <a:p>
            <a:pPr algn="ctr"/>
            <a:endPar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a:p>
            <a:pPr algn="ctr"/>
            <a:r>
              <a:rPr lang="en-GB" sz="16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Organisational measures</a:t>
            </a:r>
            <a:endParaRPr lang="en-GB" sz="16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TextBox 18"/>
          <p:cNvSpPr txBox="1"/>
          <p:nvPr/>
        </p:nvSpPr>
        <p:spPr>
          <a:xfrm>
            <a:off x="2951820" y="2731276"/>
            <a:ext cx="5184576" cy="1323439"/>
          </a:xfrm>
          <a:prstGeom prst="rect">
            <a:avLst/>
          </a:prstGeom>
          <a:noFill/>
          <a:ln w="28575">
            <a:noFill/>
          </a:ln>
        </p:spPr>
        <p:txBody>
          <a:bodyPr wrap="square" rtlCol="0">
            <a:spAutoFit/>
          </a:bodyPr>
          <a:lstStyle/>
          <a:p>
            <a:pPr marL="285750" indent="-285750">
              <a:buFont typeface="Arial" panose="020B0604020202020204" pitchFamily="34" charset="0"/>
              <a:buChar char="•"/>
              <a:defRPr/>
            </a:pPr>
            <a:r>
              <a:rPr lang="en-GB" sz="1600" dirty="0">
                <a:latin typeface="Verdana" panose="020B0604030504040204" pitchFamily="34" charset="0"/>
                <a:ea typeface="Verdana" panose="020B0604030504040204" pitchFamily="34" charset="0"/>
                <a:cs typeface="Verdana" panose="020B0604030504040204" pitchFamily="34" charset="0"/>
              </a:rPr>
              <a:t>Are organisational measures (such as training and supervision) specified in the exposure scenario included at my location? </a:t>
            </a:r>
            <a:endParaRPr lang="en-GB" sz="16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defRPr/>
            </a:pPr>
            <a:r>
              <a:rPr lang="en-GB" sz="1600" dirty="0" smtClean="0">
                <a:latin typeface="Verdana" panose="020B0604030504040204" pitchFamily="34" charset="0"/>
                <a:ea typeface="Verdana" panose="020B0604030504040204" pitchFamily="34" charset="0"/>
                <a:cs typeface="Verdana" panose="020B0604030504040204" pitchFamily="34" charset="0"/>
              </a:rPr>
              <a:t>Is </a:t>
            </a:r>
            <a:r>
              <a:rPr lang="en-GB" sz="1600" dirty="0">
                <a:latin typeface="Verdana" panose="020B0604030504040204" pitchFamily="34" charset="0"/>
                <a:ea typeface="Verdana" panose="020B0604030504040204" pitchFamily="34" charset="0"/>
                <a:cs typeface="Verdana" panose="020B0604030504040204" pitchFamily="34" charset="0"/>
              </a:rPr>
              <a:t>training provided as required? </a:t>
            </a:r>
            <a:endParaRPr lang="en-GB" sz="16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defRPr/>
            </a:pPr>
            <a:r>
              <a:rPr lang="en-GB" sz="1600" dirty="0" smtClean="0">
                <a:latin typeface="Verdana" panose="020B0604030504040204" pitchFamily="34" charset="0"/>
                <a:ea typeface="Verdana" panose="020B0604030504040204" pitchFamily="34" charset="0"/>
                <a:cs typeface="Verdana" panose="020B0604030504040204" pitchFamily="34" charset="0"/>
              </a:rPr>
              <a:t>Is </a:t>
            </a:r>
            <a:r>
              <a:rPr lang="en-GB" sz="1600" dirty="0">
                <a:latin typeface="Verdana" panose="020B0604030504040204" pitchFamily="34" charset="0"/>
                <a:ea typeface="Verdana" panose="020B0604030504040204" pitchFamily="34" charset="0"/>
                <a:cs typeface="Verdana" panose="020B0604030504040204" pitchFamily="34" charset="0"/>
              </a:rPr>
              <a:t>equipment maintained?</a:t>
            </a:r>
          </a:p>
        </p:txBody>
      </p:sp>
      <p:sp>
        <p:nvSpPr>
          <p:cNvPr id="20" name="Rounded Rectangle 19"/>
          <p:cNvSpPr/>
          <p:nvPr/>
        </p:nvSpPr>
        <p:spPr>
          <a:xfrm>
            <a:off x="2843808" y="4531760"/>
            <a:ext cx="5400600" cy="913464"/>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2915816" y="4675776"/>
            <a:ext cx="5328592" cy="830997"/>
          </a:xfrm>
          <a:prstGeom prst="rect">
            <a:avLst/>
          </a:prstGeom>
          <a:noFill/>
          <a:ln w="28575">
            <a:noFill/>
          </a:ln>
        </p:spPr>
        <p:txBody>
          <a:bodyPr wrap="square" rtlCol="0">
            <a:spAutoFit/>
          </a:bodyPr>
          <a:lstStyle/>
          <a:p>
            <a:pPr marL="285750" indent="-285750">
              <a:buFont typeface="Arial" panose="020B0604020202020204" pitchFamily="34" charset="0"/>
              <a:buChar char="•"/>
              <a:defRPr/>
            </a:pPr>
            <a:r>
              <a:rPr lang="en-GB" sz="1600" dirty="0">
                <a:latin typeface="Verdana" panose="020B0604030504040204" pitchFamily="34" charset="0"/>
                <a:ea typeface="Verdana" panose="020B0604030504040204" pitchFamily="34" charset="0"/>
                <a:cs typeface="Verdana" panose="020B0604030504040204" pitchFamily="34" charset="0"/>
              </a:rPr>
              <a:t>Are measures recommended as a ‘good practice’ incorporated into my work practices?	</a:t>
            </a:r>
          </a:p>
        </p:txBody>
      </p:sp>
      <p:sp>
        <p:nvSpPr>
          <p:cNvPr id="22" name="Rounded Rectangle 21"/>
          <p:cNvSpPr/>
          <p:nvPr/>
        </p:nvSpPr>
        <p:spPr>
          <a:xfrm>
            <a:off x="2843808" y="2420888"/>
            <a:ext cx="5400600" cy="1944216"/>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98912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6" name="Text Placeholder 2"/>
          <p:cNvSpPr>
            <a:spLocks noGrp="1"/>
          </p:cNvSpPr>
          <p:nvPr>
            <p:ph type="body" sz="quarter" idx="4294967295"/>
          </p:nvPr>
        </p:nvSpPr>
        <p:spPr>
          <a:xfrm>
            <a:off x="397520" y="583406"/>
            <a:ext cx="8062912" cy="541338"/>
          </a:xfrm>
        </p:spPr>
        <p:txBody>
          <a:bodyPr>
            <a:noAutofit/>
          </a:bodyPr>
          <a:lstStyle/>
          <a:p>
            <a:pPr marL="0" indent="0">
              <a:spcBef>
                <a:spcPts val="600"/>
              </a:spcBef>
              <a:buNone/>
            </a:pPr>
            <a:r>
              <a:rPr lang="en-GB" altLang="it-IT" sz="3000" b="1" dirty="0">
                <a:solidFill>
                  <a:srgbClr val="0046AD"/>
                </a:solidFill>
                <a:latin typeface="Verdana" pitchFamily="34" charset="0"/>
                <a:ea typeface="Verdana" pitchFamily="34" charset="0"/>
                <a:cs typeface="Verdana" pitchFamily="34" charset="0"/>
              </a:rPr>
              <a:t>ES – </a:t>
            </a:r>
            <a:r>
              <a:rPr lang="en-GB" sz="3000" b="1" dirty="0" smtClean="0">
                <a:solidFill>
                  <a:srgbClr val="0046AD"/>
                </a:solidFill>
                <a:latin typeface="Verdana" pitchFamily="34" charset="0"/>
                <a:ea typeface="Verdana" pitchFamily="34" charset="0"/>
                <a:cs typeface="Verdana" pitchFamily="34" charset="0"/>
              </a:rPr>
              <a:t>check </a:t>
            </a:r>
            <a:r>
              <a:rPr lang="en-GB" sz="3000" b="1" dirty="0">
                <a:solidFill>
                  <a:srgbClr val="0046AD"/>
                </a:solidFill>
                <a:latin typeface="Verdana" pitchFamily="34" charset="0"/>
                <a:ea typeface="Verdana" pitchFamily="34" charset="0"/>
                <a:cs typeface="Verdana" pitchFamily="34" charset="0"/>
              </a:rPr>
              <a:t>if you match the </a:t>
            </a:r>
          </a:p>
          <a:p>
            <a:pPr marL="0" indent="0">
              <a:spcBef>
                <a:spcPts val="600"/>
              </a:spcBef>
              <a:buNone/>
            </a:pPr>
            <a:r>
              <a:rPr lang="en-GB" sz="3000" b="1" dirty="0">
                <a:solidFill>
                  <a:srgbClr val="0046AD"/>
                </a:solidFill>
                <a:latin typeface="Verdana" pitchFamily="34" charset="0"/>
                <a:ea typeface="Verdana" pitchFamily="34" charset="0"/>
                <a:cs typeface="Verdana" pitchFamily="34" charset="0"/>
              </a:rPr>
              <a:t>RMM in section 2   </a:t>
            </a:r>
            <a:endParaRPr lang="it-IT" sz="3000" b="1" dirty="0">
              <a:solidFill>
                <a:srgbClr val="0046AD"/>
              </a:solidFill>
              <a:latin typeface="Verdana" pitchFamily="34" charset="0"/>
              <a:ea typeface="Verdana" pitchFamily="34" charset="0"/>
              <a:cs typeface="Verdana" pitchFamily="34" charset="0"/>
            </a:endParaRPr>
          </a:p>
          <a:p>
            <a:pPr marL="0" indent="0">
              <a:buNone/>
            </a:pPr>
            <a:r>
              <a:rPr lang="en-GB" altLang="it-IT" sz="3000" b="1" dirty="0">
                <a:solidFill>
                  <a:srgbClr val="0046AD"/>
                </a:solidFill>
                <a:latin typeface="Verdana" pitchFamily="34" charset="0"/>
                <a:ea typeface="Verdana" pitchFamily="34" charset="0"/>
                <a:cs typeface="Verdana" pitchFamily="34" charset="0"/>
              </a:rPr>
              <a:t> </a:t>
            </a:r>
          </a:p>
        </p:txBody>
      </p:sp>
      <p:sp>
        <p:nvSpPr>
          <p:cNvPr id="5"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pPr algn="r"/>
              <a:t>15</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1303" y="332656"/>
            <a:ext cx="1445153" cy="1159088"/>
          </a:xfrm>
          <a:prstGeom prst="rect">
            <a:avLst/>
          </a:prstGeom>
        </p:spPr>
      </p:pic>
      <p:sp>
        <p:nvSpPr>
          <p:cNvPr id="10" name="Rounded Rectangle 9"/>
          <p:cNvSpPr/>
          <p:nvPr/>
        </p:nvSpPr>
        <p:spPr>
          <a:xfrm>
            <a:off x="755576" y="2420888"/>
            <a:ext cx="2016224" cy="3001696"/>
          </a:xfrm>
          <a:prstGeom prst="roundRect">
            <a:avLst/>
          </a:prstGeom>
          <a:solidFill>
            <a:srgbClr val="D7EFFA"/>
          </a:solid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827584" y="2873548"/>
            <a:ext cx="1872208" cy="1600438"/>
          </a:xfrm>
          <a:prstGeom prst="rect">
            <a:avLst/>
          </a:prstGeom>
          <a:noFill/>
        </p:spPr>
        <p:txBody>
          <a:bodyPr wrap="square" rtlCol="0">
            <a:spAutoFit/>
          </a:bodyPr>
          <a:lstStyle/>
          <a:p>
            <a:pPr algn="ctr"/>
            <a:r>
              <a:rPr lang="en-GB" sz="17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Section 2:</a:t>
            </a:r>
          </a:p>
          <a:p>
            <a:pPr algn="ctr"/>
            <a:endParaRPr lang="en-GB" sz="17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a:p>
            <a:pPr algn="ctr"/>
            <a:r>
              <a:rPr lang="en-GB" sz="1600" b="1" dirty="0" smtClean="0">
                <a:solidFill>
                  <a:srgbClr val="008BC8"/>
                </a:solidFill>
                <a:latin typeface="Verdana" panose="020B0604030504040204" pitchFamily="34" charset="0"/>
                <a:ea typeface="Verdana" panose="020B0604030504040204" pitchFamily="34" charset="0"/>
                <a:cs typeface="Verdana" panose="020B0604030504040204" pitchFamily="34" charset="0"/>
              </a:rPr>
              <a:t>Risk management measures (RMM)</a:t>
            </a:r>
            <a:endParaRPr lang="en-GB" sz="1600" b="1"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Box 11"/>
          <p:cNvSpPr txBox="1"/>
          <p:nvPr/>
        </p:nvSpPr>
        <p:spPr>
          <a:xfrm>
            <a:off x="2951820" y="2614272"/>
            <a:ext cx="5184576" cy="584775"/>
          </a:xfrm>
          <a:prstGeom prst="rect">
            <a:avLst/>
          </a:prstGeom>
          <a:noFill/>
          <a:ln w="28575">
            <a:noFill/>
          </a:ln>
        </p:spPr>
        <p:txBody>
          <a:bodyPr wrap="square" rtlCol="0">
            <a:spAutoFit/>
          </a:bodyPr>
          <a:lstStyle/>
          <a:p>
            <a:pPr marL="285750" indent="-285750">
              <a:buFont typeface="Arial" panose="020B0604020202020204" pitchFamily="34" charset="0"/>
              <a:buChar char="•"/>
              <a:defRPr/>
            </a:pPr>
            <a:r>
              <a:rPr lang="en-GB" sz="1600" dirty="0">
                <a:latin typeface="Verdana" panose="020B0604030504040204" pitchFamily="34" charset="0"/>
                <a:ea typeface="Verdana" panose="020B0604030504040204" pitchFamily="34" charset="0"/>
                <a:cs typeface="Verdana" panose="020B0604030504040204" pitchFamily="34" charset="0"/>
              </a:rPr>
              <a:t>Are general ventilation conditions (air change rate, room volume, indoor/outdoor) met? </a:t>
            </a:r>
          </a:p>
        </p:txBody>
      </p:sp>
      <p:sp>
        <p:nvSpPr>
          <p:cNvPr id="14" name="TextBox 13"/>
          <p:cNvSpPr txBox="1"/>
          <p:nvPr/>
        </p:nvSpPr>
        <p:spPr>
          <a:xfrm>
            <a:off x="2951820" y="3796451"/>
            <a:ext cx="5328592" cy="1077218"/>
          </a:xfrm>
          <a:prstGeom prst="rect">
            <a:avLst/>
          </a:prstGeom>
          <a:noFill/>
          <a:ln w="28575">
            <a:noFill/>
          </a:ln>
        </p:spPr>
        <p:txBody>
          <a:bodyPr wrap="square" rtlCol="0">
            <a:spAutoFit/>
          </a:bodyPr>
          <a:lstStyle/>
          <a:p>
            <a:pPr marL="285750" indent="-285750">
              <a:buFont typeface="Arial" panose="020B0604020202020204" pitchFamily="34" charset="0"/>
              <a:buChar char="•"/>
              <a:defRPr/>
            </a:pPr>
            <a:r>
              <a:rPr lang="en-GB" sz="1600" dirty="0">
                <a:latin typeface="Verdana" panose="020B0604030504040204" pitchFamily="34" charset="0"/>
                <a:ea typeface="Verdana" panose="020B0604030504040204" pitchFamily="34" charset="0"/>
                <a:cs typeface="Verdana" panose="020B0604030504040204" pitchFamily="34" charset="0"/>
              </a:rPr>
              <a:t>Are the </a:t>
            </a:r>
            <a:r>
              <a:rPr lang="en-GB" sz="1600" dirty="0" smtClean="0">
                <a:latin typeface="Verdana" panose="020B0604030504040204" pitchFamily="34" charset="0"/>
                <a:ea typeface="Verdana" panose="020B0604030504040204" pitchFamily="34" charset="0"/>
                <a:cs typeface="Verdana" panose="020B0604030504040204" pitchFamily="34" charset="0"/>
              </a:rPr>
              <a:t>risk management measures </a:t>
            </a:r>
            <a:r>
              <a:rPr lang="en-GB" sz="1600" dirty="0">
                <a:latin typeface="Verdana" panose="020B0604030504040204" pitchFamily="34" charset="0"/>
                <a:ea typeface="Verdana" panose="020B0604030504040204" pitchFamily="34" charset="0"/>
                <a:cs typeface="Verdana" panose="020B0604030504040204" pitchFamily="34" charset="0"/>
              </a:rPr>
              <a:t>indicated in the exposure </a:t>
            </a:r>
            <a:r>
              <a:rPr lang="en-GB" sz="1600" dirty="0" smtClean="0">
                <a:latin typeface="Verdana" panose="020B0604030504040204" pitchFamily="34" charset="0"/>
                <a:ea typeface="Verdana" panose="020B0604030504040204" pitchFamily="34" charset="0"/>
                <a:cs typeface="Verdana" panose="020B0604030504040204" pitchFamily="34" charset="0"/>
              </a:rPr>
              <a:t>scenarios used?</a:t>
            </a:r>
          </a:p>
          <a:p>
            <a:pPr marL="285750" indent="-285750">
              <a:buFont typeface="Arial" panose="020B0604020202020204" pitchFamily="34" charset="0"/>
              <a:buChar char="•"/>
              <a:defRPr/>
            </a:pPr>
            <a:r>
              <a:rPr lang="en-GB" sz="1600" dirty="0" smtClean="0">
                <a:latin typeface="Verdana" panose="020B0604030504040204" pitchFamily="34" charset="0"/>
                <a:ea typeface="Verdana" panose="020B0604030504040204" pitchFamily="34" charset="0"/>
                <a:cs typeface="Verdana" panose="020B0604030504040204" pitchFamily="34" charset="0"/>
              </a:rPr>
              <a:t>Is the effectiveness / type of RMM in </a:t>
            </a:r>
            <a:r>
              <a:rPr lang="en-GB" sz="1600" dirty="0">
                <a:latin typeface="Verdana" panose="020B0604030504040204" pitchFamily="34" charset="0"/>
                <a:ea typeface="Verdana" panose="020B0604030504040204" pitchFamily="34" charset="0"/>
                <a:cs typeface="Verdana" panose="020B0604030504040204" pitchFamily="34" charset="0"/>
              </a:rPr>
              <a:t>line with exposure scenario requirements? </a:t>
            </a:r>
            <a:r>
              <a:rPr lang="en-GB" sz="1500" dirty="0">
                <a:latin typeface="Verdana" panose="020B0604030504040204" pitchFamily="34" charset="0"/>
                <a:ea typeface="Verdana" panose="020B0604030504040204" pitchFamily="34" charset="0"/>
                <a:cs typeface="Verdana" panose="020B0604030504040204" pitchFamily="34" charset="0"/>
              </a:rPr>
              <a:t>	</a:t>
            </a:r>
            <a:endParaRPr lang="en-GB" sz="1600" dirty="0">
              <a:latin typeface="Verdana" panose="020B0604030504040204" pitchFamily="34" charset="0"/>
              <a:ea typeface="Verdana" panose="020B0604030504040204" pitchFamily="34" charset="0"/>
              <a:cs typeface="Verdana" panose="020B0604030504040204" pitchFamily="34" charset="0"/>
            </a:endParaRPr>
          </a:p>
        </p:txBody>
      </p:sp>
      <p:sp>
        <p:nvSpPr>
          <p:cNvPr id="16" name="Rounded Rectangle 15"/>
          <p:cNvSpPr/>
          <p:nvPr/>
        </p:nvSpPr>
        <p:spPr>
          <a:xfrm>
            <a:off x="2843808" y="3478368"/>
            <a:ext cx="5400600" cy="1944216"/>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2843808" y="2420888"/>
            <a:ext cx="5400600" cy="913464"/>
          </a:xfrm>
          <a:prstGeom prst="roundRect">
            <a:avLst/>
          </a:prstGeom>
          <a:noFill/>
          <a:ln w="28575">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03807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Autofit/>
          </a:bodyPr>
          <a:lstStyle/>
          <a:p>
            <a:pPr algn="l"/>
            <a:r>
              <a:rPr lang="en-GB"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What to do after you check the Exposure </a:t>
            </a:r>
            <a:r>
              <a:rPr lang="en-GB" sz="3200" b="1" dirty="0" smtClean="0">
                <a:latin typeface="Verdana" panose="020B0604030504040204" pitchFamily="34" charset="0"/>
                <a:ea typeface="Verdana" panose="020B0604030504040204" pitchFamily="34" charset="0"/>
                <a:cs typeface="Verdana" panose="020B0604030504040204" pitchFamily="34" charset="0"/>
              </a:rPr>
              <a:t>Scenarios</a:t>
            </a:r>
            <a:endParaRPr lang="en-GB"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16</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4293096"/>
            <a:ext cx="2058933" cy="1774158"/>
          </a:xfrm>
          <a:prstGeom prst="rect">
            <a:avLst/>
          </a:prstGeom>
        </p:spPr>
      </p:pic>
    </p:spTree>
    <p:extLst>
      <p:ext uri="{BB962C8B-B14F-4D97-AF65-F5344CB8AC3E}">
        <p14:creationId xmlns:p14="http://schemas.microsoft.com/office/powerpoint/2010/main" val="588505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474861" y="1668934"/>
            <a:ext cx="7339012" cy="442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6700" indent="-266700" algn="l" rtl="0" eaLnBrk="0" fontAlgn="base" hangingPunct="0">
              <a:spcBef>
                <a:spcPct val="20000"/>
              </a:spcBef>
              <a:spcAft>
                <a:spcPct val="0"/>
              </a:spcAft>
              <a:buClr>
                <a:schemeClr val="tx2"/>
              </a:buClr>
              <a:buChar char="•"/>
              <a:defRPr sz="2200">
                <a:solidFill>
                  <a:schemeClr val="tx1"/>
                </a:solidFill>
                <a:latin typeface="+mn-lt"/>
                <a:ea typeface="+mn-ea"/>
                <a:cs typeface="+mn-cs"/>
              </a:defRPr>
            </a:lvl1pPr>
            <a:lvl2pPr marL="446088" indent="-177800" algn="l" rtl="0" eaLnBrk="0" fontAlgn="base" hangingPunct="0">
              <a:spcBef>
                <a:spcPct val="20000"/>
              </a:spcBef>
              <a:spcAft>
                <a:spcPct val="0"/>
              </a:spcAft>
              <a:buClr>
                <a:schemeClr val="tx2"/>
              </a:buClr>
              <a:buChar char="•"/>
              <a:defRPr>
                <a:solidFill>
                  <a:schemeClr val="tx1"/>
                </a:solidFill>
                <a:latin typeface="+mn-lt"/>
                <a:ea typeface="+mn-ea"/>
              </a:defRPr>
            </a:lvl2pPr>
            <a:lvl3pPr marL="625475" indent="-179388" algn="l" rtl="0" eaLnBrk="0" fontAlgn="base" hangingPunct="0">
              <a:spcBef>
                <a:spcPct val="20000"/>
              </a:spcBef>
              <a:spcAft>
                <a:spcPct val="0"/>
              </a:spcAft>
              <a:buClr>
                <a:schemeClr val="tx2"/>
              </a:buClr>
              <a:buChar char="•"/>
              <a:defRPr sz="1400">
                <a:solidFill>
                  <a:schemeClr val="tx1"/>
                </a:solidFill>
                <a:latin typeface="+mn-lt"/>
                <a:ea typeface="+mn-ea"/>
              </a:defRPr>
            </a:lvl3pPr>
            <a:lvl4pPr marL="803275" indent="-177800" algn="l" rtl="0" eaLnBrk="0" fontAlgn="base" hangingPunct="0">
              <a:spcBef>
                <a:spcPct val="20000"/>
              </a:spcBef>
              <a:spcAft>
                <a:spcPct val="0"/>
              </a:spcAft>
              <a:buClr>
                <a:schemeClr val="tx2"/>
              </a:buClr>
              <a:buChar char="•"/>
              <a:defRPr sz="1200">
                <a:solidFill>
                  <a:schemeClr val="tx1"/>
                </a:solidFill>
                <a:latin typeface="+mn-lt"/>
                <a:ea typeface="+mn-ea"/>
              </a:defRPr>
            </a:lvl4pPr>
            <a:lvl5pPr marL="20732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5pPr>
            <a:lvl6pPr marL="25304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6pPr>
            <a:lvl7pPr marL="29876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7pPr>
            <a:lvl8pPr marL="34448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8pPr>
            <a:lvl9pPr marL="39020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9pPr>
          </a:lstStyle>
          <a:p>
            <a:pPr marL="457200" indent="-457200">
              <a:buClr>
                <a:schemeClr val="tx1"/>
              </a:buClr>
              <a:buFont typeface="+mj-lt"/>
              <a:buAutoNum type="arabicPeriod"/>
              <a:defRPr/>
            </a:pPr>
            <a:r>
              <a:rPr lang="en-GB" altLang="it-IT" kern="0" dirty="0" smtClean="0">
                <a:latin typeface="Verdana" panose="020B0604030504040204" pitchFamily="34" charset="0"/>
                <a:ea typeface="Verdana" panose="020B0604030504040204" pitchFamily="34" charset="0"/>
                <a:cs typeface="Verdana" panose="020B0604030504040204" pitchFamily="34" charset="0"/>
              </a:rPr>
              <a:t>Use and conditions of use are covered</a:t>
            </a:r>
          </a:p>
          <a:p>
            <a:pPr lvl="2">
              <a:buClr>
                <a:schemeClr val="tx1"/>
              </a:buClr>
              <a:buFont typeface="Arial" panose="020B0604020202020204" pitchFamily="34" charset="0"/>
              <a:buChar char="•"/>
              <a:defRPr/>
            </a:pPr>
            <a:r>
              <a:rPr lang="en-GB" altLang="it-IT" sz="2000" kern="0" dirty="0" smtClean="0">
                <a:latin typeface="Verdana" panose="020B0604030504040204" pitchFamily="34" charset="0"/>
                <a:ea typeface="Verdana" panose="020B0604030504040204" pitchFamily="34" charset="0"/>
                <a:cs typeface="Verdana" panose="020B0604030504040204" pitchFamily="34" charset="0"/>
              </a:rPr>
              <a:t>No action needed. </a:t>
            </a:r>
          </a:p>
          <a:p>
            <a:pPr marL="268288" lvl="1" indent="0">
              <a:buClr>
                <a:schemeClr val="tx1"/>
              </a:buClr>
              <a:buNone/>
              <a:defRPr/>
            </a:pPr>
            <a:endParaRPr lang="en-GB" altLang="it-IT" sz="2200" kern="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buClr>
                <a:schemeClr val="tx1"/>
              </a:buClr>
              <a:buFont typeface="+mj-lt"/>
              <a:buAutoNum type="arabicPeriod"/>
              <a:defRPr/>
            </a:pPr>
            <a:r>
              <a:rPr lang="en-GB" altLang="it-IT" kern="0" dirty="0" smtClean="0">
                <a:latin typeface="Verdana" panose="020B0604030504040204" pitchFamily="34" charset="0"/>
                <a:ea typeface="Verdana" panose="020B0604030504040204" pitchFamily="34" charset="0"/>
                <a:cs typeface="Verdana" panose="020B0604030504040204" pitchFamily="34" charset="0"/>
              </a:rPr>
              <a:t>Conditions </a:t>
            </a:r>
            <a:r>
              <a:rPr lang="en-GB" altLang="it-IT" kern="0" dirty="0">
                <a:latin typeface="Verdana" panose="020B0604030504040204" pitchFamily="34" charset="0"/>
                <a:ea typeface="Verdana" panose="020B0604030504040204" pitchFamily="34" charset="0"/>
                <a:cs typeface="Verdana" panose="020B0604030504040204" pitchFamily="34" charset="0"/>
              </a:rPr>
              <a:t>of use </a:t>
            </a:r>
            <a:r>
              <a:rPr lang="en-GB" altLang="it-IT" kern="0" dirty="0" smtClean="0">
                <a:latin typeface="Verdana" panose="020B0604030504040204" pitchFamily="34" charset="0"/>
                <a:ea typeface="Verdana" panose="020B0604030504040204" pitchFamily="34" charset="0"/>
                <a:cs typeface="Verdana" panose="020B0604030504040204" pitchFamily="34" charset="0"/>
              </a:rPr>
              <a:t>slightly differ</a:t>
            </a:r>
          </a:p>
          <a:p>
            <a:pPr lvl="2">
              <a:buClr>
                <a:schemeClr val="tx1"/>
              </a:buClr>
              <a:buFont typeface="Arial" panose="020B0604020202020204" pitchFamily="34" charset="0"/>
              <a:buChar char="•"/>
              <a:defRPr/>
            </a:pPr>
            <a:r>
              <a:rPr lang="en-GB" altLang="it-IT" sz="2000" kern="0" dirty="0" smtClean="0">
                <a:latin typeface="Verdana" panose="020B0604030504040204" pitchFamily="34" charset="0"/>
                <a:ea typeface="Verdana" panose="020B0604030504040204" pitchFamily="34" charset="0"/>
                <a:cs typeface="Verdana" panose="020B0604030504040204" pitchFamily="34" charset="0"/>
              </a:rPr>
              <a:t>Check if conditions of use may be covered by similar use of broader scope (by scaling, if applicable)</a:t>
            </a:r>
          </a:p>
          <a:p>
            <a:pPr marL="268288" lvl="1" indent="0">
              <a:buClr>
                <a:schemeClr val="tx1"/>
              </a:buClr>
              <a:buNone/>
              <a:defRPr/>
            </a:pPr>
            <a:endParaRPr lang="en-GB" altLang="it-IT" kern="0" dirty="0" smtClean="0">
              <a:latin typeface="Verdana" panose="020B0604030504040204" pitchFamily="34" charset="0"/>
              <a:ea typeface="Verdana" panose="020B0604030504040204" pitchFamily="34" charset="0"/>
              <a:cs typeface="Verdana" panose="020B0604030504040204" pitchFamily="34" charset="0"/>
            </a:endParaRPr>
          </a:p>
          <a:p>
            <a:pPr marL="457200" lvl="1" indent="-457200">
              <a:buClr>
                <a:schemeClr val="tx1"/>
              </a:buClr>
              <a:buFont typeface="+mj-lt"/>
              <a:buAutoNum type="arabicPeriod" startAt="3"/>
              <a:defRPr/>
            </a:pPr>
            <a:r>
              <a:rPr lang="en-GB" altLang="it-IT" sz="2200" kern="0" dirty="0" smtClean="0">
                <a:latin typeface="Verdana" panose="020B0604030504040204" pitchFamily="34" charset="0"/>
                <a:ea typeface="Verdana" panose="020B0604030504040204" pitchFamily="34" charset="0"/>
                <a:cs typeface="Verdana" panose="020B0604030504040204" pitchFamily="34" charset="0"/>
              </a:rPr>
              <a:t>Use and/or conditions not covered</a:t>
            </a:r>
          </a:p>
          <a:p>
            <a:pPr lvl="2">
              <a:buClr>
                <a:schemeClr val="tx1"/>
              </a:buClr>
              <a:buFont typeface="Arial" panose="020B0604020202020204" pitchFamily="34" charset="0"/>
              <a:buChar char="•"/>
              <a:defRPr/>
            </a:pPr>
            <a:r>
              <a:rPr lang="en-GB" altLang="it-IT" sz="2000" kern="0" dirty="0" smtClean="0">
                <a:latin typeface="Verdana" panose="020B0604030504040204" pitchFamily="34" charset="0"/>
                <a:ea typeface="Verdana" panose="020B0604030504040204" pitchFamily="34" charset="0"/>
                <a:cs typeface="Verdana" panose="020B0604030504040204" pitchFamily="34" charset="0"/>
              </a:rPr>
              <a:t>You need to take actions!</a:t>
            </a:r>
            <a:endParaRPr lang="en-GB" altLang="it-IT" sz="2000" kern="0" dirty="0">
              <a:latin typeface="Verdana" panose="020B0604030504040204" pitchFamily="34" charset="0"/>
              <a:ea typeface="Verdana" panose="020B0604030504040204" pitchFamily="34" charset="0"/>
              <a:cs typeface="Verdana" panose="020B0604030504040204" pitchFamily="34" charset="0"/>
            </a:endParaRPr>
          </a:p>
          <a:p>
            <a:pPr lvl="1">
              <a:buClr>
                <a:srgbClr val="0046AD"/>
              </a:buClr>
              <a:buFont typeface="Wingdings" pitchFamily="2" charset="2"/>
              <a:buChar char="Ø"/>
              <a:defRPr/>
            </a:pPr>
            <a:endParaRPr lang="en-GB" altLang="it-IT" kern="0" dirty="0" smtClean="0"/>
          </a:p>
        </p:txBody>
      </p:sp>
      <p:sp>
        <p:nvSpPr>
          <p:cNvPr id="5" name="Rectangle 4"/>
          <p:cNvSpPr>
            <a:spLocks noChangeArrowheads="1"/>
          </p:cNvSpPr>
          <p:nvPr/>
        </p:nvSpPr>
        <p:spPr bwMode="auto">
          <a:xfrm>
            <a:off x="374848" y="50482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966788" eaLnBrk="0" hangingPunct="0">
              <a:defRPr sz="1400">
                <a:solidFill>
                  <a:schemeClr val="bg1"/>
                </a:solidFill>
                <a:latin typeface="Verdana" pitchFamily="34" charset="0"/>
                <a:ea typeface="ＭＳ Ｐゴシック" pitchFamily="34" charset="-128"/>
              </a:defRPr>
            </a:lvl1pPr>
            <a:lvl2pPr marL="742950" indent="-285750" defTabSz="966788" eaLnBrk="0" hangingPunct="0">
              <a:defRPr sz="1400">
                <a:solidFill>
                  <a:schemeClr val="bg1"/>
                </a:solidFill>
                <a:latin typeface="Verdana" pitchFamily="34" charset="0"/>
                <a:ea typeface="ＭＳ Ｐゴシック" pitchFamily="34" charset="-128"/>
              </a:defRPr>
            </a:lvl2pPr>
            <a:lvl3pPr marL="1143000" indent="-228600" defTabSz="966788" eaLnBrk="0" hangingPunct="0">
              <a:defRPr sz="1400">
                <a:solidFill>
                  <a:schemeClr val="bg1"/>
                </a:solidFill>
                <a:latin typeface="Verdana" pitchFamily="34" charset="0"/>
                <a:ea typeface="ＭＳ Ｐゴシック" pitchFamily="34" charset="-128"/>
              </a:defRPr>
            </a:lvl3pPr>
            <a:lvl4pPr marL="1600200" indent="-228600" defTabSz="966788" eaLnBrk="0" hangingPunct="0">
              <a:defRPr sz="1400">
                <a:solidFill>
                  <a:schemeClr val="bg1"/>
                </a:solidFill>
                <a:latin typeface="Verdana" pitchFamily="34" charset="0"/>
                <a:ea typeface="ＭＳ Ｐゴシック" pitchFamily="34" charset="-128"/>
              </a:defRPr>
            </a:lvl4pPr>
            <a:lvl5pPr marL="2057400" indent="-228600" defTabSz="966788" eaLnBrk="0" hangingPunct="0">
              <a:defRPr sz="1400">
                <a:solidFill>
                  <a:schemeClr val="bg1"/>
                </a:solidFill>
                <a:latin typeface="Verdana" pitchFamily="34" charset="0"/>
                <a:ea typeface="ＭＳ Ｐゴシック" pitchFamily="34" charset="-128"/>
              </a:defRPr>
            </a:lvl5pPr>
            <a:lvl6pPr marL="25146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6pPr>
            <a:lvl7pPr marL="29718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7pPr>
            <a:lvl8pPr marL="34290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8pPr>
            <a:lvl9pPr marL="3886200" indent="-228600" defTabSz="966788" eaLnBrk="0" fontAlgn="base" hangingPunct="0">
              <a:spcBef>
                <a:spcPct val="25000"/>
              </a:spcBef>
              <a:spcAft>
                <a:spcPct val="0"/>
              </a:spcAft>
              <a:defRPr sz="1400">
                <a:solidFill>
                  <a:schemeClr val="bg1"/>
                </a:solidFill>
                <a:latin typeface="Verdana" pitchFamily="34" charset="0"/>
                <a:ea typeface="ＭＳ Ｐゴシック" pitchFamily="34" charset="-128"/>
              </a:defRPr>
            </a:lvl9pPr>
          </a:lstStyle>
          <a:p>
            <a:pPr defTabSz="914400" eaLnBrk="1" fontAlgn="auto" hangingPunct="1">
              <a:spcBef>
                <a:spcPct val="20000"/>
              </a:spcBef>
              <a:spcAft>
                <a:spcPts val="0"/>
              </a:spcAft>
              <a:defRPr/>
            </a:pPr>
            <a:r>
              <a:rPr lang="en-GB" altLang="it-IT" sz="3200" b="1" dirty="0">
                <a:solidFill>
                  <a:srgbClr val="0046AD"/>
                </a:solidFill>
                <a:ea typeface="Verdana" pitchFamily="34" charset="0"/>
                <a:cs typeface="Verdana" pitchFamily="34" charset="0"/>
              </a:rPr>
              <a:t>Outcome of the ES check</a:t>
            </a:r>
          </a:p>
        </p:txBody>
      </p:sp>
      <p:sp>
        <p:nvSpPr>
          <p:cNvPr id="9"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17</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2327" y="1437151"/>
            <a:ext cx="1103378" cy="110337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0505" y="4437112"/>
            <a:ext cx="1105200" cy="1105200"/>
          </a:xfrm>
          <a:prstGeom prst="rect">
            <a:avLst/>
          </a:prstGeom>
        </p:spPr>
      </p:pic>
      <p:sp>
        <p:nvSpPr>
          <p:cNvPr id="7" name="TextBox 6"/>
          <p:cNvSpPr txBox="1"/>
          <p:nvPr/>
        </p:nvSpPr>
        <p:spPr>
          <a:xfrm>
            <a:off x="8028384" y="2787328"/>
            <a:ext cx="864096" cy="1015663"/>
          </a:xfrm>
          <a:prstGeom prst="rect">
            <a:avLst/>
          </a:prstGeom>
          <a:noFill/>
        </p:spPr>
        <p:txBody>
          <a:bodyPr wrap="square" rtlCol="0">
            <a:spAutoFit/>
          </a:bodyPr>
          <a:lstStyle/>
          <a:p>
            <a:pPr algn="ctr"/>
            <a:r>
              <a:rPr lang="en-GB" sz="6000" b="1" dirty="0" smtClean="0">
                <a:solidFill>
                  <a:srgbClr val="FF9900"/>
                </a:solidFill>
              </a:rPr>
              <a:t>?</a:t>
            </a:r>
            <a:endParaRPr lang="en-GB" sz="6000" b="1" dirty="0">
              <a:solidFill>
                <a:srgbClr val="FF9900"/>
              </a:solidFill>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12327" y="2971872"/>
            <a:ext cx="1105200" cy="1105200"/>
          </a:xfrm>
          <a:prstGeom prst="rect">
            <a:avLst/>
          </a:prstGeom>
        </p:spPr>
      </p:pic>
    </p:spTree>
    <p:extLst>
      <p:ext uri="{BB962C8B-B14F-4D97-AF65-F5344CB8AC3E}">
        <p14:creationId xmlns:p14="http://schemas.microsoft.com/office/powerpoint/2010/main" val="2570972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Placeholder 2"/>
          <p:cNvSpPr>
            <a:spLocks noGrp="1"/>
          </p:cNvSpPr>
          <p:nvPr>
            <p:ph type="body" sz="quarter" idx="4294967295"/>
          </p:nvPr>
        </p:nvSpPr>
        <p:spPr>
          <a:xfrm>
            <a:off x="467544" y="692696"/>
            <a:ext cx="8064500" cy="539750"/>
          </a:xfrm>
        </p:spPr>
        <p:txBody>
          <a:bodyPr>
            <a:noAutofit/>
          </a:bodyPr>
          <a:lstStyle/>
          <a:p>
            <a:pPr marL="514350" indent="-514350">
              <a:buAutoNum type="arabicPeriod"/>
              <a:defRPr/>
            </a:pPr>
            <a:r>
              <a:rPr lang="en-GB" altLang="it-IT" sz="3000" b="1" dirty="0" smtClean="0">
                <a:solidFill>
                  <a:srgbClr val="0046AD"/>
                </a:solidFill>
                <a:latin typeface="Verdana" pitchFamily="34" charset="0"/>
                <a:ea typeface="Verdana" pitchFamily="34" charset="0"/>
                <a:cs typeface="Verdana" pitchFamily="34" charset="0"/>
              </a:rPr>
              <a:t>Uses </a:t>
            </a:r>
            <a:r>
              <a:rPr lang="en-GB" altLang="it-IT" sz="3000" b="1" dirty="0">
                <a:solidFill>
                  <a:srgbClr val="0046AD"/>
                </a:solidFill>
                <a:latin typeface="Verdana" pitchFamily="34" charset="0"/>
                <a:ea typeface="Verdana" pitchFamily="34" charset="0"/>
                <a:cs typeface="Verdana" pitchFamily="34" charset="0"/>
              </a:rPr>
              <a:t>and conditions of </a:t>
            </a:r>
            <a:r>
              <a:rPr lang="en-GB" altLang="it-IT" sz="3000" b="1" dirty="0" smtClean="0">
                <a:solidFill>
                  <a:srgbClr val="0046AD"/>
                </a:solidFill>
                <a:latin typeface="Verdana" pitchFamily="34" charset="0"/>
                <a:ea typeface="Verdana" pitchFamily="34" charset="0"/>
                <a:cs typeface="Verdana" pitchFamily="34" charset="0"/>
              </a:rPr>
              <a:t>use</a:t>
            </a:r>
          </a:p>
          <a:p>
            <a:pPr marL="538163" indent="0">
              <a:buNone/>
              <a:defRPr/>
            </a:pPr>
            <a:r>
              <a:rPr lang="en-GB" altLang="it-IT" sz="3000" b="1" dirty="0" smtClean="0">
                <a:solidFill>
                  <a:srgbClr val="0046AD"/>
                </a:solidFill>
                <a:latin typeface="Verdana" pitchFamily="34" charset="0"/>
                <a:ea typeface="Verdana" pitchFamily="34" charset="0"/>
                <a:cs typeface="Verdana" pitchFamily="34" charset="0"/>
              </a:rPr>
              <a:t>are </a:t>
            </a:r>
            <a:r>
              <a:rPr lang="en-GB" altLang="it-IT" sz="3000" b="1" dirty="0">
                <a:solidFill>
                  <a:srgbClr val="0046AD"/>
                </a:solidFill>
                <a:latin typeface="Verdana" pitchFamily="34" charset="0"/>
                <a:ea typeface="Verdana" pitchFamily="34" charset="0"/>
                <a:cs typeface="Verdana" pitchFamily="34" charset="0"/>
              </a:rPr>
              <a:t>covered</a:t>
            </a:r>
          </a:p>
        </p:txBody>
      </p:sp>
      <p:sp>
        <p:nvSpPr>
          <p:cNvPr id="35844" name="Text Placeholder 3"/>
          <p:cNvSpPr>
            <a:spLocks noGrp="1"/>
          </p:cNvSpPr>
          <p:nvPr>
            <p:ph type="body" sz="quarter" idx="4294967295"/>
          </p:nvPr>
        </p:nvSpPr>
        <p:spPr>
          <a:xfrm>
            <a:off x="467544" y="1988840"/>
            <a:ext cx="8064500" cy="3960813"/>
          </a:xfrm>
        </p:spPr>
        <p:txBody>
          <a:bodyPr>
            <a:normAutofit/>
          </a:bodyPr>
          <a:lstStyle/>
          <a:p>
            <a:pPr marL="0" indent="0">
              <a:buNone/>
            </a:pPr>
            <a:r>
              <a:rPr lang="en-GB" altLang="it-IT" sz="2400" dirty="0" smtClean="0">
                <a:latin typeface="Verdana" panose="020B0604030504040204" pitchFamily="34" charset="0"/>
                <a:ea typeface="Verdana" panose="020B0604030504040204" pitchFamily="34" charset="0"/>
                <a:cs typeface="Verdana" panose="020B0604030504040204" pitchFamily="34" charset="0"/>
              </a:rPr>
              <a:t>Your use and your conditions of use are within the boundaries of the Exposure Scenario. </a:t>
            </a:r>
          </a:p>
          <a:p>
            <a:pPr>
              <a:buFont typeface="Wingdings" panose="05000000000000000000" pitchFamily="2" charset="2"/>
              <a:buChar char="Ø"/>
            </a:pPr>
            <a:endParaRPr lang="en-GB" altLang="it-IT" sz="2400" dirty="0" smtClean="0">
              <a:latin typeface="Verdana" panose="020B0604030504040204" pitchFamily="34" charset="0"/>
              <a:ea typeface="Verdana" panose="020B0604030504040204" pitchFamily="34" charset="0"/>
              <a:cs typeface="Verdana" panose="020B0604030504040204" pitchFamily="34" charset="0"/>
            </a:endParaRPr>
          </a:p>
          <a:p>
            <a:r>
              <a:rPr lang="en-GB" altLang="it-IT" sz="2400" dirty="0" smtClean="0">
                <a:latin typeface="Verdana" panose="020B0604030504040204" pitchFamily="34" charset="0"/>
                <a:ea typeface="Verdana" panose="020B0604030504040204" pitchFamily="34" charset="0"/>
                <a:cs typeface="Verdana" panose="020B0604030504040204" pitchFamily="34" charset="0"/>
              </a:rPr>
              <a:t>No further action is needed under REACH</a:t>
            </a:r>
          </a:p>
          <a:p>
            <a:r>
              <a:rPr lang="en-GB" altLang="it-IT" sz="2400" dirty="0" smtClean="0">
                <a:latin typeface="Verdana" panose="020B0604030504040204" pitchFamily="34" charset="0"/>
                <a:ea typeface="Verdana" panose="020B0604030504040204" pitchFamily="34" charset="0"/>
                <a:cs typeface="Verdana" panose="020B0604030504040204" pitchFamily="34" charset="0"/>
              </a:rPr>
              <a:t>Forward safe use information to your customers (if you are a formulator)</a:t>
            </a:r>
          </a:p>
          <a:p>
            <a:r>
              <a:rPr lang="en-GB" altLang="it-IT" sz="2400" dirty="0" smtClean="0">
                <a:latin typeface="Verdana" panose="020B0604030504040204" pitchFamily="34" charset="0"/>
                <a:ea typeface="Verdana" panose="020B0604030504040204" pitchFamily="34" charset="0"/>
                <a:cs typeface="Verdana" panose="020B0604030504040204" pitchFamily="34" charset="0"/>
              </a:rPr>
              <a:t>Document your check and any actions you may have taken</a:t>
            </a:r>
          </a:p>
        </p:txBody>
      </p:sp>
      <p:sp>
        <p:nvSpPr>
          <p:cNvPr id="6"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pPr algn="r"/>
              <a:t>18</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692696"/>
            <a:ext cx="672041" cy="672041"/>
          </a:xfrm>
          <a:prstGeom prst="rect">
            <a:avLst/>
          </a:prstGeom>
        </p:spPr>
      </p:pic>
    </p:spTree>
    <p:extLst>
      <p:ext uri="{BB962C8B-B14F-4D97-AF65-F5344CB8AC3E}">
        <p14:creationId xmlns:p14="http://schemas.microsoft.com/office/powerpoint/2010/main" val="537461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Placeholder 2"/>
          <p:cNvSpPr>
            <a:spLocks noGrp="1"/>
          </p:cNvSpPr>
          <p:nvPr>
            <p:ph type="body" sz="quarter" idx="4294967295"/>
          </p:nvPr>
        </p:nvSpPr>
        <p:spPr>
          <a:xfrm>
            <a:off x="326934" y="1628800"/>
            <a:ext cx="8493538" cy="4518720"/>
          </a:xfrm>
        </p:spPr>
        <p:txBody>
          <a:bodyPr>
            <a:normAutofit/>
          </a:bodyPr>
          <a:lstStyle/>
          <a:p>
            <a:pPr>
              <a:lnSpc>
                <a:spcPct val="90000"/>
              </a:lnSpc>
              <a:buNone/>
              <a:defRPr/>
            </a:pPr>
            <a:r>
              <a:rPr lang="en-GB" altLang="en-US" sz="24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Check if your conditions of use are covered using “scaling”</a:t>
            </a:r>
          </a:p>
          <a:p>
            <a:pPr>
              <a:lnSpc>
                <a:spcPct val="90000"/>
              </a:lnSpc>
              <a:buNone/>
              <a:defRPr/>
            </a:pPr>
            <a:r>
              <a:rPr lang="en-GB" altLang="en-US" sz="24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 </a:t>
            </a:r>
            <a:endParaRPr lang="en-GB" altLang="en-US" sz="24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defRPr/>
            </a:pPr>
            <a:r>
              <a:rPr lang="en-GB" altLang="en-US" sz="2400" dirty="0" smtClean="0">
                <a:latin typeface="Verdana" panose="020B0604030504040204" pitchFamily="34" charset="0"/>
                <a:ea typeface="Verdana" panose="020B0604030504040204" pitchFamily="34" charset="0"/>
                <a:cs typeface="Verdana" panose="020B0604030504040204" pitchFamily="34" charset="0"/>
              </a:rPr>
              <a:t>Scaling is a mathematical method to show that the substance is used under use conditions described in the ES</a:t>
            </a:r>
          </a:p>
          <a:p>
            <a:pPr>
              <a:defRPr/>
            </a:pPr>
            <a:r>
              <a:rPr lang="en-GB" altLang="en-US" sz="2400" dirty="0" smtClean="0">
                <a:latin typeface="Verdana" panose="020B0604030504040204" pitchFamily="34" charset="0"/>
                <a:ea typeface="Verdana" panose="020B0604030504040204" pitchFamily="34" charset="0"/>
                <a:cs typeface="Verdana" panose="020B0604030504040204" pitchFamily="34" charset="0"/>
              </a:rPr>
              <a:t>It can be used when:</a:t>
            </a:r>
          </a:p>
          <a:p>
            <a:pPr lvl="1">
              <a:buFont typeface="Wingdings" panose="05000000000000000000" pitchFamily="2" charset="2"/>
              <a:buChar char="Ø"/>
              <a:defRPr/>
            </a:pPr>
            <a:r>
              <a:rPr lang="en-GB" altLang="en-US" sz="2400" dirty="0" smtClean="0">
                <a:latin typeface="Verdana" panose="020B0604030504040204" pitchFamily="34" charset="0"/>
                <a:ea typeface="Verdana" panose="020B0604030504040204" pitchFamily="34" charset="0"/>
                <a:cs typeface="Verdana" panose="020B0604030504040204" pitchFamily="34" charset="0"/>
              </a:rPr>
              <a:t>There is an exposure limit (DNEL/PNEC)</a:t>
            </a:r>
          </a:p>
          <a:p>
            <a:pPr lvl="1">
              <a:buFont typeface="Wingdings" panose="05000000000000000000" pitchFamily="2" charset="2"/>
              <a:buChar char="Ø"/>
              <a:defRPr/>
            </a:pPr>
            <a:r>
              <a:rPr lang="en-GB" altLang="en-US" sz="2400" dirty="0" smtClean="0">
                <a:latin typeface="Verdana" panose="020B0604030504040204" pitchFamily="34" charset="0"/>
                <a:ea typeface="Verdana" panose="020B0604030504040204" pitchFamily="34" charset="0"/>
                <a:cs typeface="Verdana" panose="020B0604030504040204" pitchFamily="34" charset="0"/>
              </a:rPr>
              <a:t>The supplier (registrant or DU) has used an exposure model for the assessment</a:t>
            </a:r>
          </a:p>
          <a:p>
            <a:pPr lvl="1">
              <a:buFont typeface="Wingdings" panose="05000000000000000000" pitchFamily="2" charset="2"/>
              <a:buChar char="Ø"/>
              <a:defRPr/>
            </a:pPr>
            <a:r>
              <a:rPr lang="en-GB" altLang="en-US" sz="2400" dirty="0" smtClean="0">
                <a:latin typeface="Verdana" panose="020B0604030504040204" pitchFamily="34" charset="0"/>
                <a:ea typeface="Verdana" panose="020B0604030504040204" pitchFamily="34" charset="0"/>
                <a:cs typeface="Verdana" panose="020B0604030504040204" pitchFamily="34" charset="0"/>
              </a:rPr>
              <a:t>The </a:t>
            </a:r>
            <a:r>
              <a:rPr lang="en-GB" altLang="en-US" sz="2400" dirty="0">
                <a:latin typeface="Verdana" panose="020B0604030504040204" pitchFamily="34" charset="0"/>
                <a:ea typeface="Verdana" panose="020B0604030504040204" pitchFamily="34" charset="0"/>
                <a:cs typeface="Verdana" panose="020B0604030504040204" pitchFamily="34" charset="0"/>
              </a:rPr>
              <a:t>supplier provides </a:t>
            </a:r>
            <a:r>
              <a:rPr lang="en-GB" altLang="en-US" sz="2400" dirty="0" smtClean="0">
                <a:latin typeface="Verdana" panose="020B0604030504040204" pitchFamily="34" charset="0"/>
                <a:ea typeface="Verdana" panose="020B0604030504040204" pitchFamily="34" charset="0"/>
                <a:cs typeface="Verdana" panose="020B0604030504040204" pitchFamily="34" charset="0"/>
              </a:rPr>
              <a:t>information for scaling</a:t>
            </a:r>
          </a:p>
        </p:txBody>
      </p:sp>
      <p:sp>
        <p:nvSpPr>
          <p:cNvPr id="11" name="Text Placeholder 2"/>
          <p:cNvSpPr txBox="1">
            <a:spLocks/>
          </p:cNvSpPr>
          <p:nvPr/>
        </p:nvSpPr>
        <p:spPr bwMode="auto">
          <a:xfrm>
            <a:off x="293688" y="548680"/>
            <a:ext cx="8062912"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l" rtl="0" eaLnBrk="0" fontAlgn="base" hangingPunct="0">
              <a:spcBef>
                <a:spcPct val="20000"/>
              </a:spcBef>
              <a:spcAft>
                <a:spcPct val="0"/>
              </a:spcAft>
              <a:buClr>
                <a:schemeClr val="tx2"/>
              </a:buClr>
              <a:buNone/>
              <a:defRPr sz="3000" b="1" baseline="0">
                <a:solidFill>
                  <a:srgbClr val="0046AD"/>
                </a:solidFill>
                <a:latin typeface="Verdana" pitchFamily="34" charset="0"/>
                <a:ea typeface="+mn-ea"/>
                <a:cs typeface="+mn-cs"/>
              </a:defRPr>
            </a:lvl1pPr>
            <a:lvl2pPr marL="446088" indent="-177800" algn="l" rtl="0" eaLnBrk="0" fontAlgn="base" hangingPunct="0">
              <a:spcBef>
                <a:spcPct val="20000"/>
              </a:spcBef>
              <a:spcAft>
                <a:spcPct val="0"/>
              </a:spcAft>
              <a:buClr>
                <a:schemeClr val="tx2"/>
              </a:buClr>
              <a:buChar char="•"/>
              <a:defRPr>
                <a:solidFill>
                  <a:schemeClr val="tx1"/>
                </a:solidFill>
                <a:latin typeface="+mn-lt"/>
                <a:ea typeface="+mn-ea"/>
              </a:defRPr>
            </a:lvl2pPr>
            <a:lvl3pPr marL="625475" indent="-179388" algn="l" rtl="0" eaLnBrk="0" fontAlgn="base" hangingPunct="0">
              <a:spcBef>
                <a:spcPct val="20000"/>
              </a:spcBef>
              <a:spcAft>
                <a:spcPct val="0"/>
              </a:spcAft>
              <a:buClr>
                <a:schemeClr val="tx2"/>
              </a:buClr>
              <a:buChar char="•"/>
              <a:defRPr sz="1400">
                <a:solidFill>
                  <a:schemeClr val="tx1"/>
                </a:solidFill>
                <a:latin typeface="+mn-lt"/>
                <a:ea typeface="+mn-ea"/>
              </a:defRPr>
            </a:lvl3pPr>
            <a:lvl4pPr marL="803275" indent="-177800" algn="l" rtl="0" eaLnBrk="0" fontAlgn="base" hangingPunct="0">
              <a:spcBef>
                <a:spcPct val="20000"/>
              </a:spcBef>
              <a:spcAft>
                <a:spcPct val="0"/>
              </a:spcAft>
              <a:buClr>
                <a:schemeClr val="tx2"/>
              </a:buClr>
              <a:buChar char="•"/>
              <a:defRPr sz="1200">
                <a:solidFill>
                  <a:schemeClr val="tx1"/>
                </a:solidFill>
                <a:latin typeface="+mn-lt"/>
                <a:ea typeface="+mn-ea"/>
              </a:defRPr>
            </a:lvl4pPr>
            <a:lvl5pPr marL="20732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5pPr>
            <a:lvl6pPr marL="25304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6pPr>
            <a:lvl7pPr marL="29876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7pPr>
            <a:lvl8pPr marL="34448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8pPr>
            <a:lvl9pPr marL="3902075" indent="-228600" algn="l" rtl="0" eaLnBrk="0" fontAlgn="base" hangingPunct="0">
              <a:spcBef>
                <a:spcPct val="20000"/>
              </a:spcBef>
              <a:spcAft>
                <a:spcPct val="0"/>
              </a:spcAft>
              <a:buClr>
                <a:schemeClr val="hlink"/>
              </a:buClr>
              <a:buChar char="•"/>
              <a:defRPr sz="2000">
                <a:solidFill>
                  <a:schemeClr val="tx1"/>
                </a:solidFill>
                <a:latin typeface="Arial" charset="0"/>
                <a:ea typeface="+mn-ea"/>
              </a:defRPr>
            </a:lvl9pPr>
          </a:lstStyle>
          <a:p>
            <a:pPr eaLnBrk="1" hangingPunct="1">
              <a:buClr>
                <a:srgbClr val="0046AD"/>
              </a:buClr>
              <a:defRPr/>
            </a:pPr>
            <a:r>
              <a:rPr lang="en-GB" dirty="0">
                <a:ea typeface="Verdana" pitchFamily="34" charset="0"/>
                <a:cs typeface="Verdana" pitchFamily="34" charset="0"/>
              </a:rPr>
              <a:t>2. Conditions slightly </a:t>
            </a:r>
            <a:r>
              <a:rPr lang="en-GB" dirty="0" smtClean="0">
                <a:ea typeface="Verdana" pitchFamily="34" charset="0"/>
                <a:cs typeface="Verdana" pitchFamily="34" charset="0"/>
              </a:rPr>
              <a:t>differ</a:t>
            </a:r>
            <a:endParaRPr lang="en-GB" dirty="0">
              <a:ea typeface="Verdana" pitchFamily="34" charset="0"/>
              <a:cs typeface="Verdana" pitchFamily="34" charset="0"/>
            </a:endParaRPr>
          </a:p>
        </p:txBody>
      </p:sp>
      <p:sp>
        <p:nvSpPr>
          <p:cNvPr id="5"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pPr algn="r"/>
              <a:t>19</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6" name="TextBox 5"/>
          <p:cNvSpPr txBox="1"/>
          <p:nvPr/>
        </p:nvSpPr>
        <p:spPr>
          <a:xfrm>
            <a:off x="8100392" y="390883"/>
            <a:ext cx="864096" cy="830997"/>
          </a:xfrm>
          <a:prstGeom prst="rect">
            <a:avLst/>
          </a:prstGeom>
          <a:noFill/>
        </p:spPr>
        <p:txBody>
          <a:bodyPr wrap="square" rtlCol="0">
            <a:spAutoFit/>
          </a:bodyPr>
          <a:lstStyle/>
          <a:p>
            <a:pPr algn="ctr"/>
            <a:r>
              <a:rPr lang="en-GB" sz="4800" b="1" dirty="0" smtClean="0">
                <a:solidFill>
                  <a:srgbClr val="FF9900"/>
                </a:solidFill>
              </a:rPr>
              <a:t>?</a:t>
            </a:r>
            <a:endParaRPr lang="en-GB" sz="4800" b="1" dirty="0">
              <a:solidFill>
                <a:srgbClr val="FF99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3400" y="548680"/>
            <a:ext cx="673200" cy="673200"/>
          </a:xfrm>
          <a:prstGeom prst="rect">
            <a:avLst/>
          </a:prstGeom>
        </p:spPr>
      </p:pic>
    </p:spTree>
    <p:extLst>
      <p:ext uri="{BB962C8B-B14F-4D97-AF65-F5344CB8AC3E}">
        <p14:creationId xmlns:p14="http://schemas.microsoft.com/office/powerpoint/2010/main" val="3353941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39552" y="332656"/>
            <a:ext cx="8363272" cy="1143000"/>
          </a:xfrm>
        </p:spPr>
        <p:txBody>
          <a:bodyPr>
            <a:normAutofit/>
          </a:bodyPr>
          <a:lstStyle/>
          <a:p>
            <a:pPr algn="l"/>
            <a:r>
              <a:rPr lang="en-GB" sz="2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Purpose of this presentation</a:t>
            </a:r>
            <a:endParaRPr lang="en-GB" sz="28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FBF7E9CE-8ECA-47E2-BD73-4D736B317C11}" type="slidenum">
              <a:rPr lang="en-GB" smtClean="0"/>
              <a:t>2</a:t>
            </a:fld>
            <a:endParaRPr lang="en-GB" dirty="0"/>
          </a:p>
        </p:txBody>
      </p:sp>
      <p:sp>
        <p:nvSpPr>
          <p:cNvPr id="3" name="Rectangle 2"/>
          <p:cNvSpPr/>
          <p:nvPr/>
        </p:nvSpPr>
        <p:spPr>
          <a:xfrm>
            <a:off x="539552" y="1331640"/>
            <a:ext cx="7848872" cy="5170646"/>
          </a:xfrm>
          <a:prstGeom prst="rect">
            <a:avLst/>
          </a:prstGeom>
        </p:spPr>
        <p:txBody>
          <a:bodyPr wrap="square">
            <a:spAutoFit/>
          </a:bodyPr>
          <a:lstStyle/>
          <a:p>
            <a:r>
              <a:rPr lang="en-GB" altLang="en-US" sz="1500" dirty="0" smtClean="0">
                <a:latin typeface="Verdana" panose="020B0604030504040204" pitchFamily="34" charset="0"/>
                <a:ea typeface="Verdana" panose="020B0604030504040204" pitchFamily="34" charset="0"/>
                <a:cs typeface="Verdana" panose="020B0604030504040204" pitchFamily="34" charset="0"/>
              </a:rPr>
              <a:t>This presentation, </a:t>
            </a:r>
            <a:r>
              <a:rPr lang="en-GB" altLang="en-US" sz="1500" dirty="0">
                <a:latin typeface="Verdana" panose="020B0604030504040204" pitchFamily="34" charset="0"/>
                <a:ea typeface="Verdana" panose="020B0604030504040204" pitchFamily="34" charset="0"/>
                <a:cs typeface="Verdana" panose="020B0604030504040204" pitchFamily="34" charset="0"/>
              </a:rPr>
              <a:t>with notes, </a:t>
            </a:r>
            <a:r>
              <a:rPr lang="en-GB" altLang="en-US" sz="1500" dirty="0" smtClean="0">
                <a:latin typeface="Verdana" panose="020B0604030504040204" pitchFamily="34" charset="0"/>
                <a:ea typeface="Verdana" panose="020B0604030504040204" pitchFamily="34" charset="0"/>
                <a:cs typeface="Verdana" panose="020B0604030504040204" pitchFamily="34" charset="0"/>
              </a:rPr>
              <a:t>was </a:t>
            </a:r>
            <a:r>
              <a:rPr lang="en-GB" altLang="en-US" sz="1500" dirty="0">
                <a:latin typeface="Verdana" panose="020B0604030504040204" pitchFamily="34" charset="0"/>
                <a:ea typeface="Verdana" panose="020B0604030504040204" pitchFamily="34" charset="0"/>
                <a:cs typeface="Verdana" panose="020B0604030504040204" pitchFamily="34" charset="0"/>
              </a:rPr>
              <a:t>prepared by </a:t>
            </a:r>
            <a:r>
              <a:rPr lang="en-GB" altLang="en-US" sz="1500" dirty="0" smtClean="0">
                <a:latin typeface="Verdana" panose="020B0604030504040204" pitchFamily="34" charset="0"/>
                <a:ea typeface="Verdana" panose="020B0604030504040204" pitchFamily="34" charset="0"/>
                <a:cs typeface="Verdana" panose="020B0604030504040204" pitchFamily="34" charset="0"/>
              </a:rPr>
              <a:t>ECHA, the European </a:t>
            </a:r>
            <a:r>
              <a:rPr lang="en-GB" altLang="en-US" sz="1500" dirty="0">
                <a:latin typeface="Verdana" panose="020B0604030504040204" pitchFamily="34" charset="0"/>
                <a:ea typeface="Verdana" panose="020B0604030504040204" pitchFamily="34" charset="0"/>
                <a:cs typeface="Verdana" panose="020B0604030504040204" pitchFamily="34" charset="0"/>
              </a:rPr>
              <a:t>Chemicals </a:t>
            </a:r>
            <a:r>
              <a:rPr lang="en-GB" altLang="en-US" sz="1500" dirty="0" smtClean="0">
                <a:latin typeface="Verdana" panose="020B0604030504040204" pitchFamily="34" charset="0"/>
                <a:ea typeface="Verdana" panose="020B0604030504040204" pitchFamily="34" charset="0"/>
                <a:cs typeface="Verdana" panose="020B0604030504040204" pitchFamily="34" charset="0"/>
              </a:rPr>
              <a:t>Agency, </a:t>
            </a:r>
            <a:r>
              <a:rPr lang="en-GB" altLang="en-US" sz="1500" dirty="0">
                <a:latin typeface="Verdana" panose="020B0604030504040204" pitchFamily="34" charset="0"/>
                <a:ea typeface="Verdana" panose="020B0604030504040204" pitchFamily="34" charset="0"/>
                <a:cs typeface="Verdana" panose="020B0604030504040204" pitchFamily="34" charset="0"/>
              </a:rPr>
              <a:t>to assist </a:t>
            </a:r>
            <a:r>
              <a:rPr lang="en-GB" altLang="en-US" sz="1500" dirty="0" smtClean="0">
                <a:latin typeface="Verdana" panose="020B0604030504040204" pitchFamily="34" charset="0"/>
                <a:ea typeface="Verdana" panose="020B0604030504040204" pitchFamily="34" charset="0"/>
                <a:cs typeface="Verdana" panose="020B0604030504040204" pitchFamily="34" charset="0"/>
              </a:rPr>
              <a:t>you </a:t>
            </a:r>
            <a:r>
              <a:rPr lang="en-GB" altLang="en-US" sz="1500" dirty="0">
                <a:latin typeface="Verdana" panose="020B0604030504040204" pitchFamily="34" charset="0"/>
                <a:ea typeface="Verdana" panose="020B0604030504040204" pitchFamily="34" charset="0"/>
                <a:cs typeface="Verdana" panose="020B0604030504040204" pitchFamily="34" charset="0"/>
              </a:rPr>
              <a:t>in preparing a presentation about REACH and </a:t>
            </a:r>
            <a:r>
              <a:rPr lang="en-GB" altLang="en-US" sz="1500" dirty="0" smtClean="0">
                <a:latin typeface="Verdana" panose="020B0604030504040204" pitchFamily="34" charset="0"/>
                <a:ea typeface="Verdana" panose="020B0604030504040204" pitchFamily="34" charset="0"/>
                <a:cs typeface="Verdana" panose="020B0604030504040204" pitchFamily="34" charset="0"/>
              </a:rPr>
              <a:t>CLP Regulations relating to Downstream users. The </a:t>
            </a:r>
            <a:r>
              <a:rPr lang="en-GB" altLang="en-US" sz="1500" dirty="0">
                <a:latin typeface="Verdana" panose="020B0604030504040204" pitchFamily="34" charset="0"/>
                <a:ea typeface="Verdana" panose="020B0604030504040204" pitchFamily="34" charset="0"/>
                <a:cs typeface="Verdana" panose="020B0604030504040204" pitchFamily="34" charset="0"/>
              </a:rPr>
              <a:t>intention is that you can select relevant slides and modify them as </a:t>
            </a:r>
            <a:r>
              <a:rPr lang="en-GB" altLang="en-US" sz="1500" dirty="0" smtClean="0">
                <a:latin typeface="Verdana" panose="020B0604030504040204" pitchFamily="34" charset="0"/>
                <a:ea typeface="Verdana" panose="020B0604030504040204" pitchFamily="34" charset="0"/>
                <a:cs typeface="Verdana" panose="020B0604030504040204" pitchFamily="34" charset="0"/>
              </a:rPr>
              <a:t>necessary to suit your audience, </a:t>
            </a:r>
            <a:r>
              <a:rPr lang="en-GB" altLang="en-US" sz="1500" dirty="0">
                <a:latin typeface="Verdana" panose="020B0604030504040204" pitchFamily="34" charset="0"/>
                <a:ea typeface="Verdana" panose="020B0604030504040204" pitchFamily="34" charset="0"/>
                <a:cs typeface="Verdana" panose="020B0604030504040204" pitchFamily="34" charset="0"/>
              </a:rPr>
              <a:t>whether </a:t>
            </a:r>
            <a:r>
              <a:rPr lang="en-GB" altLang="en-US" sz="1500" dirty="0" smtClean="0">
                <a:latin typeface="Verdana" panose="020B0604030504040204" pitchFamily="34" charset="0"/>
                <a:ea typeface="Verdana" panose="020B0604030504040204" pitchFamily="34" charset="0"/>
                <a:cs typeface="Verdana" panose="020B0604030504040204" pitchFamily="34" charset="0"/>
              </a:rPr>
              <a:t>it is management</a:t>
            </a:r>
            <a:r>
              <a:rPr lang="en-GB" altLang="en-US" sz="1500" dirty="0">
                <a:latin typeface="Verdana" panose="020B0604030504040204" pitchFamily="34" charset="0"/>
                <a:ea typeface="Verdana" panose="020B0604030504040204" pitchFamily="34" charset="0"/>
                <a:cs typeface="Verdana" panose="020B0604030504040204" pitchFamily="34" charset="0"/>
              </a:rPr>
              <a:t>, workers, environmental health and safety professionals</a:t>
            </a:r>
            <a:r>
              <a:rPr lang="en-GB" altLang="en-US" sz="1500" dirty="0" smtClean="0">
                <a:latin typeface="Verdana" panose="020B0604030504040204" pitchFamily="34" charset="0"/>
                <a:ea typeface="Verdana" panose="020B0604030504040204" pitchFamily="34" charset="0"/>
                <a:cs typeface="Verdana" panose="020B0604030504040204" pitchFamily="34" charset="0"/>
              </a:rPr>
              <a:t>, authorities etc. </a:t>
            </a:r>
            <a:r>
              <a:rPr lang="en-GB" altLang="en-US" sz="1500" dirty="0">
                <a:latin typeface="Verdana" panose="020B0604030504040204" pitchFamily="34" charset="0"/>
                <a:ea typeface="Verdana" panose="020B0604030504040204" pitchFamily="34" charset="0"/>
                <a:cs typeface="Verdana" panose="020B0604030504040204" pitchFamily="34" charset="0"/>
              </a:rPr>
              <a:t>You may use it without additional permission.</a:t>
            </a:r>
            <a:endParaRPr lang="en-GB" altLang="en-US" sz="1500" dirty="0" smtClean="0">
              <a:latin typeface="Verdana" panose="020B0604030504040204" pitchFamily="34" charset="0"/>
              <a:ea typeface="Verdana" panose="020B0604030504040204" pitchFamily="34" charset="0"/>
              <a:cs typeface="Verdana" panose="020B0604030504040204" pitchFamily="34" charset="0"/>
            </a:endParaRPr>
          </a:p>
          <a:p>
            <a:endParaRPr lang="en-GB" altLang="en-US" sz="1500" dirty="0">
              <a:latin typeface="Verdana" panose="020B0604030504040204" pitchFamily="34" charset="0"/>
              <a:ea typeface="Verdana" panose="020B0604030504040204" pitchFamily="34" charset="0"/>
              <a:cs typeface="Verdana" panose="020B0604030504040204" pitchFamily="34" charset="0"/>
            </a:endParaRPr>
          </a:p>
          <a:p>
            <a:r>
              <a:rPr lang="en-GB" altLang="en-US" sz="1500" dirty="0" smtClean="0">
                <a:latin typeface="Verdana" panose="020B0604030504040204" pitchFamily="34" charset="0"/>
                <a:ea typeface="Verdana" panose="020B0604030504040204" pitchFamily="34" charset="0"/>
                <a:cs typeface="Verdana" panose="020B0604030504040204" pitchFamily="34" charset="0"/>
              </a:rPr>
              <a:t>This presentation gives </a:t>
            </a:r>
            <a:r>
              <a:rPr lang="en-GB" altLang="en-US" sz="1500" dirty="0">
                <a:latin typeface="Verdana" panose="020B0604030504040204" pitchFamily="34" charset="0"/>
                <a:ea typeface="Verdana" panose="020B0604030504040204" pitchFamily="34" charset="0"/>
                <a:cs typeface="Verdana" panose="020B0604030504040204" pitchFamily="34" charset="0"/>
              </a:rPr>
              <a:t>a </a:t>
            </a:r>
            <a:r>
              <a:rPr lang="en-GB" sz="1500" dirty="0">
                <a:latin typeface="Verdana" panose="020B0604030504040204" pitchFamily="34" charset="0"/>
                <a:ea typeface="Verdana" panose="020B0604030504040204" pitchFamily="34" charset="0"/>
                <a:cs typeface="Verdana" panose="020B0604030504040204" pitchFamily="34" charset="0"/>
              </a:rPr>
              <a:t>brief overview </a:t>
            </a:r>
            <a:r>
              <a:rPr lang="en-GB" sz="1500" dirty="0" smtClean="0">
                <a:latin typeface="Verdana" panose="020B0604030504040204" pitchFamily="34" charset="0"/>
                <a:ea typeface="Verdana" panose="020B0604030504040204" pitchFamily="34" charset="0"/>
                <a:cs typeface="Verdana" panose="020B0604030504040204" pitchFamily="34" charset="0"/>
              </a:rPr>
              <a:t>on the exposure scenario and it provides advice for downstream users on what to do when they receive one. A related presentation “communication in the supply chain” gives an overview on how communication in the supply chain can work effectively. </a:t>
            </a:r>
            <a:r>
              <a:rPr lang="en-GB" altLang="en-US" sz="1500" dirty="0">
                <a:latin typeface="Verdana" panose="020B0604030504040204" pitchFamily="34" charset="0"/>
                <a:ea typeface="Verdana" panose="020B0604030504040204" pitchFamily="34" charset="0"/>
                <a:cs typeface="Verdana" panose="020B0604030504040204" pitchFamily="34" charset="0"/>
              </a:rPr>
              <a:t>They form part of a series of presentations relating to downstream users and REACH/CLP, which are on the ECHA website. </a:t>
            </a:r>
            <a:r>
              <a:rPr lang="en-GB" altLang="en-US" sz="1500" dirty="0" smtClean="0">
                <a:latin typeface="Verdana" panose="020B0604030504040204" pitchFamily="34" charset="0"/>
                <a:ea typeface="Verdana" panose="020B0604030504040204" pitchFamily="34" charset="0"/>
                <a:cs typeface="Verdana" panose="020B0604030504040204" pitchFamily="34" charset="0"/>
              </a:rPr>
              <a:t>We welcome your comments and suggestions at </a:t>
            </a:r>
            <a:r>
              <a:rPr lang="en-GB" altLang="en-US" sz="15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downstream_users@echa.europa.eu</a:t>
            </a:r>
            <a:r>
              <a:rPr lang="en-GB" altLang="en-US" sz="1500" dirty="0" smtClean="0">
                <a:latin typeface="Verdana" panose="020B0604030504040204" pitchFamily="34" charset="0"/>
                <a:ea typeface="Verdana" panose="020B0604030504040204" pitchFamily="34" charset="0"/>
                <a:cs typeface="Verdana" panose="020B0604030504040204" pitchFamily="34" charset="0"/>
              </a:rPr>
              <a:t>.  </a:t>
            </a:r>
          </a:p>
          <a:p>
            <a:endParaRPr lang="en-GB" altLang="en-US" sz="1500" dirty="0">
              <a:latin typeface="Verdana" panose="020B0604030504040204" pitchFamily="34" charset="0"/>
              <a:ea typeface="Verdana" panose="020B0604030504040204" pitchFamily="34" charset="0"/>
              <a:cs typeface="Verdana" panose="020B0604030504040204" pitchFamily="34" charset="0"/>
            </a:endParaRPr>
          </a:p>
          <a:p>
            <a:r>
              <a:rPr lang="en-GB" altLang="en-US" sz="1500" b="1" dirty="0" smtClean="0">
                <a:latin typeface="Verdana" panose="020B0604030504040204" pitchFamily="34" charset="0"/>
                <a:ea typeface="Verdana" panose="020B0604030504040204" pitchFamily="34" charset="0"/>
                <a:cs typeface="Verdana" panose="020B0604030504040204" pitchFamily="34" charset="0"/>
              </a:rPr>
              <a:t>Legal </a:t>
            </a:r>
            <a:r>
              <a:rPr lang="en-GB" altLang="en-US" sz="1500" b="1" dirty="0">
                <a:latin typeface="Verdana" panose="020B0604030504040204" pitchFamily="34" charset="0"/>
                <a:ea typeface="Verdana" panose="020B0604030504040204" pitchFamily="34" charset="0"/>
                <a:cs typeface="Verdana" panose="020B0604030504040204" pitchFamily="34" charset="0"/>
              </a:rPr>
              <a:t>notice: </a:t>
            </a:r>
            <a:r>
              <a:rPr lang="en-GB" altLang="en-US" sz="1500" dirty="0">
                <a:latin typeface="Verdana" panose="020B0604030504040204" pitchFamily="34" charset="0"/>
                <a:ea typeface="Verdana" panose="020B0604030504040204" pitchFamily="34" charset="0"/>
                <a:cs typeface="Verdana" panose="020B0604030504040204" pitchFamily="34" charset="0"/>
              </a:rPr>
              <a:t>The information contained in this presentation does not constitute legal advice and does not necessarily represent in legal terms the official position of the European Chemicals Agency. The European Chemicals Agency does not accept any liability with regard to the contents of this document</a:t>
            </a:r>
            <a:r>
              <a:rPr lang="en-GB" altLang="en-US" sz="1500" dirty="0" smtClean="0">
                <a:latin typeface="Verdana" panose="020B0604030504040204" pitchFamily="34" charset="0"/>
                <a:ea typeface="Verdana" panose="020B0604030504040204" pitchFamily="34" charset="0"/>
                <a:cs typeface="Verdana" panose="020B0604030504040204" pitchFamily="34" charset="0"/>
              </a:rPr>
              <a:t>.</a:t>
            </a:r>
          </a:p>
          <a:p>
            <a:endParaRPr lang="en-GB" altLang="en-US" sz="1500" dirty="0">
              <a:latin typeface="Verdana" panose="020B0604030504040204" pitchFamily="34" charset="0"/>
              <a:ea typeface="Verdana" panose="020B0604030504040204" pitchFamily="34" charset="0"/>
              <a:cs typeface="Verdana" panose="020B0604030504040204" pitchFamily="34" charset="0"/>
            </a:endParaRPr>
          </a:p>
          <a:p>
            <a:r>
              <a:rPr lang="en-GB" altLang="en-US" sz="1500" dirty="0">
                <a:latin typeface="Verdana" panose="020B0604030504040204" pitchFamily="34" charset="0"/>
                <a:ea typeface="Verdana" panose="020B0604030504040204" pitchFamily="34" charset="0"/>
                <a:cs typeface="Verdana" panose="020B0604030504040204" pitchFamily="34" charset="0"/>
              </a:rPr>
              <a:t>Release: </a:t>
            </a:r>
            <a:r>
              <a:rPr lang="en-GB" altLang="en-US" sz="1500" dirty="0" smtClean="0">
                <a:latin typeface="Verdana" pitchFamily="34" charset="0"/>
                <a:ea typeface="Verdana" pitchFamily="34" charset="0"/>
                <a:cs typeface="Verdana" pitchFamily="34" charset="0"/>
              </a:rPr>
              <a:t>May </a:t>
            </a:r>
            <a:r>
              <a:rPr lang="en-GB" altLang="en-US" sz="1500" dirty="0">
                <a:latin typeface="Verdana" pitchFamily="34" charset="0"/>
                <a:ea typeface="Verdana" pitchFamily="34" charset="0"/>
                <a:cs typeface="Verdana" pitchFamily="34" charset="0"/>
              </a:rPr>
              <a:t>2015, Last update: July 2019</a:t>
            </a:r>
          </a:p>
        </p:txBody>
      </p:sp>
    </p:spTree>
    <p:extLst>
      <p:ext uri="{BB962C8B-B14F-4D97-AF65-F5344CB8AC3E}">
        <p14:creationId xmlns:p14="http://schemas.microsoft.com/office/powerpoint/2010/main" val="3156648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622622" y="548680"/>
            <a:ext cx="8197850" cy="493713"/>
          </a:xfrm>
        </p:spPr>
        <p:txBody>
          <a:bodyPr vert="horz" lIns="91440" tIns="45720" rIns="91440" bIns="45720" rtlCol="0" anchor="ctr">
            <a:noAutofit/>
          </a:bodyPr>
          <a:lstStyle/>
          <a:p>
            <a:pPr algn="l" fontAlgn="base">
              <a:spcBef>
                <a:spcPct val="20000"/>
              </a:spcBef>
              <a:spcAft>
                <a:spcPct val="0"/>
              </a:spcAft>
              <a:buClr>
                <a:srgbClr val="0046AD"/>
              </a:buClr>
            </a:pPr>
            <a:r>
              <a:rPr lang="en-GB" altLang="en-US" sz="3000" b="1" dirty="0">
                <a:solidFill>
                  <a:srgbClr val="0046AD"/>
                </a:solidFill>
                <a:latin typeface="Verdana" pitchFamily="34" charset="0"/>
                <a:ea typeface="Verdana" pitchFamily="34" charset="0"/>
                <a:cs typeface="Verdana" pitchFamily="34" charset="0"/>
              </a:rPr>
              <a:t>Scaling: </a:t>
            </a:r>
            <a:r>
              <a:rPr lang="en-GB" altLang="en-US" sz="3000" b="1" dirty="0" smtClean="0">
                <a:solidFill>
                  <a:srgbClr val="0046AD"/>
                </a:solidFill>
                <a:latin typeface="Verdana" pitchFamily="34" charset="0"/>
                <a:ea typeface="Verdana" pitchFamily="34" charset="0"/>
                <a:cs typeface="Verdana" pitchFamily="34" charset="0"/>
              </a:rPr>
              <a:t>main boundaries</a:t>
            </a:r>
            <a:endParaRPr lang="en-GB" altLang="en-US" sz="3000" b="1" dirty="0">
              <a:solidFill>
                <a:srgbClr val="0046AD"/>
              </a:solidFill>
              <a:latin typeface="Verdana" pitchFamily="34" charset="0"/>
              <a:ea typeface="Verdana" pitchFamily="34" charset="0"/>
              <a:cs typeface="Verdana" pitchFamily="34" charset="0"/>
            </a:endParaRPr>
          </a:p>
        </p:txBody>
      </p:sp>
      <p:sp>
        <p:nvSpPr>
          <p:cNvPr id="37891" name="Text Placeholder 2"/>
          <p:cNvSpPr>
            <a:spLocks noGrp="1"/>
          </p:cNvSpPr>
          <p:nvPr>
            <p:ph type="body" sz="quarter" idx="4294967295"/>
          </p:nvPr>
        </p:nvSpPr>
        <p:spPr>
          <a:xfrm>
            <a:off x="737574" y="1556792"/>
            <a:ext cx="7668852" cy="2736304"/>
          </a:xfrm>
        </p:spPr>
        <p:txBody>
          <a:bodyPr>
            <a:noAutofit/>
          </a:bodyPr>
          <a:lstStyle/>
          <a:p>
            <a:pPr marL="84138" lvl="1" indent="0">
              <a:spcBef>
                <a:spcPts val="0"/>
              </a:spcBef>
              <a:spcAft>
                <a:spcPts val="600"/>
              </a:spcAft>
              <a:buNone/>
            </a:pPr>
            <a:r>
              <a:rPr lang="en-GB" altLang="en-US" sz="2200" dirty="0" smtClean="0">
                <a:latin typeface="Verdana" panose="020B0604030504040204" pitchFamily="34" charset="0"/>
                <a:ea typeface="Verdana" panose="020B0604030504040204" pitchFamily="34" charset="0"/>
                <a:cs typeface="Verdana" panose="020B0604030504040204" pitchFamily="34" charset="0"/>
              </a:rPr>
              <a:t>The exposure estimate (or risk characterisation ratio (RCR)) obtained by scaling should not exceed the exposure estimate (or RCR) obtained under the conditions of use specified in the ES: </a:t>
            </a:r>
          </a:p>
          <a:p>
            <a:pPr marL="2286000" lvl="5" indent="0">
              <a:spcBef>
                <a:spcPts val="0"/>
              </a:spcBef>
              <a:spcAft>
                <a:spcPts val="600"/>
              </a:spcAft>
              <a:buNone/>
            </a:pPr>
            <a:r>
              <a:rPr lang="en-GB" altLang="en-US" dirty="0" smtClean="0">
                <a:latin typeface="Verdana" panose="020B0604030504040204" pitchFamily="34" charset="0"/>
                <a:ea typeface="Verdana" panose="020B0604030504040204" pitchFamily="34" charset="0"/>
                <a:cs typeface="Verdana" panose="020B0604030504040204" pitchFamily="34" charset="0"/>
              </a:rPr>
              <a:t>RCR</a:t>
            </a:r>
            <a:r>
              <a:rPr lang="en-GB" altLang="en-US" baseline="-25000" dirty="0" smtClean="0">
                <a:latin typeface="Verdana" panose="020B0604030504040204" pitchFamily="34" charset="0"/>
                <a:ea typeface="Verdana" panose="020B0604030504040204" pitchFamily="34" charset="0"/>
                <a:cs typeface="Verdana" panose="020B0604030504040204" pitchFamily="34" charset="0"/>
              </a:rPr>
              <a:t> </a:t>
            </a:r>
            <a:r>
              <a:rPr lang="en-GB" altLang="en-US" baseline="-25000" dirty="0">
                <a:latin typeface="Verdana" panose="020B0604030504040204" pitchFamily="34" charset="0"/>
                <a:ea typeface="Verdana" panose="020B0604030504040204" pitchFamily="34" charset="0"/>
                <a:cs typeface="Verdana" panose="020B0604030504040204" pitchFamily="34" charset="0"/>
              </a:rPr>
              <a:t>scaling</a:t>
            </a:r>
            <a:r>
              <a:rPr lang="en-GB" altLang="en-US" dirty="0">
                <a:latin typeface="Verdana" panose="020B0604030504040204" pitchFamily="34" charset="0"/>
                <a:ea typeface="Verdana" panose="020B0604030504040204" pitchFamily="34" charset="0"/>
                <a:cs typeface="Verdana" panose="020B0604030504040204" pitchFamily="34" charset="0"/>
              </a:rPr>
              <a:t> </a:t>
            </a:r>
            <a:r>
              <a:rPr lang="en-GB" altLang="en-US" dirty="0" smtClean="0">
                <a:latin typeface="Verdana" panose="020B0604030504040204" pitchFamily="34" charset="0"/>
                <a:ea typeface="Verdana" panose="020B0604030504040204" pitchFamily="34" charset="0"/>
                <a:cs typeface="Verdana" panose="020B0604030504040204" pitchFamily="34" charset="0"/>
              </a:rPr>
              <a:t>≤ RCR</a:t>
            </a:r>
            <a:r>
              <a:rPr lang="en-GB" altLang="en-US" baseline="-25000" dirty="0" smtClean="0">
                <a:latin typeface="Verdana" panose="020B0604030504040204" pitchFamily="34" charset="0"/>
                <a:ea typeface="Verdana" panose="020B0604030504040204" pitchFamily="34" charset="0"/>
                <a:cs typeface="Verdana" panose="020B0604030504040204" pitchFamily="34" charset="0"/>
              </a:rPr>
              <a:t>ES</a:t>
            </a:r>
            <a:endParaRPr lang="en-GB" altLang="en-US" sz="2400" dirty="0">
              <a:latin typeface="Verdana" panose="020B0604030504040204" pitchFamily="34" charset="0"/>
              <a:ea typeface="Verdana" panose="020B0604030504040204" pitchFamily="34" charset="0"/>
              <a:cs typeface="Verdana" panose="020B0604030504040204" pitchFamily="34" charset="0"/>
            </a:endParaRPr>
          </a:p>
          <a:p>
            <a:pPr marL="84138" lvl="1" indent="0">
              <a:spcBef>
                <a:spcPts val="0"/>
              </a:spcBef>
              <a:spcAft>
                <a:spcPts val="600"/>
              </a:spcAft>
              <a:buNone/>
            </a:pPr>
            <a:endParaRPr lang="en-GB" altLang="en-US" sz="1000" dirty="0" smtClean="0">
              <a:latin typeface="Verdana" panose="020B0604030504040204" pitchFamily="34" charset="0"/>
              <a:ea typeface="Verdana" panose="020B0604030504040204" pitchFamily="34" charset="0"/>
              <a:cs typeface="Verdana" panose="020B0604030504040204" pitchFamily="34" charset="0"/>
            </a:endParaRPr>
          </a:p>
          <a:p>
            <a:pPr marL="84138" lvl="1" indent="0">
              <a:spcBef>
                <a:spcPts val="0"/>
              </a:spcBef>
              <a:spcAft>
                <a:spcPts val="600"/>
              </a:spcAft>
              <a:buNone/>
            </a:pPr>
            <a:r>
              <a:rPr lang="en-GB" altLang="en-US" sz="2200" dirty="0" smtClean="0">
                <a:latin typeface="Verdana" panose="020B0604030504040204" pitchFamily="34" charset="0"/>
                <a:ea typeface="Verdana" panose="020B0604030504040204" pitchFamily="34" charset="0"/>
                <a:cs typeface="Verdana" panose="020B0604030504040204" pitchFamily="34" charset="0"/>
              </a:rPr>
              <a:t>In the exposure scenario, the supplier should indicate:</a:t>
            </a:r>
          </a:p>
          <a:p>
            <a:pPr marL="427038" lvl="1" indent="-342900">
              <a:spcBef>
                <a:spcPts val="0"/>
              </a:spcBef>
              <a:spcAft>
                <a:spcPts val="600"/>
              </a:spcAft>
              <a:buFont typeface="Arial" panose="020B0604020202020204" pitchFamily="34" charset="0"/>
              <a:buChar char="•"/>
            </a:pPr>
            <a:r>
              <a:rPr lang="en-GB" altLang="en-US" sz="2000" dirty="0" smtClean="0">
                <a:latin typeface="Verdana" panose="020B0604030504040204" pitchFamily="34" charset="0"/>
                <a:ea typeface="Verdana" panose="020B0604030504040204" pitchFamily="34" charset="0"/>
                <a:cs typeface="Verdana" panose="020B0604030504040204" pitchFamily="34" charset="0"/>
              </a:rPr>
              <a:t>The operational conditions and risk management measures that can be changed</a:t>
            </a:r>
          </a:p>
          <a:p>
            <a:pPr marL="427038" lvl="1" indent="-342900">
              <a:spcBef>
                <a:spcPts val="0"/>
              </a:spcBef>
              <a:spcAft>
                <a:spcPts val="600"/>
              </a:spcAft>
              <a:buFont typeface="Arial" panose="020B0604020202020204" pitchFamily="34" charset="0"/>
              <a:buChar char="•"/>
            </a:pPr>
            <a:r>
              <a:rPr lang="en-GB" altLang="en-US" sz="2000" dirty="0" smtClean="0">
                <a:latin typeface="Verdana" panose="020B0604030504040204" pitchFamily="34" charset="0"/>
                <a:ea typeface="Verdana" panose="020B0604030504040204" pitchFamily="34" charset="0"/>
                <a:cs typeface="Verdana" panose="020B0604030504040204" pitchFamily="34" charset="0"/>
              </a:rPr>
              <a:t>The calculation method to use</a:t>
            </a:r>
          </a:p>
          <a:p>
            <a:pPr marL="427038" lvl="1" indent="-342900">
              <a:spcBef>
                <a:spcPts val="0"/>
              </a:spcBef>
              <a:spcAft>
                <a:spcPts val="600"/>
              </a:spcAft>
              <a:buFont typeface="Arial" panose="020B0604020202020204" pitchFamily="34" charset="0"/>
              <a:buChar char="•"/>
            </a:pPr>
            <a:r>
              <a:rPr lang="en-GB" altLang="en-US" sz="2000" dirty="0" smtClean="0">
                <a:latin typeface="Verdana" panose="020B0604030504040204" pitchFamily="34" charset="0"/>
                <a:ea typeface="Verdana" panose="020B0604030504040204" pitchFamily="34" charset="0"/>
                <a:cs typeface="Verdana" panose="020B0604030504040204" pitchFamily="34" charset="0"/>
              </a:rPr>
              <a:t>Any other boundaries that apply</a:t>
            </a:r>
            <a:endParaRPr lang="en-GB" alt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20</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4472" y="260650"/>
            <a:ext cx="1116000" cy="1105294"/>
          </a:xfrm>
          <a:prstGeom prst="rect">
            <a:avLst/>
          </a:prstGeom>
        </p:spPr>
      </p:pic>
    </p:spTree>
    <p:extLst>
      <p:ext uri="{BB962C8B-B14F-4D97-AF65-F5344CB8AC3E}">
        <p14:creationId xmlns:p14="http://schemas.microsoft.com/office/powerpoint/2010/main" val="2789777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611188" y="764704"/>
            <a:ext cx="8197850" cy="493713"/>
          </a:xfrm>
        </p:spPr>
        <p:txBody>
          <a:bodyPr>
            <a:noAutofit/>
          </a:bodyPr>
          <a:lstStyle/>
          <a:p>
            <a:pPr algn="l" fontAlgn="base">
              <a:spcBef>
                <a:spcPct val="20000"/>
              </a:spcBef>
              <a:spcAft>
                <a:spcPct val="0"/>
              </a:spcAft>
              <a:buClr>
                <a:srgbClr val="0046AD"/>
              </a:buClr>
            </a:pPr>
            <a:r>
              <a:rPr lang="en-GB" altLang="en-US" sz="3000" b="1" dirty="0">
                <a:solidFill>
                  <a:srgbClr val="0046AD"/>
                </a:solidFill>
                <a:latin typeface="Verdana" pitchFamily="34" charset="0"/>
                <a:ea typeface="Verdana" pitchFamily="34" charset="0"/>
                <a:cs typeface="Verdana" pitchFamily="34" charset="0"/>
              </a:rPr>
              <a:t>How to apply scaling</a:t>
            </a:r>
          </a:p>
        </p:txBody>
      </p:sp>
      <p:sp>
        <p:nvSpPr>
          <p:cNvPr id="38915" name="Text Placeholder 2"/>
          <p:cNvSpPr>
            <a:spLocks noGrp="1"/>
          </p:cNvSpPr>
          <p:nvPr>
            <p:ph type="body" sz="quarter" idx="4294967295"/>
          </p:nvPr>
        </p:nvSpPr>
        <p:spPr>
          <a:xfrm>
            <a:off x="515054" y="1873821"/>
            <a:ext cx="8197850" cy="3499395"/>
          </a:xfrm>
        </p:spPr>
        <p:txBody>
          <a:bodyPr>
            <a:noAutofit/>
          </a:bodyPr>
          <a:lstStyle/>
          <a:p>
            <a:pPr>
              <a:lnSpc>
                <a:spcPct val="120000"/>
              </a:lnSpc>
              <a:spcBef>
                <a:spcPts val="0"/>
              </a:spcBef>
            </a:pPr>
            <a:r>
              <a:rPr lang="en-GB" altLang="en-US" sz="2000" dirty="0" smtClean="0">
                <a:latin typeface="Verdana" panose="020B0604030504040204" pitchFamily="34" charset="0"/>
                <a:ea typeface="Verdana" panose="020B0604030504040204" pitchFamily="34" charset="0"/>
                <a:cs typeface="Verdana" panose="020B0604030504040204" pitchFamily="34" charset="0"/>
              </a:rPr>
              <a:t>Compare your condition of use to those reported in the ES and identify what parameters do not correspond</a:t>
            </a:r>
          </a:p>
          <a:p>
            <a:pPr>
              <a:lnSpc>
                <a:spcPct val="120000"/>
              </a:lnSpc>
              <a:spcBef>
                <a:spcPts val="0"/>
              </a:spcBef>
            </a:pPr>
            <a:r>
              <a:rPr lang="en-GB" altLang="en-US" sz="2000" dirty="0" smtClean="0">
                <a:latin typeface="Verdana" panose="020B0604030504040204" pitchFamily="34" charset="0"/>
                <a:ea typeface="Verdana" panose="020B0604030504040204" pitchFamily="34" charset="0"/>
                <a:cs typeface="Verdana" panose="020B0604030504040204" pitchFamily="34" charset="0"/>
              </a:rPr>
              <a:t>Verify if scaling is foreseen in the ES and if parameters previously identified can be scaled. If not, scaling is not applicable </a:t>
            </a:r>
          </a:p>
          <a:p>
            <a:pPr>
              <a:lnSpc>
                <a:spcPct val="120000"/>
              </a:lnSpc>
              <a:spcBef>
                <a:spcPts val="0"/>
              </a:spcBef>
            </a:pPr>
            <a:r>
              <a:rPr lang="en-GB" altLang="en-US" sz="2000" dirty="0" smtClean="0">
                <a:latin typeface="Verdana" panose="020B0604030504040204" pitchFamily="34" charset="0"/>
                <a:ea typeface="Verdana" panose="020B0604030504040204" pitchFamily="34" charset="0"/>
                <a:cs typeface="Verdana" panose="020B0604030504040204" pitchFamily="34" charset="0"/>
              </a:rPr>
              <a:t>Input parameters reflecting use conditions at the site to scaling model (or formula) </a:t>
            </a:r>
          </a:p>
          <a:p>
            <a:pPr>
              <a:lnSpc>
                <a:spcPct val="120000"/>
              </a:lnSpc>
              <a:spcBef>
                <a:spcPts val="0"/>
              </a:spcBef>
            </a:pPr>
            <a:r>
              <a:rPr lang="en-GB" altLang="en-US" sz="2000" dirty="0" smtClean="0">
                <a:latin typeface="Verdana" panose="020B0604030504040204" pitchFamily="34" charset="0"/>
                <a:ea typeface="Verdana" panose="020B0604030504040204" pitchFamily="34" charset="0"/>
                <a:cs typeface="Verdana" panose="020B0604030504040204" pitchFamily="34" charset="0"/>
              </a:rPr>
              <a:t>Verify that scaling boundaries are observed</a:t>
            </a:r>
            <a:r>
              <a:rPr lang="en-GB" altLang="en-US" sz="2000" dirty="0">
                <a:latin typeface="Verdana" panose="020B0604030504040204" pitchFamily="34" charset="0"/>
                <a:ea typeface="Verdana" panose="020B0604030504040204" pitchFamily="34" charset="0"/>
                <a:cs typeface="Verdana" panose="020B0604030504040204" pitchFamily="34" charset="0"/>
              </a:rPr>
              <a:t> </a:t>
            </a:r>
            <a:r>
              <a:rPr lang="en-GB" altLang="en-US" sz="2000" dirty="0" smtClean="0">
                <a:latin typeface="Verdana" panose="020B0604030504040204" pitchFamily="34" charset="0"/>
                <a:ea typeface="Verdana" panose="020B0604030504040204" pitchFamily="34" charset="0"/>
                <a:cs typeface="Verdana" panose="020B0604030504040204" pitchFamily="34" charset="0"/>
              </a:rPr>
              <a:t>(e.g. exposure estimate -or RCR- is not increased)</a:t>
            </a:r>
          </a:p>
          <a:p>
            <a:pPr>
              <a:lnSpc>
                <a:spcPct val="120000"/>
              </a:lnSpc>
              <a:spcBef>
                <a:spcPts val="0"/>
              </a:spcBef>
            </a:pPr>
            <a:r>
              <a:rPr lang="en-GB" altLang="en-US" sz="2000" dirty="0" smtClean="0">
                <a:latin typeface="Verdana" panose="020B0604030504040204" pitchFamily="34" charset="0"/>
                <a:ea typeface="Verdana" panose="020B0604030504040204" pitchFamily="34" charset="0"/>
                <a:cs typeface="Verdana" panose="020B0604030504040204" pitchFamily="34" charset="0"/>
              </a:rPr>
              <a:t>Document the outcome of your application of scaling</a:t>
            </a:r>
          </a:p>
          <a:p>
            <a:endParaRPr lang="en-GB" altLang="en-US" dirty="0" smtClean="0"/>
          </a:p>
        </p:txBody>
      </p:sp>
      <p:sp>
        <p:nvSpPr>
          <p:cNvPr id="5"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21</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Box 5"/>
          <p:cNvSpPr txBox="1"/>
          <p:nvPr/>
        </p:nvSpPr>
        <p:spPr>
          <a:xfrm>
            <a:off x="6084168" y="476672"/>
            <a:ext cx="864096" cy="830997"/>
          </a:xfrm>
          <a:prstGeom prst="rect">
            <a:avLst/>
          </a:prstGeom>
          <a:noFill/>
        </p:spPr>
        <p:txBody>
          <a:bodyPr wrap="square" rtlCol="0">
            <a:spAutoFit/>
          </a:bodyPr>
          <a:lstStyle/>
          <a:p>
            <a:pPr algn="ctr"/>
            <a:r>
              <a:rPr lang="en-GB" sz="4800" b="1" dirty="0" smtClean="0">
                <a:solidFill>
                  <a:srgbClr val="FF9900"/>
                </a:solidFill>
              </a:rPr>
              <a:t>?</a:t>
            </a:r>
            <a:endParaRPr lang="en-GB" sz="4800" b="1" dirty="0">
              <a:solidFill>
                <a:srgbClr val="FF99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2167" y="811632"/>
            <a:ext cx="673200" cy="673200"/>
          </a:xfrm>
          <a:prstGeom prst="rect">
            <a:avLst/>
          </a:prstGeom>
        </p:spPr>
      </p:pic>
    </p:spTree>
    <p:extLst>
      <p:ext uri="{BB962C8B-B14F-4D97-AF65-F5344CB8AC3E}">
        <p14:creationId xmlns:p14="http://schemas.microsoft.com/office/powerpoint/2010/main" val="2249640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548365" y="624680"/>
            <a:ext cx="8053462" cy="493713"/>
          </a:xfrm>
        </p:spPr>
        <p:txBody>
          <a:bodyPr>
            <a:noAutofit/>
          </a:bodyPr>
          <a:lstStyle/>
          <a:p>
            <a:pPr algn="l" fontAlgn="base">
              <a:spcBef>
                <a:spcPct val="20000"/>
              </a:spcBef>
              <a:spcAft>
                <a:spcPct val="0"/>
              </a:spcAft>
              <a:buClr>
                <a:srgbClr val="0046AD"/>
              </a:buClr>
            </a:pPr>
            <a:r>
              <a:rPr lang="en-GB" altLang="en-US" sz="3000" b="1" dirty="0" smtClean="0">
                <a:solidFill>
                  <a:srgbClr val="0046AD"/>
                </a:solidFill>
                <a:latin typeface="Verdana" pitchFamily="34" charset="0"/>
                <a:ea typeface="Verdana" pitchFamily="34" charset="0"/>
                <a:cs typeface="Verdana" pitchFamily="34" charset="0"/>
              </a:rPr>
              <a:t>Scaling, an example</a:t>
            </a:r>
            <a:endParaRPr lang="en-GB" altLang="en-US" sz="3000" b="1" dirty="0">
              <a:solidFill>
                <a:srgbClr val="0046AD"/>
              </a:solidFill>
              <a:latin typeface="Verdana" pitchFamily="34" charset="0"/>
              <a:ea typeface="Verdana" pitchFamily="34" charset="0"/>
              <a:cs typeface="Verdana" pitchFamily="34" charset="0"/>
            </a:endParaRPr>
          </a:p>
        </p:txBody>
      </p:sp>
      <p:sp>
        <p:nvSpPr>
          <p:cNvPr id="3" name="TextBox 2"/>
          <p:cNvSpPr txBox="1"/>
          <p:nvPr/>
        </p:nvSpPr>
        <p:spPr>
          <a:xfrm>
            <a:off x="545314" y="1340768"/>
            <a:ext cx="8272649" cy="923330"/>
          </a:xfrm>
          <a:prstGeom prst="rect">
            <a:avLst/>
          </a:prstGeom>
          <a:noFill/>
        </p:spPr>
        <p:txBody>
          <a:bodyPr wrap="none" rtlCol="0">
            <a:spAutoFit/>
          </a:bodyPr>
          <a:lstStyle/>
          <a:p>
            <a:pPr marL="342900" indent="-342900">
              <a:buFont typeface="+mj-lt"/>
              <a:buAutoNum type="arabicPeriod"/>
            </a:pPr>
            <a:r>
              <a:rPr lang="en-GB" dirty="0" smtClean="0">
                <a:latin typeface="Verdana" panose="020B0604030504040204" pitchFamily="34" charset="0"/>
                <a:ea typeface="Verdana" panose="020B0604030504040204" pitchFamily="34" charset="0"/>
                <a:cs typeface="Verdana" panose="020B0604030504040204" pitchFamily="34" charset="0"/>
              </a:rPr>
              <a:t>You compare your conditions of use with the ES.  </a:t>
            </a:r>
          </a:p>
          <a:p>
            <a:r>
              <a:rPr lang="en-GB" dirty="0" smtClean="0">
                <a:latin typeface="Verdana" panose="020B0604030504040204" pitchFamily="34" charset="0"/>
                <a:ea typeface="Verdana" panose="020B0604030504040204" pitchFamily="34" charset="0"/>
                <a:cs typeface="Verdana" panose="020B0604030504040204" pitchFamily="34" charset="0"/>
              </a:rPr>
              <a:t>    You find that your duration is longer, but the concentration is lower</a:t>
            </a:r>
          </a:p>
          <a:p>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545314" y="3717032"/>
            <a:ext cx="6777112" cy="646331"/>
          </a:xfrm>
          <a:prstGeom prst="rect">
            <a:avLst/>
          </a:prstGeom>
          <a:noFill/>
        </p:spPr>
        <p:txBody>
          <a:bodyPr wrap="none" rtlCol="0">
            <a:sp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2. You </a:t>
            </a:r>
            <a:r>
              <a:rPr lang="en-GB" dirty="0">
                <a:latin typeface="Verdana" panose="020B0604030504040204" pitchFamily="34" charset="0"/>
                <a:ea typeface="Verdana" panose="020B0604030504040204" pitchFamily="34" charset="0"/>
                <a:cs typeface="Verdana" panose="020B0604030504040204" pitchFamily="34" charset="0"/>
              </a:rPr>
              <a:t>look for scaling instructions </a:t>
            </a:r>
            <a:r>
              <a:rPr lang="en-GB" dirty="0" smtClean="0">
                <a:latin typeface="Verdana" panose="020B0604030504040204" pitchFamily="34" charset="0"/>
                <a:ea typeface="Verdana" panose="020B0604030504040204" pitchFamily="34" charset="0"/>
                <a:cs typeface="Verdana" panose="020B0604030504040204" pitchFamily="34" charset="0"/>
              </a:rPr>
              <a:t>and </a:t>
            </a:r>
            <a:r>
              <a:rPr lang="en-GB" dirty="0">
                <a:latin typeface="Verdana" panose="020B0604030504040204" pitchFamily="34" charset="0"/>
                <a:ea typeface="Verdana" panose="020B0604030504040204" pitchFamily="34" charset="0"/>
                <a:cs typeface="Verdana" panose="020B0604030504040204" pitchFamily="34" charset="0"/>
              </a:rPr>
              <a:t>you apply </a:t>
            </a:r>
            <a:r>
              <a:rPr lang="en-GB" dirty="0" smtClean="0">
                <a:latin typeface="Verdana" panose="020B0604030504040204" pitchFamily="34" charset="0"/>
                <a:ea typeface="Verdana" panose="020B0604030504040204" pitchFamily="34" charset="0"/>
                <a:cs typeface="Verdana" panose="020B0604030504040204" pitchFamily="34" charset="0"/>
              </a:rPr>
              <a:t>scaling</a:t>
            </a:r>
          </a:p>
          <a:p>
            <a:r>
              <a:rPr lang="en-GB" dirty="0" smtClean="0">
                <a:latin typeface="Verdana" panose="020B0604030504040204" pitchFamily="34" charset="0"/>
                <a:ea typeface="Verdana" panose="020B0604030504040204" pitchFamily="34" charset="0"/>
                <a:cs typeface="Verdana" panose="020B0604030504040204" pitchFamily="34" charset="0"/>
              </a:rPr>
              <a:t> </a:t>
            </a:r>
            <a:endParaRPr lang="it-IT"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084227540"/>
              </p:ext>
            </p:extLst>
          </p:nvPr>
        </p:nvGraphicFramePr>
        <p:xfrm>
          <a:off x="906846" y="2116677"/>
          <a:ext cx="7416824" cy="1472676"/>
        </p:xfrm>
        <a:graphic>
          <a:graphicData uri="http://schemas.openxmlformats.org/drawingml/2006/table">
            <a:tbl>
              <a:tblPr firstRow="1" firstCol="1" bandRow="1"/>
              <a:tblGrid>
                <a:gridCol w="2810489"/>
                <a:gridCol w="2736304"/>
                <a:gridCol w="1870031"/>
              </a:tblGrid>
              <a:tr h="293820">
                <a:tc>
                  <a:txBody>
                    <a:bodyPr/>
                    <a:lstStyle/>
                    <a:p>
                      <a:pPr marL="135890" algn="ctr">
                        <a:lnSpc>
                          <a:spcPct val="115000"/>
                        </a:lnSpc>
                        <a:spcAft>
                          <a:spcPts val="0"/>
                        </a:spcAft>
                      </a:pPr>
                      <a:r>
                        <a:rPr lang="en-GB" sz="1400" b="1" dirty="0">
                          <a:solidFill>
                            <a:schemeClr val="bg1"/>
                          </a:solidFill>
                          <a:effectLst/>
                          <a:latin typeface="Verdana" panose="020B0604030504040204" pitchFamily="34" charset="0"/>
                          <a:ea typeface="Verdana" panose="020B0604030504040204" pitchFamily="34" charset="0"/>
                          <a:cs typeface="Verdana" panose="020B0604030504040204" pitchFamily="34" charset="0"/>
                        </a:rPr>
                        <a:t>Parameter</a:t>
                      </a:r>
                      <a:endParaRPr lang="it-IT" sz="14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solidFill>
                      <a:srgbClr val="008BC8"/>
                    </a:solidFill>
                  </a:tcPr>
                </a:tc>
                <a:tc>
                  <a:txBody>
                    <a:bodyPr/>
                    <a:lstStyle/>
                    <a:p>
                      <a:pPr algn="ctr">
                        <a:lnSpc>
                          <a:spcPct val="115000"/>
                        </a:lnSpc>
                        <a:spcAft>
                          <a:spcPts val="0"/>
                        </a:spcAft>
                      </a:pPr>
                      <a:r>
                        <a:rPr lang="en-GB" sz="1400" b="1" dirty="0">
                          <a:solidFill>
                            <a:schemeClr val="bg1"/>
                          </a:solidFill>
                          <a:effectLst/>
                          <a:latin typeface="Verdana" panose="020B0604030504040204" pitchFamily="34" charset="0"/>
                          <a:ea typeface="Verdana" panose="020B0604030504040204" pitchFamily="34" charset="0"/>
                          <a:cs typeface="Verdana" panose="020B0604030504040204" pitchFamily="34" charset="0"/>
                        </a:rPr>
                        <a:t>ES</a:t>
                      </a:r>
                      <a:endParaRPr lang="it-IT" sz="14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solidFill>
                      <a:srgbClr val="008BC8"/>
                    </a:solidFill>
                  </a:tcPr>
                </a:tc>
                <a:tc>
                  <a:txBody>
                    <a:bodyPr/>
                    <a:lstStyle/>
                    <a:p>
                      <a:pPr algn="ctr">
                        <a:lnSpc>
                          <a:spcPct val="115000"/>
                        </a:lnSpc>
                        <a:spcAft>
                          <a:spcPts val="0"/>
                        </a:spcAft>
                      </a:pPr>
                      <a:r>
                        <a:rPr lang="en-GB" sz="140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Your use</a:t>
                      </a:r>
                      <a:endParaRPr lang="it-IT" sz="14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solidFill>
                      <a:srgbClr val="008BC8"/>
                    </a:solidFill>
                  </a:tcPr>
                </a:tc>
              </a:tr>
              <a:tr h="153925">
                <a:tc>
                  <a:txBody>
                    <a:bodyPr/>
                    <a:lstStyle/>
                    <a:p>
                      <a:pPr algn="ctr">
                        <a:lnSpc>
                          <a:spcPct val="115000"/>
                        </a:lnSpc>
                        <a:spcAft>
                          <a:spcPts val="0"/>
                        </a:spcAft>
                      </a:pPr>
                      <a:r>
                        <a:rPr lang="en-GB" sz="1200" dirty="0">
                          <a:effectLst/>
                          <a:latin typeface="Verdana" panose="020B0604030504040204" pitchFamily="34" charset="0"/>
                          <a:ea typeface="Verdana" panose="020B0604030504040204" pitchFamily="34" charset="0"/>
                          <a:cs typeface="Verdana" panose="020B0604030504040204" pitchFamily="34" charset="0"/>
                        </a:rPr>
                        <a:t>Concentration (%)</a:t>
                      </a:r>
                      <a:endParaRPr lang="it-I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en-GB" sz="1200" dirty="0">
                          <a:effectLst/>
                          <a:latin typeface="Verdana" panose="020B0604030504040204" pitchFamily="34" charset="0"/>
                          <a:ea typeface="Verdana" panose="020B0604030504040204" pitchFamily="34" charset="0"/>
                          <a:cs typeface="Verdana" panose="020B0604030504040204" pitchFamily="34" charset="0"/>
                        </a:rPr>
                        <a:t>&lt;25</a:t>
                      </a:r>
                      <a:endParaRPr lang="it-I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en-GB"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&lt;5</a:t>
                      </a:r>
                      <a:endParaRPr lang="it-IT" sz="18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r>
              <a:tr h="273960">
                <a:tc>
                  <a:txBody>
                    <a:bodyPr/>
                    <a:lstStyle/>
                    <a:p>
                      <a:pPr algn="ctr">
                        <a:lnSpc>
                          <a:spcPct val="115000"/>
                        </a:lnSpc>
                        <a:spcAft>
                          <a:spcPts val="0"/>
                        </a:spcAft>
                      </a:pPr>
                      <a:r>
                        <a:rPr lang="en-GB" sz="1200" dirty="0">
                          <a:effectLst/>
                          <a:latin typeface="Verdana" panose="020B0604030504040204" pitchFamily="34" charset="0"/>
                          <a:ea typeface="Verdana" panose="020B0604030504040204" pitchFamily="34" charset="0"/>
                          <a:cs typeface="Verdana" panose="020B0604030504040204" pitchFamily="34" charset="0"/>
                        </a:rPr>
                        <a:t>Duration (hours/day)</a:t>
                      </a:r>
                      <a:endParaRPr lang="it-I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en-GB" sz="1200" b="1" dirty="0">
                          <a:solidFill>
                            <a:srgbClr val="FF9900"/>
                          </a:solidFill>
                          <a:effectLst/>
                          <a:latin typeface="Verdana" panose="020B0604030504040204" pitchFamily="34" charset="0"/>
                          <a:ea typeface="Verdana" panose="020B0604030504040204" pitchFamily="34" charset="0"/>
                          <a:cs typeface="Verdana" panose="020B0604030504040204" pitchFamily="34" charset="0"/>
                        </a:rPr>
                        <a:t>&lt;1</a:t>
                      </a:r>
                      <a:endParaRPr lang="it-IT" sz="1800" b="1" dirty="0">
                        <a:solidFill>
                          <a:srgbClr val="FF9900"/>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en-GB" sz="1200" b="1" dirty="0">
                          <a:solidFill>
                            <a:srgbClr val="FF9900"/>
                          </a:solidFill>
                          <a:effectLst/>
                          <a:latin typeface="Verdana" panose="020B0604030504040204" pitchFamily="34" charset="0"/>
                          <a:ea typeface="Verdana" panose="020B0604030504040204" pitchFamily="34" charset="0"/>
                          <a:cs typeface="Verdana" panose="020B0604030504040204" pitchFamily="34" charset="0"/>
                        </a:rPr>
                        <a:t>&lt;</a:t>
                      </a:r>
                      <a:r>
                        <a:rPr lang="en-GB" sz="1200" b="1" dirty="0" smtClean="0">
                          <a:solidFill>
                            <a:srgbClr val="FF9900"/>
                          </a:solidFill>
                          <a:effectLst/>
                          <a:latin typeface="Verdana" panose="020B0604030504040204" pitchFamily="34" charset="0"/>
                          <a:ea typeface="Verdana" panose="020B0604030504040204" pitchFamily="34" charset="0"/>
                          <a:cs typeface="Verdana" panose="020B0604030504040204" pitchFamily="34" charset="0"/>
                        </a:rPr>
                        <a:t>4</a:t>
                      </a: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r>
              <a:tr h="273960">
                <a:tc>
                  <a:txBody>
                    <a:bodyPr/>
                    <a:lstStyle/>
                    <a:p>
                      <a:pPr algn="ctr">
                        <a:lnSpc>
                          <a:spcPct val="115000"/>
                        </a:lnSpc>
                        <a:spcAft>
                          <a:spcPts val="0"/>
                        </a:spcAft>
                      </a:pPr>
                      <a:r>
                        <a:rPr lang="en-GB" sz="1200" dirty="0" smtClean="0">
                          <a:effectLst/>
                          <a:latin typeface="Verdana" panose="020B0604030504040204" pitchFamily="34" charset="0"/>
                          <a:ea typeface="Verdana" panose="020B0604030504040204" pitchFamily="34" charset="0"/>
                          <a:cs typeface="Verdana" panose="020B0604030504040204" pitchFamily="34" charset="0"/>
                        </a:rPr>
                        <a:t>RMM</a:t>
                      </a:r>
                      <a:endParaRPr lang="it-I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en-GB"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General</a:t>
                      </a:r>
                      <a:r>
                        <a:rPr lang="en-GB" sz="1200"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v</a:t>
                      </a:r>
                      <a:r>
                        <a:rPr lang="en-GB" sz="1200" baseline="0" dirty="0" smtClean="0">
                          <a:effectLst/>
                          <a:latin typeface="Verdana" panose="020B0604030504040204" pitchFamily="34" charset="0"/>
                          <a:ea typeface="Verdana" panose="020B0604030504040204" pitchFamily="34" charset="0"/>
                          <a:cs typeface="Verdana" panose="020B0604030504040204" pitchFamily="34" charset="0"/>
                        </a:rPr>
                        <a:t>entilation / </a:t>
                      </a:r>
                      <a:r>
                        <a:rPr lang="en-GB" sz="1200" dirty="0" smtClean="0">
                          <a:effectLst/>
                          <a:latin typeface="Verdana" panose="020B0604030504040204" pitchFamily="34" charset="0"/>
                          <a:ea typeface="Verdana" panose="020B0604030504040204" pitchFamily="34" charset="0"/>
                          <a:cs typeface="Verdana" panose="020B0604030504040204" pitchFamily="34" charset="0"/>
                        </a:rPr>
                        <a:t>Gloves APF</a:t>
                      </a:r>
                      <a:r>
                        <a:rPr lang="en-GB" sz="1200" baseline="0" dirty="0" smtClean="0">
                          <a:effectLst/>
                          <a:latin typeface="Verdana" panose="020B0604030504040204" pitchFamily="34" charset="0"/>
                          <a:ea typeface="Verdana" panose="020B0604030504040204" pitchFamily="34" charset="0"/>
                          <a:cs typeface="Verdana" panose="020B0604030504040204" pitchFamily="34" charset="0"/>
                        </a:rPr>
                        <a:t> XX</a:t>
                      </a:r>
                      <a:endParaRPr lang="it-I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200" dirty="0" smtClean="0">
                          <a:effectLst/>
                          <a:latin typeface="Verdana" panose="020B0604030504040204" pitchFamily="34" charset="0"/>
                          <a:ea typeface="Verdana" panose="020B0604030504040204" pitchFamily="34" charset="0"/>
                          <a:cs typeface="Verdana" panose="020B0604030504040204" pitchFamily="34" charset="0"/>
                        </a:rPr>
                        <a:t>In line with ES </a:t>
                      </a:r>
                      <a:endParaRPr lang="it-I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r>
              <a:tr h="273960">
                <a:tc>
                  <a:txBody>
                    <a:bodyPr/>
                    <a:lstStyle/>
                    <a:p>
                      <a:pPr algn="ctr">
                        <a:lnSpc>
                          <a:spcPct val="115000"/>
                        </a:lnSpc>
                        <a:spcAft>
                          <a:spcPts val="0"/>
                        </a:spcAft>
                      </a:pPr>
                      <a:r>
                        <a:rPr lang="en-GB" sz="1200" dirty="0" smtClean="0">
                          <a:effectLst/>
                          <a:latin typeface="Verdana" panose="020B0604030504040204" pitchFamily="34" charset="0"/>
                          <a:ea typeface="Verdana" panose="020B0604030504040204" pitchFamily="34" charset="0"/>
                          <a:cs typeface="Verdana" panose="020B0604030504040204" pitchFamily="34" charset="0"/>
                        </a:rPr>
                        <a:t>Other</a:t>
                      </a:r>
                      <a:r>
                        <a:rPr lang="en-GB" sz="1200" baseline="0" dirty="0" smtClean="0">
                          <a:effectLst/>
                          <a:latin typeface="Verdana" panose="020B0604030504040204" pitchFamily="34" charset="0"/>
                          <a:ea typeface="Verdana" panose="020B0604030504040204" pitchFamily="34" charset="0"/>
                          <a:cs typeface="Verdana" panose="020B0604030504040204" pitchFamily="34" charset="0"/>
                        </a:rPr>
                        <a:t> parameters</a:t>
                      </a:r>
                      <a:endParaRPr lang="it-I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it-IT" sz="1200" dirty="0" smtClean="0">
                          <a:effectLst/>
                          <a:latin typeface="Verdana" panose="020B0604030504040204" pitchFamily="34" charset="0"/>
                          <a:ea typeface="Verdana" panose="020B0604030504040204" pitchFamily="34" charset="0"/>
                          <a:cs typeface="Verdana" panose="020B0604030504040204" pitchFamily="34" charset="0"/>
                        </a:rPr>
                        <a:t>//</a:t>
                      </a:r>
                      <a:endParaRPr lang="it-IT" sz="12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en-GB" sz="1200" dirty="0">
                          <a:effectLst/>
                          <a:latin typeface="Verdana" panose="020B0604030504040204" pitchFamily="34" charset="0"/>
                          <a:ea typeface="Verdana" panose="020B0604030504040204" pitchFamily="34" charset="0"/>
                          <a:cs typeface="Verdana" panose="020B0604030504040204" pitchFamily="34" charset="0"/>
                        </a:rPr>
                        <a:t>In line with ES</a:t>
                      </a:r>
                      <a:endParaRPr lang="it-I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r>
            </a:tbl>
          </a:graphicData>
        </a:graphic>
      </p:graphicFrame>
      <p:sp>
        <p:nvSpPr>
          <p:cNvPr id="12" name="TextBox 11"/>
          <p:cNvSpPr txBox="1"/>
          <p:nvPr/>
        </p:nvSpPr>
        <p:spPr>
          <a:xfrm>
            <a:off x="697894" y="3933056"/>
            <a:ext cx="266420" cy="369332"/>
          </a:xfrm>
          <a:prstGeom prst="rect">
            <a:avLst/>
          </a:prstGeom>
          <a:noFill/>
        </p:spPr>
        <p:txBody>
          <a:bodyPr wrap="none" rtlCol="0">
            <a:sp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 </a:t>
            </a:r>
            <a:endParaRPr lang="it-IT"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489573702"/>
              </p:ext>
            </p:extLst>
          </p:nvPr>
        </p:nvGraphicFramePr>
        <p:xfrm>
          <a:off x="842093" y="4147339"/>
          <a:ext cx="7546331" cy="902117"/>
        </p:xfrm>
        <a:graphic>
          <a:graphicData uri="http://schemas.openxmlformats.org/drawingml/2006/table">
            <a:tbl>
              <a:tblPr firstRow="1" firstCol="1" bandRow="1"/>
              <a:tblGrid>
                <a:gridCol w="1832365"/>
                <a:gridCol w="1497836"/>
                <a:gridCol w="2108065"/>
                <a:gridCol w="2108065"/>
              </a:tblGrid>
              <a:tr h="313246">
                <a:tc>
                  <a:txBody>
                    <a:bodyPr/>
                    <a:lstStyle/>
                    <a:p>
                      <a:pPr marL="135890" algn="ctr">
                        <a:lnSpc>
                          <a:spcPct val="115000"/>
                        </a:lnSpc>
                        <a:spcAft>
                          <a:spcPts val="0"/>
                        </a:spcAft>
                      </a:pPr>
                      <a:r>
                        <a:rPr lang="en-GB" sz="140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Route </a:t>
                      </a:r>
                      <a:endParaRPr lang="it-IT" sz="14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solidFill>
                      <a:srgbClr val="008BC8"/>
                    </a:solidFill>
                  </a:tcPr>
                </a:tc>
                <a:tc>
                  <a:txBody>
                    <a:bodyPr/>
                    <a:lstStyle/>
                    <a:p>
                      <a:pPr algn="ctr">
                        <a:lnSpc>
                          <a:spcPct val="115000"/>
                        </a:lnSpc>
                        <a:spcAft>
                          <a:spcPts val="0"/>
                        </a:spcAft>
                      </a:pPr>
                      <a:r>
                        <a:rPr lang="en-GB" sz="140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RCR </a:t>
                      </a:r>
                      <a:r>
                        <a:rPr lang="en-GB" sz="105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ES</a:t>
                      </a:r>
                      <a:endParaRPr lang="it-IT" sz="105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solidFill>
                      <a:srgbClr val="008BC8"/>
                    </a:solidFill>
                  </a:tcPr>
                </a:tc>
                <a:tc>
                  <a:txBody>
                    <a:bodyPr/>
                    <a:lstStyle/>
                    <a:p>
                      <a:pPr algn="ctr">
                        <a:lnSpc>
                          <a:spcPct val="115000"/>
                        </a:lnSpc>
                        <a:spcAft>
                          <a:spcPts val="0"/>
                        </a:spcAft>
                      </a:pPr>
                      <a:r>
                        <a:rPr lang="en-GB" sz="140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RCR </a:t>
                      </a:r>
                      <a:r>
                        <a:rPr lang="en-GB" sz="110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scaling</a:t>
                      </a:r>
                      <a:endParaRPr lang="it-IT" sz="11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solidFill>
                      <a:srgbClr val="008BC8"/>
                    </a:solidFill>
                  </a:tcPr>
                </a:tc>
                <a:tc>
                  <a:txBody>
                    <a:bodyPr/>
                    <a:lstStyle/>
                    <a:p>
                      <a:pPr algn="ctr">
                        <a:lnSpc>
                          <a:spcPct val="115000"/>
                        </a:lnSpc>
                        <a:spcAft>
                          <a:spcPts val="0"/>
                        </a:spcAft>
                      </a:pPr>
                      <a:r>
                        <a:rPr lang="en-GB" sz="140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Scaling outcome</a:t>
                      </a:r>
                      <a:endParaRPr lang="it-IT" sz="1400" b="1"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solidFill>
                      <a:srgbClr val="008BC8"/>
                    </a:solidFill>
                  </a:tcPr>
                </a:tc>
              </a:tr>
              <a:tr h="314404">
                <a:tc>
                  <a:txBody>
                    <a:bodyPr/>
                    <a:lstStyle/>
                    <a:p>
                      <a:pPr algn="ctr">
                        <a:lnSpc>
                          <a:spcPct val="115000"/>
                        </a:lnSpc>
                        <a:spcAft>
                          <a:spcPts val="0"/>
                        </a:spcAft>
                      </a:pPr>
                      <a:r>
                        <a:rPr lang="en-GB" sz="1200" dirty="0" smtClean="0">
                          <a:effectLst/>
                          <a:latin typeface="Verdana"/>
                          <a:ea typeface="MS Mincho"/>
                        </a:rPr>
                        <a:t>Inhalation</a:t>
                      </a:r>
                      <a:endParaRPr lang="it-IT" sz="1800" dirty="0">
                        <a:effectLst/>
                        <a:latin typeface="Times New Roman"/>
                        <a:ea typeface="MS Mincho"/>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en-GB" sz="1200" baseline="0" dirty="0" smtClean="0">
                          <a:effectLst/>
                          <a:latin typeface="Verdana"/>
                          <a:ea typeface="Times New Roman"/>
                          <a:cs typeface="Arial"/>
                        </a:rPr>
                        <a:t>0.4</a:t>
                      </a:r>
                      <a:endParaRPr lang="it-IT" sz="1800" dirty="0">
                        <a:effectLst/>
                        <a:latin typeface="Times New Roman"/>
                        <a:ea typeface="MS Mincho"/>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algn="ctr">
                        <a:lnSpc>
                          <a:spcPct val="115000"/>
                        </a:lnSpc>
                        <a:spcAft>
                          <a:spcPts val="0"/>
                        </a:spcAft>
                      </a:pPr>
                      <a:r>
                        <a:rPr lang="en-GB" sz="1200" b="0" dirty="0" smtClean="0">
                          <a:solidFill>
                            <a:schemeClr val="tx1"/>
                          </a:solidFill>
                          <a:effectLst/>
                          <a:latin typeface="Verdana"/>
                          <a:ea typeface="MS Mincho"/>
                        </a:rPr>
                        <a:t>0.4</a:t>
                      </a:r>
                      <a:endParaRPr lang="it-IT" sz="1800" b="0" dirty="0">
                        <a:solidFill>
                          <a:schemeClr val="tx1"/>
                        </a:solidFill>
                        <a:effectLst/>
                        <a:latin typeface="Times New Roman"/>
                        <a:ea typeface="MS Mincho"/>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rowSpan="2">
                  <a:txBody>
                    <a:bodyPr/>
                    <a:lstStyle/>
                    <a:p>
                      <a:pPr algn="ctr">
                        <a:lnSpc>
                          <a:spcPct val="115000"/>
                        </a:lnSpc>
                        <a:spcAft>
                          <a:spcPts val="0"/>
                        </a:spcAft>
                      </a:pPr>
                      <a:r>
                        <a:rPr lang="en-GB" sz="1600" b="1" dirty="0" smtClean="0">
                          <a:solidFill>
                            <a:srgbClr val="008BC8"/>
                          </a:solidFill>
                          <a:effectLst/>
                          <a:latin typeface="Verdana" panose="020B0604030504040204" pitchFamily="34" charset="0"/>
                          <a:ea typeface="Verdana" panose="020B0604030504040204" pitchFamily="34" charset="0"/>
                          <a:cs typeface="Verdana" panose="020B0604030504040204" pitchFamily="34" charset="0"/>
                        </a:rPr>
                        <a:t>OK</a:t>
                      </a:r>
                      <a:endParaRPr lang="it-IT" sz="1600" b="1" dirty="0">
                        <a:solidFill>
                          <a:srgbClr val="008BC8"/>
                        </a:solidFill>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r>
              <a:tr h="274467">
                <a:tc>
                  <a:txBody>
                    <a:bodyPr/>
                    <a:lstStyle/>
                    <a:p>
                      <a:pPr algn="ctr">
                        <a:lnSpc>
                          <a:spcPct val="115000"/>
                        </a:lnSpc>
                        <a:spcAft>
                          <a:spcPts val="0"/>
                        </a:spcAft>
                      </a:pPr>
                      <a:r>
                        <a:rPr lang="en-GB" sz="1200" dirty="0" smtClean="0">
                          <a:effectLst/>
                          <a:latin typeface="Verdana"/>
                          <a:ea typeface="MS Mincho"/>
                        </a:rPr>
                        <a:t> Dermal </a:t>
                      </a:r>
                      <a:endParaRPr lang="it-IT" sz="1800" dirty="0">
                        <a:effectLst/>
                        <a:latin typeface="Times New Roman"/>
                        <a:ea typeface="MS Mincho"/>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it-IT" sz="1200" kern="1200" baseline="0" dirty="0" smtClean="0">
                          <a:solidFill>
                            <a:schemeClr val="tx1"/>
                          </a:solidFill>
                          <a:effectLst/>
                          <a:latin typeface="Verdana"/>
                          <a:ea typeface="Times New Roman"/>
                          <a:cs typeface="Arial"/>
                        </a:rPr>
                        <a:t>0.6</a:t>
                      </a:r>
                      <a:endParaRPr lang="it-IT" sz="1200" kern="1200" baseline="0" dirty="0">
                        <a:solidFill>
                          <a:schemeClr val="tx1"/>
                        </a:solidFill>
                        <a:effectLst/>
                        <a:latin typeface="Verdana"/>
                        <a:ea typeface="Times New Roman"/>
                        <a:cs typeface="Arial"/>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it-IT" sz="1200" kern="1200" baseline="0" dirty="0" smtClean="0">
                          <a:solidFill>
                            <a:schemeClr val="tx1"/>
                          </a:solidFill>
                          <a:effectLst/>
                          <a:latin typeface="Verdana"/>
                          <a:ea typeface="Times New Roman"/>
                          <a:cs typeface="Arial"/>
                        </a:rPr>
                        <a:t>0.35</a:t>
                      </a:r>
                      <a:endParaRPr lang="it-IT" sz="1200" kern="1200" baseline="0" dirty="0">
                        <a:solidFill>
                          <a:schemeClr val="tx1"/>
                        </a:solidFill>
                        <a:effectLst/>
                        <a:latin typeface="Verdana"/>
                        <a:ea typeface="Times New Roman"/>
                        <a:cs typeface="Arial"/>
                      </a:endParaRPr>
                    </a:p>
                  </a:txBody>
                  <a:tcPr marL="44450" marR="44450" marT="0" marB="0" anchor="ctr">
                    <a:lnL w="12700" cap="flat" cmpd="sng" algn="ctr">
                      <a:solidFill>
                        <a:srgbClr val="008BC8"/>
                      </a:solidFill>
                      <a:prstDash val="solid"/>
                      <a:round/>
                      <a:headEnd type="none" w="med" len="med"/>
                      <a:tailEnd type="none" w="med" len="med"/>
                    </a:lnL>
                    <a:lnR w="12700" cap="flat" cmpd="sng" algn="ctr">
                      <a:solidFill>
                        <a:srgbClr val="008BC8"/>
                      </a:solidFill>
                      <a:prstDash val="solid"/>
                      <a:round/>
                      <a:headEnd type="none" w="med" len="med"/>
                      <a:tailEnd type="none" w="med" len="med"/>
                    </a:lnR>
                    <a:lnT w="12700" cap="flat" cmpd="sng" algn="ctr">
                      <a:solidFill>
                        <a:srgbClr val="008BC8"/>
                      </a:solidFill>
                      <a:prstDash val="solid"/>
                      <a:round/>
                      <a:headEnd type="none" w="med" len="med"/>
                      <a:tailEnd type="none" w="med" len="med"/>
                    </a:lnT>
                    <a:lnB w="12700" cap="flat" cmpd="sng" algn="ctr">
                      <a:solidFill>
                        <a:srgbClr val="008BC8"/>
                      </a:solidFill>
                      <a:prstDash val="solid"/>
                      <a:round/>
                      <a:headEnd type="none" w="med" len="med"/>
                      <a:tailEnd type="none" w="med" len="med"/>
                    </a:lnB>
                  </a:tcPr>
                </a:tc>
                <a:tc vMerge="1">
                  <a:txBody>
                    <a:bodyPr/>
                    <a:lstStyle/>
                    <a:p>
                      <a:pPr algn="ctr">
                        <a:lnSpc>
                          <a:spcPct val="115000"/>
                        </a:lnSpc>
                        <a:spcAft>
                          <a:spcPts val="0"/>
                        </a:spcAft>
                      </a:pPr>
                      <a:endParaRPr lang="it-IT" sz="1800" dirty="0">
                        <a:effectLst/>
                        <a:latin typeface="Times New Roman"/>
                        <a:ea typeface="MS Mincho"/>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ectangle 1"/>
          <p:cNvSpPr/>
          <p:nvPr/>
        </p:nvSpPr>
        <p:spPr>
          <a:xfrm>
            <a:off x="545314" y="5232682"/>
            <a:ext cx="8184887" cy="1292662"/>
          </a:xfrm>
          <a:prstGeom prst="rect">
            <a:avLst/>
          </a:prstGeom>
        </p:spPr>
        <p:txBody>
          <a:bodyPr wrap="square">
            <a:sp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3. The </a:t>
            </a:r>
            <a:r>
              <a:rPr lang="en-GB" dirty="0">
                <a:latin typeface="Verdana" panose="020B0604030504040204" pitchFamily="34" charset="0"/>
                <a:ea typeface="Verdana" panose="020B0604030504040204" pitchFamily="34" charset="0"/>
                <a:cs typeface="Verdana" panose="020B0604030504040204" pitchFamily="34" charset="0"/>
              </a:rPr>
              <a:t>outcome from </a:t>
            </a:r>
            <a:r>
              <a:rPr lang="en-GB" dirty="0" smtClean="0">
                <a:latin typeface="Verdana" panose="020B0604030504040204" pitchFamily="34" charset="0"/>
                <a:ea typeface="Verdana" panose="020B0604030504040204" pitchFamily="34" charset="0"/>
                <a:cs typeface="Verdana" panose="020B0604030504040204" pitchFamily="34" charset="0"/>
              </a:rPr>
              <a:t>applying the scaling instructions tells you that </a:t>
            </a:r>
            <a:r>
              <a:rPr lang="en-GB" dirty="0">
                <a:latin typeface="Verdana" panose="020B0604030504040204" pitchFamily="34" charset="0"/>
                <a:ea typeface="Verdana" panose="020B0604030504040204" pitchFamily="34" charset="0"/>
                <a:cs typeface="Verdana" panose="020B0604030504040204" pitchFamily="34" charset="0"/>
              </a:rPr>
              <a:t>the </a:t>
            </a:r>
            <a:r>
              <a:rPr lang="en-GB" dirty="0" smtClean="0">
                <a:latin typeface="Verdana" panose="020B0604030504040204" pitchFamily="34" charset="0"/>
                <a:ea typeface="Verdana" panose="020B0604030504040204" pitchFamily="34" charset="0"/>
                <a:cs typeface="Verdana" panose="020B0604030504040204" pitchFamily="34" charset="0"/>
              </a:rPr>
              <a:t>level of exposure (RCRs) </a:t>
            </a:r>
            <a:r>
              <a:rPr lang="en-GB" dirty="0">
                <a:latin typeface="Verdana" panose="020B0604030504040204" pitchFamily="34" charset="0"/>
                <a:ea typeface="Verdana" panose="020B0604030504040204" pitchFamily="34" charset="0"/>
                <a:cs typeface="Verdana" panose="020B0604030504040204" pitchFamily="34" charset="0"/>
              </a:rPr>
              <a:t>are not </a:t>
            </a:r>
            <a:r>
              <a:rPr lang="en-GB" dirty="0" smtClean="0">
                <a:latin typeface="Verdana" panose="020B0604030504040204" pitchFamily="34" charset="0"/>
                <a:ea typeface="Verdana" panose="020B0604030504040204" pitchFamily="34" charset="0"/>
                <a:cs typeface="Verdana" panose="020B0604030504040204" pitchFamily="34" charset="0"/>
              </a:rPr>
              <a:t>increased. </a:t>
            </a:r>
          </a:p>
          <a:p>
            <a:endParaRPr lang="en-GB" dirty="0">
              <a:latin typeface="Verdana" panose="020B0604030504040204" pitchFamily="34" charset="0"/>
              <a:ea typeface="Verdana" panose="020B0604030504040204" pitchFamily="34" charset="0"/>
              <a:cs typeface="Verdana" panose="020B0604030504040204" pitchFamily="34" charset="0"/>
            </a:endParaRPr>
          </a:p>
          <a:p>
            <a:pPr algn="ctr"/>
            <a:r>
              <a:rPr lang="en-GB" sz="24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You are covered !</a:t>
            </a:r>
            <a:endParaRPr lang="it-IT" sz="24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22</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2440" y="332659"/>
            <a:ext cx="1260000" cy="1145736"/>
          </a:xfrm>
          <a:prstGeom prst="rect">
            <a:avLst/>
          </a:prstGeom>
        </p:spPr>
      </p:pic>
    </p:spTree>
    <p:extLst>
      <p:ext uri="{BB962C8B-B14F-4D97-AF65-F5344CB8AC3E}">
        <p14:creationId xmlns:p14="http://schemas.microsoft.com/office/powerpoint/2010/main" val="3762313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a:xfrm>
            <a:off x="395536" y="775047"/>
            <a:ext cx="8197850" cy="493713"/>
          </a:xfrm>
        </p:spPr>
        <p:txBody>
          <a:bodyPr>
            <a:noAutofit/>
          </a:bodyPr>
          <a:lstStyle/>
          <a:p>
            <a:pPr algn="l" fontAlgn="base">
              <a:spcBef>
                <a:spcPct val="20000"/>
              </a:spcBef>
              <a:spcAft>
                <a:spcPct val="0"/>
              </a:spcAft>
              <a:buClr>
                <a:srgbClr val="0046AD"/>
              </a:buClr>
            </a:pPr>
            <a:r>
              <a:rPr lang="en-GB" altLang="en-US" sz="3000" b="1" dirty="0">
                <a:solidFill>
                  <a:srgbClr val="0046AD"/>
                </a:solidFill>
                <a:latin typeface="Verdana" pitchFamily="34" charset="0"/>
                <a:ea typeface="Verdana" pitchFamily="34" charset="0"/>
                <a:cs typeface="Verdana" pitchFamily="34" charset="0"/>
              </a:rPr>
              <a:t>Outcome </a:t>
            </a:r>
            <a:r>
              <a:rPr lang="en-GB" altLang="en-US" sz="3000" b="1" dirty="0" smtClean="0">
                <a:solidFill>
                  <a:srgbClr val="0046AD"/>
                </a:solidFill>
                <a:latin typeface="Verdana" pitchFamily="34" charset="0"/>
                <a:ea typeface="Verdana" pitchFamily="34" charset="0"/>
                <a:cs typeface="Verdana" pitchFamily="34" charset="0"/>
              </a:rPr>
              <a:t>of the </a:t>
            </a:r>
            <a:r>
              <a:rPr lang="en-GB" altLang="en-US" sz="3000" b="1" dirty="0">
                <a:solidFill>
                  <a:srgbClr val="0046AD"/>
                </a:solidFill>
                <a:latin typeface="Verdana" pitchFamily="34" charset="0"/>
                <a:ea typeface="Verdana" pitchFamily="34" charset="0"/>
                <a:cs typeface="Verdana" pitchFamily="34" charset="0"/>
              </a:rPr>
              <a:t>scaling</a:t>
            </a:r>
          </a:p>
        </p:txBody>
      </p:sp>
      <p:sp>
        <p:nvSpPr>
          <p:cNvPr id="65539" name="Text Placeholder 2"/>
          <p:cNvSpPr>
            <a:spLocks noGrp="1"/>
          </p:cNvSpPr>
          <p:nvPr>
            <p:ph type="body" sz="quarter" idx="4294967295"/>
          </p:nvPr>
        </p:nvSpPr>
        <p:spPr>
          <a:xfrm>
            <a:off x="467544" y="1700808"/>
            <a:ext cx="8197850" cy="4046537"/>
          </a:xfrm>
        </p:spPr>
        <p:txBody>
          <a:bodyPr>
            <a:normAutofit lnSpcReduction="10000"/>
          </a:bodyPr>
          <a:lstStyle/>
          <a:p>
            <a:pPr marL="0" indent="0">
              <a:buFontTx/>
              <a:buNone/>
              <a:defRPr/>
            </a:pPr>
            <a:r>
              <a:rPr lang="en-GB" altLang="en-US" sz="2600" b="1" i="1" dirty="0" smtClean="0">
                <a:latin typeface="Verdana" panose="020B0604030504040204" pitchFamily="34" charset="0"/>
                <a:ea typeface="Verdana" panose="020B0604030504040204" pitchFamily="34" charset="0"/>
                <a:cs typeface="Verdana" panose="020B0604030504040204" pitchFamily="34" charset="0"/>
              </a:rPr>
              <a:t>Scaling shows that the use is covered</a:t>
            </a:r>
          </a:p>
          <a:p>
            <a:pPr>
              <a:defRPr/>
            </a:pPr>
            <a:r>
              <a:rPr lang="en-GB" altLang="en-US" sz="2400" dirty="0" smtClean="0">
                <a:latin typeface="Verdana" panose="020B0604030504040204" pitchFamily="34" charset="0"/>
                <a:ea typeface="Verdana" panose="020B0604030504040204" pitchFamily="34" charset="0"/>
                <a:cs typeface="Verdana" panose="020B0604030504040204" pitchFamily="34" charset="0"/>
              </a:rPr>
              <a:t>Document the outcome</a:t>
            </a:r>
          </a:p>
          <a:p>
            <a:pPr>
              <a:defRPr/>
            </a:pPr>
            <a:r>
              <a:rPr lang="en-GB" altLang="en-US" sz="2400" dirty="0" smtClean="0">
                <a:latin typeface="Verdana" panose="020B0604030504040204" pitchFamily="34" charset="0"/>
                <a:ea typeface="Verdana" panose="020B0604030504040204" pitchFamily="34" charset="0"/>
                <a:cs typeface="Verdana" panose="020B0604030504040204" pitchFamily="34" charset="0"/>
              </a:rPr>
              <a:t>No further actions required</a:t>
            </a:r>
          </a:p>
          <a:p>
            <a:pPr marL="0" indent="0">
              <a:buNone/>
              <a:defRPr/>
            </a:pPr>
            <a:r>
              <a:rPr lang="en-GB" altLang="en-US" sz="2400" dirty="0" smtClean="0">
                <a:latin typeface="Verdana" panose="020B0604030504040204" pitchFamily="34" charset="0"/>
                <a:ea typeface="Verdana" panose="020B0604030504040204" pitchFamily="34" charset="0"/>
                <a:cs typeface="Verdana" panose="020B0604030504040204" pitchFamily="34" charset="0"/>
              </a:rPr>
              <a:t> </a:t>
            </a:r>
          </a:p>
          <a:p>
            <a:pPr marL="0" indent="0">
              <a:buFontTx/>
              <a:buNone/>
              <a:defRPr/>
            </a:pPr>
            <a:r>
              <a:rPr lang="en-GB" altLang="en-US" sz="2600" b="1" i="1" dirty="0" smtClean="0">
                <a:latin typeface="Verdana" panose="020B0604030504040204" pitchFamily="34" charset="0"/>
                <a:ea typeface="Verdana" panose="020B0604030504040204" pitchFamily="34" charset="0"/>
                <a:cs typeface="Verdana" panose="020B0604030504040204" pitchFamily="34" charset="0"/>
              </a:rPr>
              <a:t>Scaling shows that use is not covered e.g.</a:t>
            </a:r>
          </a:p>
          <a:p>
            <a:pPr lvl="1">
              <a:buFont typeface="Wingdings" panose="05000000000000000000" pitchFamily="2" charset="2"/>
              <a:buChar char="ü"/>
              <a:defRPr/>
            </a:pPr>
            <a:r>
              <a:rPr lang="en-GB" altLang="en-US" sz="2200" dirty="0" smtClean="0">
                <a:latin typeface="Verdana" panose="020B0604030504040204" pitchFamily="34" charset="0"/>
                <a:ea typeface="Verdana" panose="020B0604030504040204" pitchFamily="34" charset="0"/>
                <a:cs typeface="Verdana" panose="020B0604030504040204" pitchFamily="34" charset="0"/>
              </a:rPr>
              <a:t>RCR</a:t>
            </a:r>
            <a:r>
              <a:rPr lang="en-GB" altLang="en-US" sz="2200" baseline="-25000" dirty="0">
                <a:latin typeface="Verdana" panose="020B0604030504040204" pitchFamily="34" charset="0"/>
                <a:ea typeface="Verdana" panose="020B0604030504040204" pitchFamily="34" charset="0"/>
                <a:cs typeface="Verdana" panose="020B0604030504040204" pitchFamily="34" charset="0"/>
              </a:rPr>
              <a:t> </a:t>
            </a:r>
            <a:r>
              <a:rPr lang="en-GB" altLang="en-US" sz="2200" baseline="-25000" dirty="0" smtClean="0">
                <a:latin typeface="Verdana" panose="020B0604030504040204" pitchFamily="34" charset="0"/>
                <a:ea typeface="Verdana" panose="020B0604030504040204" pitchFamily="34" charset="0"/>
                <a:cs typeface="Verdana" panose="020B0604030504040204" pitchFamily="34" charset="0"/>
              </a:rPr>
              <a:t>scaling</a:t>
            </a:r>
            <a:r>
              <a:rPr lang="en-GB" altLang="en-US" sz="2200" dirty="0" smtClean="0">
                <a:latin typeface="Verdana" panose="020B0604030504040204" pitchFamily="34" charset="0"/>
                <a:ea typeface="Verdana" panose="020B0604030504040204" pitchFamily="34" charset="0"/>
                <a:cs typeface="Verdana" panose="020B0604030504040204" pitchFamily="34" charset="0"/>
              </a:rPr>
              <a:t> &gt; RCR</a:t>
            </a:r>
            <a:r>
              <a:rPr lang="en-GB" altLang="en-US" sz="2200" baseline="-25000" dirty="0" smtClean="0">
                <a:latin typeface="Verdana" panose="020B0604030504040204" pitchFamily="34" charset="0"/>
                <a:ea typeface="Verdana" panose="020B0604030504040204" pitchFamily="34" charset="0"/>
                <a:cs typeface="Verdana" panose="020B0604030504040204" pitchFamily="34" charset="0"/>
              </a:rPr>
              <a:t>ES</a:t>
            </a:r>
            <a:r>
              <a:rPr lang="en-GB" altLang="en-US" sz="2200" dirty="0" smtClean="0">
                <a:latin typeface="Verdana" panose="020B0604030504040204" pitchFamily="34" charset="0"/>
                <a:ea typeface="Verdana" panose="020B0604030504040204" pitchFamily="34" charset="0"/>
                <a:cs typeface="Verdana" panose="020B0604030504040204" pitchFamily="34" charset="0"/>
              </a:rPr>
              <a:t> or </a:t>
            </a:r>
            <a:endParaRPr lang="en-GB" altLang="en-US" sz="2200" dirty="0">
              <a:latin typeface="Verdana" panose="020B0604030504040204" pitchFamily="34" charset="0"/>
              <a:ea typeface="Verdana" panose="020B0604030504040204" pitchFamily="34" charset="0"/>
              <a:cs typeface="Verdana" panose="020B0604030504040204" pitchFamily="34" charset="0"/>
            </a:endParaRPr>
          </a:p>
          <a:p>
            <a:pPr lvl="1">
              <a:buFont typeface="Wingdings" panose="05000000000000000000" pitchFamily="2" charset="2"/>
              <a:buChar char="ü"/>
              <a:defRPr/>
            </a:pPr>
            <a:r>
              <a:rPr lang="en-GB" altLang="en-US" sz="2200" dirty="0" smtClean="0">
                <a:latin typeface="Verdana" panose="020B0604030504040204" pitchFamily="34" charset="0"/>
                <a:ea typeface="Verdana" panose="020B0604030504040204" pitchFamily="34" charset="0"/>
                <a:cs typeface="Verdana" panose="020B0604030504040204" pitchFamily="34" charset="0"/>
              </a:rPr>
              <a:t>parameters are not scalable or </a:t>
            </a:r>
          </a:p>
          <a:p>
            <a:pPr lvl="1">
              <a:buFont typeface="Wingdings" panose="05000000000000000000" pitchFamily="2" charset="2"/>
              <a:buChar char="ü"/>
              <a:defRPr/>
            </a:pPr>
            <a:r>
              <a:rPr lang="en-GB" altLang="en-US" sz="2200" dirty="0" smtClean="0">
                <a:latin typeface="Verdana" panose="020B0604030504040204" pitchFamily="34" charset="0"/>
                <a:ea typeface="Verdana" panose="020B0604030504040204" pitchFamily="34" charset="0"/>
                <a:cs typeface="Verdana" panose="020B0604030504040204" pitchFamily="34" charset="0"/>
              </a:rPr>
              <a:t>scaling is not foreseen as an option by your supplier</a:t>
            </a:r>
          </a:p>
          <a:p>
            <a:pPr marL="342900" lvl="1" indent="-342900">
              <a:buFont typeface="Arial" panose="020B0604020202020204" pitchFamily="34" charset="0"/>
              <a:buChar char="•"/>
              <a:defRPr/>
            </a:pPr>
            <a:r>
              <a:rPr lang="en-GB" altLang="en-US" sz="2400" dirty="0">
                <a:latin typeface="Verdana" panose="020B0604030504040204" pitchFamily="34" charset="0"/>
                <a:ea typeface="Verdana" panose="020B0604030504040204" pitchFamily="34" charset="0"/>
                <a:cs typeface="Verdana" panose="020B0604030504040204" pitchFamily="34" charset="0"/>
              </a:rPr>
              <a:t>Take Actions for uses not covered</a:t>
            </a:r>
          </a:p>
        </p:txBody>
      </p:sp>
      <p:sp>
        <p:nvSpPr>
          <p:cNvPr id="6"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23</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2108887"/>
            <a:ext cx="672041" cy="672041"/>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7185" y="3979936"/>
            <a:ext cx="673200" cy="673200"/>
          </a:xfrm>
          <a:prstGeom prst="rect">
            <a:avLst/>
          </a:prstGeom>
        </p:spPr>
      </p:pic>
    </p:spTree>
    <p:extLst>
      <p:ext uri="{BB962C8B-B14F-4D97-AF65-F5344CB8AC3E}">
        <p14:creationId xmlns:p14="http://schemas.microsoft.com/office/powerpoint/2010/main" val="904559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Placeholder 2"/>
          <p:cNvSpPr>
            <a:spLocks noGrp="1"/>
          </p:cNvSpPr>
          <p:nvPr>
            <p:ph type="body" sz="quarter" idx="4294967295"/>
          </p:nvPr>
        </p:nvSpPr>
        <p:spPr>
          <a:xfrm>
            <a:off x="468313" y="692696"/>
            <a:ext cx="8062912" cy="541338"/>
          </a:xfrm>
        </p:spPr>
        <p:txBody>
          <a:bodyPr>
            <a:noAutofit/>
          </a:bodyPr>
          <a:lstStyle/>
          <a:p>
            <a:pPr marL="0" indent="0" fontAlgn="base">
              <a:spcAft>
                <a:spcPct val="0"/>
              </a:spcAft>
              <a:buClr>
                <a:srgbClr val="0046AD"/>
              </a:buClr>
              <a:buNone/>
            </a:pPr>
            <a:r>
              <a:rPr lang="en-GB" altLang="it-IT" sz="3000" b="1" dirty="0" smtClean="0">
                <a:solidFill>
                  <a:srgbClr val="0046AD"/>
                </a:solidFill>
                <a:latin typeface="Verdana" pitchFamily="34" charset="0"/>
                <a:ea typeface="Verdana" pitchFamily="34" charset="0"/>
                <a:cs typeface="Verdana" pitchFamily="34" charset="0"/>
              </a:rPr>
              <a:t>Use/conditions </a:t>
            </a:r>
            <a:r>
              <a:rPr lang="en-GB" altLang="it-IT" sz="3000" b="1" dirty="0">
                <a:solidFill>
                  <a:srgbClr val="0046AD"/>
                </a:solidFill>
                <a:latin typeface="Verdana" pitchFamily="34" charset="0"/>
                <a:ea typeface="Verdana" pitchFamily="34" charset="0"/>
                <a:cs typeface="Verdana" pitchFamily="34" charset="0"/>
              </a:rPr>
              <a:t>not covered</a:t>
            </a:r>
          </a:p>
        </p:txBody>
      </p:sp>
      <p:sp>
        <p:nvSpPr>
          <p:cNvPr id="5" name="Text Placeholder 3"/>
          <p:cNvSpPr txBox="1">
            <a:spLocks/>
          </p:cNvSpPr>
          <p:nvPr/>
        </p:nvSpPr>
        <p:spPr bwMode="auto">
          <a:xfrm>
            <a:off x="468313" y="1557462"/>
            <a:ext cx="806291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ct val="20000"/>
              </a:spcBef>
              <a:buClr>
                <a:schemeClr val="tx2"/>
              </a:buClr>
              <a:buChar char="•"/>
              <a:defRPr sz="2200">
                <a:solidFill>
                  <a:schemeClr val="tx1"/>
                </a:solidFill>
                <a:latin typeface="Verdana" pitchFamily="34" charset="0"/>
                <a:ea typeface="ＭＳ Ｐゴシック" pitchFamily="34" charset="-128"/>
              </a:defRPr>
            </a:lvl1pPr>
            <a:lvl2pPr marL="400050" eaLnBrk="0" hangingPunct="0">
              <a:spcBef>
                <a:spcPct val="20000"/>
              </a:spcBef>
              <a:buClr>
                <a:schemeClr val="tx2"/>
              </a:buClr>
              <a:buChar char="•"/>
              <a:defRPr>
                <a:solidFill>
                  <a:schemeClr val="tx1"/>
                </a:solidFill>
                <a:latin typeface="Verdana" pitchFamily="34" charset="0"/>
                <a:ea typeface="ＭＳ Ｐゴシック" pitchFamily="34" charset="-128"/>
              </a:defRPr>
            </a:lvl2pPr>
            <a:lvl3pPr marL="1200150" indent="-285750" eaLnBrk="0" hangingPunct="0">
              <a:spcBef>
                <a:spcPct val="20000"/>
              </a:spcBef>
              <a:buClr>
                <a:schemeClr val="tx2"/>
              </a:buClr>
              <a:buChar char="•"/>
              <a:defRPr sz="1400">
                <a:solidFill>
                  <a:schemeClr val="tx1"/>
                </a:solidFill>
                <a:latin typeface="Verdana" pitchFamily="34" charset="0"/>
                <a:ea typeface="ＭＳ Ｐゴシック" pitchFamily="34" charset="-128"/>
              </a:defRPr>
            </a:lvl3pPr>
            <a:lvl4pPr marL="803275" indent="-177800" eaLnBrk="0" hangingPunct="0">
              <a:spcBef>
                <a:spcPct val="20000"/>
              </a:spcBef>
              <a:buClr>
                <a:schemeClr val="tx2"/>
              </a:buClr>
              <a:buChar char="•"/>
              <a:defRPr sz="1200">
                <a:solidFill>
                  <a:schemeClr val="tx1"/>
                </a:solidFill>
                <a:latin typeface="Verdana" pitchFamily="34" charset="0"/>
                <a:ea typeface="ＭＳ Ｐゴシック" pitchFamily="34" charset="-128"/>
              </a:defRPr>
            </a:lvl4pPr>
            <a:lvl5pPr marL="2073275" indent="-228600" eaLnBrk="0" hangingPunct="0">
              <a:spcBef>
                <a:spcPct val="20000"/>
              </a:spcBef>
              <a:buClr>
                <a:schemeClr val="hlink"/>
              </a:buClr>
              <a:buChar char="•"/>
              <a:defRPr sz="2000">
                <a:solidFill>
                  <a:schemeClr val="tx1"/>
                </a:solidFill>
                <a:latin typeface="Arial" charset="0"/>
                <a:ea typeface="ＭＳ Ｐゴシック" pitchFamily="34" charset="-128"/>
              </a:defRPr>
            </a:lvl5pPr>
            <a:lvl6pPr marL="2530475"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6pPr>
            <a:lvl7pPr marL="2987675"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7pPr>
            <a:lvl8pPr marL="3444875"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8pPr>
            <a:lvl9pPr marL="3902075"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9pPr>
          </a:lstStyle>
          <a:p>
            <a:pPr marL="0" lvl="1">
              <a:buFontTx/>
              <a:buNone/>
            </a:pPr>
            <a:r>
              <a:rPr lang="en-GB" altLang="it-IT" sz="2400" b="1" dirty="0" smtClean="0">
                <a:ea typeface="Verdana" panose="020B0604030504040204" pitchFamily="34" charset="0"/>
                <a:cs typeface="Verdana" panose="020B0604030504040204" pitchFamily="34" charset="0"/>
              </a:rPr>
              <a:t>You can take any of the following options: </a:t>
            </a:r>
          </a:p>
          <a:p>
            <a:pPr>
              <a:buClrTx/>
              <a:buFont typeface="+mj-lt"/>
              <a:buAutoNum type="arabicPeriod"/>
            </a:pPr>
            <a:endParaRPr lang="en-GB" altLang="it-IT" sz="2000" dirty="0" smtClean="0">
              <a:cs typeface="Arial" charset="0"/>
            </a:endParaRPr>
          </a:p>
          <a:p>
            <a:pPr>
              <a:buClrTx/>
              <a:buFont typeface="+mj-lt"/>
              <a:buAutoNum type="arabicPeriod"/>
            </a:pPr>
            <a:r>
              <a:rPr lang="en-GB" altLang="it-IT" sz="2000" dirty="0" smtClean="0">
                <a:cs typeface="Arial" charset="0"/>
              </a:rPr>
              <a:t>Contact </a:t>
            </a:r>
            <a:r>
              <a:rPr lang="en-GB" altLang="it-IT" sz="2000" dirty="0">
                <a:cs typeface="Arial" charset="0"/>
              </a:rPr>
              <a:t>your supplier to have the ES updated with your use </a:t>
            </a:r>
            <a:r>
              <a:rPr lang="en-GB" altLang="it-IT" sz="2000" dirty="0" smtClean="0">
                <a:cs typeface="Arial" charset="0"/>
              </a:rPr>
              <a:t>covered </a:t>
            </a:r>
            <a:endParaRPr lang="en-GB" altLang="it-IT" sz="2000" dirty="0">
              <a:cs typeface="Arial" charset="0"/>
            </a:endParaRPr>
          </a:p>
          <a:p>
            <a:pPr>
              <a:buClrTx/>
              <a:buFont typeface="+mj-lt"/>
              <a:buAutoNum type="arabicPeriod"/>
            </a:pPr>
            <a:r>
              <a:rPr lang="en-GB" altLang="it-IT" sz="2000" dirty="0">
                <a:cs typeface="Arial" charset="0"/>
              </a:rPr>
              <a:t>Change your process to implement the ES</a:t>
            </a:r>
          </a:p>
          <a:p>
            <a:pPr>
              <a:buClrTx/>
              <a:buFont typeface="+mj-lt"/>
              <a:buAutoNum type="arabicPeriod"/>
            </a:pPr>
            <a:r>
              <a:rPr lang="en-GB" altLang="it-IT" sz="2000" dirty="0">
                <a:cs typeface="Arial" charset="0"/>
              </a:rPr>
              <a:t>Substitute with another substance or process or stop the activity</a:t>
            </a:r>
          </a:p>
          <a:p>
            <a:pPr>
              <a:buClrTx/>
              <a:buFont typeface="+mj-lt"/>
              <a:buAutoNum type="arabicPeriod"/>
            </a:pPr>
            <a:r>
              <a:rPr lang="en-GB" altLang="it-IT" sz="2000" dirty="0">
                <a:cs typeface="Arial" charset="0"/>
              </a:rPr>
              <a:t>Find a supplier providing </a:t>
            </a:r>
            <a:r>
              <a:rPr lang="en-GB" altLang="it-IT" sz="2000" dirty="0" smtClean="0">
                <a:cs typeface="Arial" charset="0"/>
              </a:rPr>
              <a:t>an ES </a:t>
            </a:r>
            <a:r>
              <a:rPr lang="en-GB" altLang="it-IT" sz="2000" dirty="0">
                <a:cs typeface="Arial" charset="0"/>
              </a:rPr>
              <a:t>that covers your conditions</a:t>
            </a:r>
          </a:p>
          <a:p>
            <a:pPr>
              <a:buClrTx/>
              <a:buFont typeface="+mj-lt"/>
              <a:buAutoNum type="arabicPeriod"/>
            </a:pPr>
            <a:r>
              <a:rPr lang="en-GB" altLang="it-IT" sz="2000" dirty="0" smtClean="0">
                <a:cs typeface="Arial" charset="0"/>
              </a:rPr>
              <a:t>Prepare a </a:t>
            </a:r>
            <a:r>
              <a:rPr lang="en-GB" altLang="it-IT" sz="2000" dirty="0">
                <a:cs typeface="Arial" charset="0"/>
              </a:rPr>
              <a:t>downstream user chemical safety report (DU CSR) to establish </a:t>
            </a:r>
            <a:r>
              <a:rPr lang="en-GB" altLang="it-IT" sz="2000" dirty="0" smtClean="0">
                <a:cs typeface="Arial" charset="0"/>
              </a:rPr>
              <a:t>the safe </a:t>
            </a:r>
            <a:r>
              <a:rPr lang="en-GB" altLang="it-IT" sz="2000" dirty="0">
                <a:cs typeface="Arial" charset="0"/>
              </a:rPr>
              <a:t>conditions for the use not covered </a:t>
            </a:r>
            <a:r>
              <a:rPr lang="en-GB" altLang="it-IT" sz="2000" dirty="0" smtClean="0">
                <a:cs typeface="Arial" charset="0"/>
              </a:rPr>
              <a:t>by the ES received, </a:t>
            </a:r>
            <a:r>
              <a:rPr lang="en-GB" altLang="it-IT" sz="2000" dirty="0">
                <a:cs typeface="Arial" charset="0"/>
              </a:rPr>
              <a:t>and report </a:t>
            </a:r>
            <a:r>
              <a:rPr lang="en-GB" altLang="it-IT" sz="2000" dirty="0" smtClean="0">
                <a:cs typeface="Arial" charset="0"/>
              </a:rPr>
              <a:t>that use </a:t>
            </a:r>
            <a:r>
              <a:rPr lang="en-GB" altLang="it-IT" sz="2000" dirty="0">
                <a:cs typeface="Arial" charset="0"/>
              </a:rPr>
              <a:t>to </a:t>
            </a:r>
            <a:r>
              <a:rPr lang="en-GB" altLang="it-IT" sz="2000" dirty="0" smtClean="0">
                <a:cs typeface="Arial" charset="0"/>
              </a:rPr>
              <a:t>ECHA</a:t>
            </a:r>
            <a:endParaRPr lang="en-GB" altLang="it-IT" sz="2400" dirty="0">
              <a:cs typeface="Arial" charset="0"/>
            </a:endParaRPr>
          </a:p>
        </p:txBody>
      </p:sp>
      <p:sp>
        <p:nvSpPr>
          <p:cNvPr id="4"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24</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26783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755576" y="260648"/>
            <a:ext cx="8229600" cy="1143000"/>
          </a:xfrm>
        </p:spPr>
        <p:txBody>
          <a:bodyPr>
            <a:normAutofit/>
          </a:bodyPr>
          <a:lstStyle/>
          <a:p>
            <a:pPr algn="l" fontAlgn="base">
              <a:spcBef>
                <a:spcPct val="20000"/>
              </a:spcBef>
              <a:spcAft>
                <a:spcPct val="0"/>
              </a:spcAft>
              <a:buClr>
                <a:srgbClr val="0046AD"/>
              </a:buClr>
            </a:pPr>
            <a:r>
              <a:rPr lang="en-GB" altLang="en-US" sz="3000" b="1" dirty="0" smtClean="0">
                <a:solidFill>
                  <a:srgbClr val="0046AD"/>
                </a:solidFill>
                <a:latin typeface="Verdana" pitchFamily="34" charset="0"/>
                <a:ea typeface="Verdana" pitchFamily="34" charset="0"/>
                <a:cs typeface="Verdana" pitchFamily="34" charset="0"/>
              </a:rPr>
              <a:t>DU </a:t>
            </a:r>
            <a:r>
              <a:rPr lang="en-GB" altLang="en-US" sz="3000" b="1" dirty="0">
                <a:solidFill>
                  <a:srgbClr val="0046AD"/>
                </a:solidFill>
                <a:latin typeface="Verdana" pitchFamily="34" charset="0"/>
                <a:ea typeface="Verdana" pitchFamily="34" charset="0"/>
                <a:cs typeface="Verdana" pitchFamily="34" charset="0"/>
              </a:rPr>
              <a:t>Chemical Safety </a:t>
            </a:r>
            <a:r>
              <a:rPr lang="en-GB" altLang="en-US" sz="3000" b="1" dirty="0" smtClean="0">
                <a:solidFill>
                  <a:srgbClr val="0046AD"/>
                </a:solidFill>
                <a:latin typeface="Verdana" pitchFamily="34" charset="0"/>
                <a:ea typeface="Verdana" pitchFamily="34" charset="0"/>
                <a:cs typeface="Verdana" pitchFamily="34" charset="0"/>
              </a:rPr>
              <a:t>Report (CSR)</a:t>
            </a:r>
            <a:endParaRPr lang="en-GB" altLang="en-US" sz="3000" b="1" dirty="0">
              <a:solidFill>
                <a:srgbClr val="0046AD"/>
              </a:solidFill>
              <a:latin typeface="Verdana" pitchFamily="34" charset="0"/>
              <a:ea typeface="Verdana" pitchFamily="34" charset="0"/>
              <a:cs typeface="Verdana" pitchFamily="34" charset="0"/>
            </a:endParaRPr>
          </a:p>
        </p:txBody>
      </p:sp>
      <p:sp>
        <p:nvSpPr>
          <p:cNvPr id="371715" name="Rectangle 3"/>
          <p:cNvSpPr>
            <a:spLocks noGrp="1" noChangeArrowheads="1"/>
          </p:cNvSpPr>
          <p:nvPr>
            <p:ph type="body" idx="1"/>
          </p:nvPr>
        </p:nvSpPr>
        <p:spPr>
          <a:xfrm>
            <a:off x="4624883" y="2204616"/>
            <a:ext cx="4339605" cy="863600"/>
          </a:xfrm>
        </p:spPr>
        <p:txBody>
          <a:bodyPr>
            <a:normAutofit/>
          </a:bodyPr>
          <a:lstStyle/>
          <a:p>
            <a:pPr marL="0" indent="0">
              <a:buFontTx/>
              <a:buNone/>
            </a:pPr>
            <a:r>
              <a:rPr lang="en-GB" altLang="en-US" sz="2000" dirty="0">
                <a:latin typeface="Verdana" panose="020B0604030504040204" pitchFamily="34" charset="0"/>
                <a:ea typeface="Verdana" panose="020B0604030504040204" pitchFamily="34" charset="0"/>
                <a:cs typeface="Verdana" panose="020B0604030504040204" pitchFamily="34" charset="0"/>
              </a:rPr>
              <a:t>As extensive as a </a:t>
            </a:r>
            <a:r>
              <a:rPr lang="en-GB" altLang="en-US" sz="2000" dirty="0" smtClean="0">
                <a:latin typeface="Verdana" panose="020B0604030504040204" pitchFamily="34" charset="0"/>
                <a:ea typeface="Verdana" panose="020B0604030504040204" pitchFamily="34" charset="0"/>
                <a:cs typeface="Verdana" panose="020B0604030504040204" pitchFamily="34" charset="0"/>
              </a:rPr>
              <a:t>registrant chemical </a:t>
            </a:r>
            <a:r>
              <a:rPr lang="en-GB" altLang="en-US" sz="2000" dirty="0">
                <a:latin typeface="Verdana" panose="020B0604030504040204" pitchFamily="34" charset="0"/>
                <a:ea typeface="Verdana" panose="020B0604030504040204" pitchFamily="34" charset="0"/>
                <a:cs typeface="Verdana" panose="020B0604030504040204" pitchFamily="34" charset="0"/>
              </a:rPr>
              <a:t>safety report</a:t>
            </a:r>
          </a:p>
        </p:txBody>
      </p:sp>
      <p:sp>
        <p:nvSpPr>
          <p:cNvPr id="371716" name="Rectangle 4"/>
          <p:cNvSpPr>
            <a:spLocks noChangeArrowheads="1"/>
          </p:cNvSpPr>
          <p:nvPr/>
        </p:nvSpPr>
        <p:spPr bwMode="auto">
          <a:xfrm>
            <a:off x="4624833" y="1772816"/>
            <a:ext cx="202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20000"/>
              </a:spcBef>
              <a:buClr>
                <a:schemeClr val="tx2"/>
              </a:buClr>
            </a:pPr>
            <a:r>
              <a:rPr lang="en-GB" altLang="en-US" sz="2000" b="1" i="1" dirty="0">
                <a:solidFill>
                  <a:srgbClr val="FF9900"/>
                </a:solidFill>
                <a:latin typeface="Verdana" panose="020B0604030504040204" pitchFamily="34" charset="0"/>
                <a:ea typeface="Verdana" panose="020B0604030504040204" pitchFamily="34" charset="0"/>
                <a:cs typeface="Verdana" panose="020B0604030504040204" pitchFamily="34" charset="0"/>
              </a:rPr>
              <a:t>What it’s not</a:t>
            </a:r>
          </a:p>
        </p:txBody>
      </p:sp>
      <p:sp>
        <p:nvSpPr>
          <p:cNvPr id="371717" name="Rectangle 5"/>
          <p:cNvSpPr>
            <a:spLocks noChangeArrowheads="1"/>
          </p:cNvSpPr>
          <p:nvPr/>
        </p:nvSpPr>
        <p:spPr bwMode="auto">
          <a:xfrm>
            <a:off x="4605658" y="3532946"/>
            <a:ext cx="15680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20000"/>
              </a:spcBef>
              <a:buClr>
                <a:schemeClr val="tx2"/>
              </a:buClr>
            </a:pPr>
            <a:r>
              <a:rPr lang="en-GB" altLang="en-US" sz="2000" b="1" i="1" dirty="0">
                <a:solidFill>
                  <a:srgbClr val="FF9900"/>
                </a:solidFill>
                <a:latin typeface="Verdana" panose="020B0604030504040204" pitchFamily="34" charset="0"/>
                <a:ea typeface="Verdana" panose="020B0604030504040204" pitchFamily="34" charset="0"/>
                <a:cs typeface="Verdana" panose="020B0604030504040204" pitchFamily="34" charset="0"/>
              </a:rPr>
              <a:t>What it is</a:t>
            </a:r>
          </a:p>
        </p:txBody>
      </p:sp>
      <p:sp>
        <p:nvSpPr>
          <p:cNvPr id="371718" name="Rectangle 6"/>
          <p:cNvSpPr>
            <a:spLocks noChangeArrowheads="1"/>
          </p:cNvSpPr>
          <p:nvPr/>
        </p:nvSpPr>
        <p:spPr bwMode="auto">
          <a:xfrm>
            <a:off x="4624833" y="3933552"/>
            <a:ext cx="4339655" cy="18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6700" indent="-266700" eaLnBrk="0" hangingPunct="0">
              <a:spcBef>
                <a:spcPct val="20000"/>
              </a:spcBef>
              <a:buClr>
                <a:schemeClr val="tx2"/>
              </a:buClr>
              <a:buChar char="•"/>
              <a:defRPr sz="2200">
                <a:solidFill>
                  <a:schemeClr val="tx1"/>
                </a:solidFill>
                <a:latin typeface="Verdana" pitchFamily="34" charset="0"/>
                <a:ea typeface="ＭＳ Ｐゴシック" pitchFamily="34" charset="-128"/>
              </a:defRPr>
            </a:lvl1pPr>
            <a:lvl2pPr marL="446088" indent="-177800" eaLnBrk="0" hangingPunct="0">
              <a:spcBef>
                <a:spcPct val="20000"/>
              </a:spcBef>
              <a:buClr>
                <a:schemeClr val="tx2"/>
              </a:buClr>
              <a:buChar char="•"/>
              <a:defRPr>
                <a:solidFill>
                  <a:schemeClr val="tx1"/>
                </a:solidFill>
                <a:latin typeface="Verdana" pitchFamily="34" charset="0"/>
                <a:ea typeface="ＭＳ Ｐゴシック" pitchFamily="34" charset="-128"/>
              </a:defRPr>
            </a:lvl2pPr>
            <a:lvl3pPr marL="625475" indent="-179388" eaLnBrk="0" hangingPunct="0">
              <a:spcBef>
                <a:spcPct val="20000"/>
              </a:spcBef>
              <a:buClr>
                <a:schemeClr val="tx2"/>
              </a:buClr>
              <a:buChar char="•"/>
              <a:defRPr sz="1400">
                <a:solidFill>
                  <a:schemeClr val="tx1"/>
                </a:solidFill>
                <a:latin typeface="Verdana" pitchFamily="34" charset="0"/>
                <a:ea typeface="ＭＳ Ｐゴシック" pitchFamily="34" charset="-128"/>
              </a:defRPr>
            </a:lvl3pPr>
            <a:lvl4pPr marL="803275" indent="-177800" eaLnBrk="0" hangingPunct="0">
              <a:spcBef>
                <a:spcPct val="20000"/>
              </a:spcBef>
              <a:buClr>
                <a:schemeClr val="tx2"/>
              </a:buClr>
              <a:buChar char="•"/>
              <a:defRPr sz="1200">
                <a:solidFill>
                  <a:schemeClr val="tx1"/>
                </a:solidFill>
                <a:latin typeface="Verdana" pitchFamily="34" charset="0"/>
                <a:ea typeface="ＭＳ Ｐゴシック" pitchFamily="34" charset="-128"/>
              </a:defRPr>
            </a:lvl4pPr>
            <a:lvl5pPr marL="2073275" indent="-228600" eaLnBrk="0" hangingPunct="0">
              <a:spcBef>
                <a:spcPct val="20000"/>
              </a:spcBef>
              <a:buClr>
                <a:schemeClr val="hlink"/>
              </a:buClr>
              <a:buChar char="•"/>
              <a:defRPr sz="2000">
                <a:solidFill>
                  <a:schemeClr val="tx1"/>
                </a:solidFill>
                <a:latin typeface="Arial" charset="0"/>
                <a:ea typeface="ＭＳ Ｐゴシック" pitchFamily="34" charset="-128"/>
              </a:defRPr>
            </a:lvl5pPr>
            <a:lvl6pPr marL="2530475"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6pPr>
            <a:lvl7pPr marL="2987675"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7pPr>
            <a:lvl8pPr marL="3444875"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8pPr>
            <a:lvl9pPr marL="3902075"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9pPr>
          </a:lstStyle>
          <a:p>
            <a:pPr marL="0" indent="0">
              <a:buFontTx/>
              <a:buNone/>
            </a:pPr>
            <a:r>
              <a:rPr lang="en-GB" altLang="en-US" sz="2000" dirty="0">
                <a:ea typeface="Verdana" panose="020B0604030504040204" pitchFamily="34" charset="0"/>
                <a:cs typeface="Verdana" panose="020B0604030504040204" pitchFamily="34" charset="0"/>
              </a:rPr>
              <a:t>A report of the chemical safety assessment for the use not </a:t>
            </a:r>
            <a:r>
              <a:rPr lang="en-GB" altLang="en-US" sz="2000" dirty="0" smtClean="0">
                <a:ea typeface="Verdana" panose="020B0604030504040204" pitchFamily="34" charset="0"/>
                <a:cs typeface="Verdana" panose="020B0604030504040204" pitchFamily="34" charset="0"/>
              </a:rPr>
              <a:t>covered (by any supplier)</a:t>
            </a:r>
          </a:p>
          <a:p>
            <a:pPr marL="0" indent="0">
              <a:buFontTx/>
              <a:buNone/>
            </a:pPr>
            <a:r>
              <a:rPr lang="en-GB" altLang="en-US" sz="2000" dirty="0" smtClean="0">
                <a:ea typeface="Verdana" panose="020B0604030504040204" pitchFamily="34" charset="0"/>
                <a:cs typeface="Verdana" panose="020B0604030504040204" pitchFamily="34" charset="0"/>
              </a:rPr>
              <a:t>You </a:t>
            </a:r>
            <a:r>
              <a:rPr lang="en-GB" altLang="en-US" sz="2000" dirty="0">
                <a:ea typeface="Verdana" panose="020B0604030504040204" pitchFamily="34" charset="0"/>
                <a:cs typeface="Verdana" panose="020B0604030504040204" pitchFamily="34" charset="0"/>
              </a:rPr>
              <a:t>can use the hazard assessment of the registrant (DNEL’s/PNEC’s etc.)</a:t>
            </a:r>
          </a:p>
        </p:txBody>
      </p:sp>
      <p:sp>
        <p:nvSpPr>
          <p:cNvPr id="9" name="Slide Number Placeholder 2"/>
          <p:cNvSpPr>
            <a:spLocks noGrp="1"/>
          </p:cNvSpPr>
          <p:nvPr>
            <p:ph type="sldNum" sz="quarter" idx="12"/>
          </p:nvPr>
        </p:nvSpPr>
        <p:spPr>
          <a:xfrm>
            <a:off x="6553200" y="6356350"/>
            <a:ext cx="2133600" cy="365125"/>
          </a:xfrm>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25</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191" y="1971254"/>
            <a:ext cx="4143801" cy="2897906"/>
          </a:xfrm>
          <a:prstGeom prst="rect">
            <a:avLst/>
          </a:prstGeom>
        </p:spPr>
      </p:pic>
    </p:spTree>
    <p:extLst>
      <p:ext uri="{BB962C8B-B14F-4D97-AF65-F5344CB8AC3E}">
        <p14:creationId xmlns:p14="http://schemas.microsoft.com/office/powerpoint/2010/main" val="18998077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39501" y="560611"/>
            <a:ext cx="8208963" cy="492125"/>
          </a:xfrm>
        </p:spPr>
        <p:txBody>
          <a:bodyPr>
            <a:noAutofit/>
          </a:bodyPr>
          <a:lstStyle/>
          <a:p>
            <a:pPr fontAlgn="base">
              <a:spcBef>
                <a:spcPct val="20000"/>
              </a:spcBef>
              <a:spcAft>
                <a:spcPct val="0"/>
              </a:spcAft>
              <a:buClr>
                <a:srgbClr val="0046AD"/>
              </a:buClr>
            </a:pPr>
            <a:r>
              <a:rPr lang="en-GB" altLang="en-US" sz="3200" dirty="0"/>
              <a:t>Exemptions from DU </a:t>
            </a:r>
            <a:r>
              <a:rPr lang="en-GB" altLang="en-US" sz="3200" dirty="0" smtClean="0"/>
              <a:t>CSR</a:t>
            </a:r>
            <a:endParaRPr lang="en-GB" altLang="en-US" sz="3200" b="1" dirty="0">
              <a:solidFill>
                <a:srgbClr val="0046AD"/>
              </a:solidFill>
              <a:latin typeface="Verdana" pitchFamily="34" charset="0"/>
              <a:ea typeface="Verdana" pitchFamily="34" charset="0"/>
              <a:cs typeface="Verdana" pitchFamily="34" charset="0"/>
            </a:endParaRPr>
          </a:p>
        </p:txBody>
      </p:sp>
      <p:sp>
        <p:nvSpPr>
          <p:cNvPr id="88069" name="TextBox 3"/>
          <p:cNvSpPr txBox="1">
            <a:spLocks noChangeArrowheads="1"/>
          </p:cNvSpPr>
          <p:nvPr/>
        </p:nvSpPr>
        <p:spPr bwMode="auto">
          <a:xfrm>
            <a:off x="2267744" y="2853581"/>
            <a:ext cx="59055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1400">
                <a:solidFill>
                  <a:schemeClr val="bg1"/>
                </a:solidFill>
                <a:latin typeface="Verdana" pitchFamily="34" charset="0"/>
                <a:ea typeface="ＭＳ Ｐゴシック" pitchFamily="34" charset="-128"/>
              </a:defRPr>
            </a:lvl1pPr>
            <a:lvl2pPr marL="742950" indent="-285750" eaLnBrk="0" hangingPunct="0">
              <a:defRPr sz="1400">
                <a:solidFill>
                  <a:schemeClr val="bg1"/>
                </a:solidFill>
                <a:latin typeface="Verdana" pitchFamily="34" charset="0"/>
                <a:ea typeface="ＭＳ Ｐゴシック" pitchFamily="34" charset="-128"/>
              </a:defRPr>
            </a:lvl2pPr>
            <a:lvl3pPr marL="1143000" indent="-228600" eaLnBrk="0" hangingPunct="0">
              <a:defRPr sz="1400">
                <a:solidFill>
                  <a:schemeClr val="bg1"/>
                </a:solidFill>
                <a:latin typeface="Verdana" pitchFamily="34" charset="0"/>
                <a:ea typeface="ＭＳ Ｐゴシック" pitchFamily="34" charset="-128"/>
              </a:defRPr>
            </a:lvl3pPr>
            <a:lvl4pPr marL="1600200" indent="-228600" eaLnBrk="0" hangingPunct="0">
              <a:defRPr sz="1400">
                <a:solidFill>
                  <a:schemeClr val="bg1"/>
                </a:solidFill>
                <a:latin typeface="Verdana" pitchFamily="34" charset="0"/>
                <a:ea typeface="ＭＳ Ｐゴシック" pitchFamily="34" charset="-128"/>
              </a:defRPr>
            </a:lvl4pPr>
            <a:lvl5pPr marL="2057400" indent="-228600" eaLnBrk="0" hangingPunct="0">
              <a:defRPr sz="1400">
                <a:solidFill>
                  <a:schemeClr val="bg1"/>
                </a:solidFill>
                <a:latin typeface="Verdana" pitchFamily="34" charset="0"/>
                <a:ea typeface="ＭＳ Ｐゴシック" pitchFamily="34" charset="-128"/>
              </a:defRPr>
            </a:lvl5pPr>
            <a:lvl6pPr marL="25146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6pPr>
            <a:lvl7pPr marL="29718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7pPr>
            <a:lvl8pPr marL="34290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8pPr>
            <a:lvl9pPr marL="38862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9pPr>
          </a:lstStyle>
          <a:p>
            <a:pPr eaLnBrk="1" hangingPunct="1">
              <a:buFont typeface="Arial" charset="0"/>
              <a:buChar char="•"/>
            </a:pPr>
            <a:r>
              <a:rPr lang="en-GB" altLang="en-US" sz="2200" dirty="0">
                <a:solidFill>
                  <a:schemeClr val="tx1"/>
                </a:solidFill>
              </a:rPr>
              <a:t>The total use is less than 1 tonne/year</a:t>
            </a:r>
          </a:p>
        </p:txBody>
      </p:sp>
      <p:sp>
        <p:nvSpPr>
          <p:cNvPr id="88070" name="TextBox 14"/>
          <p:cNvSpPr txBox="1">
            <a:spLocks noChangeArrowheads="1"/>
          </p:cNvSpPr>
          <p:nvPr/>
        </p:nvSpPr>
        <p:spPr bwMode="auto">
          <a:xfrm>
            <a:off x="2267744" y="3948668"/>
            <a:ext cx="590465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1400">
                <a:solidFill>
                  <a:schemeClr val="bg1"/>
                </a:solidFill>
                <a:latin typeface="Verdana" pitchFamily="34" charset="0"/>
                <a:ea typeface="ＭＳ Ｐゴシック" pitchFamily="34" charset="-128"/>
              </a:defRPr>
            </a:lvl1pPr>
            <a:lvl2pPr marL="742950" indent="-285750" eaLnBrk="0" hangingPunct="0">
              <a:defRPr sz="1400">
                <a:solidFill>
                  <a:schemeClr val="bg1"/>
                </a:solidFill>
                <a:latin typeface="Verdana" pitchFamily="34" charset="0"/>
                <a:ea typeface="ＭＳ Ｐゴシック" pitchFamily="34" charset="-128"/>
              </a:defRPr>
            </a:lvl2pPr>
            <a:lvl3pPr marL="1143000" indent="-228600" eaLnBrk="0" hangingPunct="0">
              <a:defRPr sz="1400">
                <a:solidFill>
                  <a:schemeClr val="bg1"/>
                </a:solidFill>
                <a:latin typeface="Verdana" pitchFamily="34" charset="0"/>
                <a:ea typeface="ＭＳ Ｐゴシック" pitchFamily="34" charset="-128"/>
              </a:defRPr>
            </a:lvl3pPr>
            <a:lvl4pPr marL="1600200" indent="-228600" eaLnBrk="0" hangingPunct="0">
              <a:defRPr sz="1400">
                <a:solidFill>
                  <a:schemeClr val="bg1"/>
                </a:solidFill>
                <a:latin typeface="Verdana" pitchFamily="34" charset="0"/>
                <a:ea typeface="ＭＳ Ｐゴシック" pitchFamily="34" charset="-128"/>
              </a:defRPr>
            </a:lvl4pPr>
            <a:lvl5pPr marL="2057400" indent="-228600" eaLnBrk="0" hangingPunct="0">
              <a:defRPr sz="1400">
                <a:solidFill>
                  <a:schemeClr val="bg1"/>
                </a:solidFill>
                <a:latin typeface="Verdana" pitchFamily="34" charset="0"/>
                <a:ea typeface="ＭＳ Ｐゴシック" pitchFamily="34" charset="-128"/>
              </a:defRPr>
            </a:lvl5pPr>
            <a:lvl6pPr marL="25146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6pPr>
            <a:lvl7pPr marL="29718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7pPr>
            <a:lvl8pPr marL="34290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8pPr>
            <a:lvl9pPr marL="38862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9pPr>
          </a:lstStyle>
          <a:p>
            <a:pPr eaLnBrk="1" hangingPunct="1">
              <a:buFont typeface="Arial" charset="0"/>
              <a:buChar char="•"/>
            </a:pPr>
            <a:r>
              <a:rPr lang="en-GB" altLang="en-US" sz="2200" dirty="0">
                <a:solidFill>
                  <a:schemeClr val="tx1"/>
                </a:solidFill>
              </a:rPr>
              <a:t>The substance is used for Process and Product Oriented Research &amp; Development (PPORD</a:t>
            </a:r>
            <a:r>
              <a:rPr lang="en-GB" altLang="en-US" sz="2200" dirty="0" smtClean="0">
                <a:solidFill>
                  <a:schemeClr val="tx1"/>
                </a:solidFill>
              </a:rPr>
              <a:t>)</a:t>
            </a:r>
            <a:endParaRPr lang="en-GB" altLang="en-US" sz="2200" dirty="0">
              <a:solidFill>
                <a:schemeClr val="tx1"/>
              </a:solidFill>
            </a:endParaRPr>
          </a:p>
        </p:txBody>
      </p:sp>
      <p:sp>
        <p:nvSpPr>
          <p:cNvPr id="15" name="Slide Number Placeholder 2"/>
          <p:cNvSpPr>
            <a:spLocks noGrp="1"/>
          </p:cNvSpPr>
          <p:nvPr>
            <p:ph type="sldNum" sz="quarter" idx="12"/>
          </p:nvPr>
        </p:nvSpPr>
        <p:spPr>
          <a:xfrm>
            <a:off x="6553200" y="6356350"/>
            <a:ext cx="2133600" cy="365125"/>
          </a:xfrm>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26</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1578" y="3926666"/>
            <a:ext cx="789548" cy="11520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0984" y="2493024"/>
            <a:ext cx="790736" cy="1152000"/>
          </a:xfrm>
          <a:prstGeom prst="rect">
            <a:avLst/>
          </a:prstGeom>
        </p:spPr>
      </p:pic>
      <p:sp>
        <p:nvSpPr>
          <p:cNvPr id="5" name="Rectangle 4"/>
          <p:cNvSpPr/>
          <p:nvPr/>
        </p:nvSpPr>
        <p:spPr>
          <a:xfrm>
            <a:off x="472961" y="5631631"/>
            <a:ext cx="8198078" cy="461665"/>
          </a:xfrm>
          <a:prstGeom prst="rect">
            <a:avLst/>
          </a:prstGeom>
        </p:spPr>
        <p:txBody>
          <a:bodyPr wrap="none">
            <a:spAutoFit/>
          </a:bodyPr>
          <a:lstStyle/>
          <a:p>
            <a:r>
              <a:rPr lang="en-GB" sz="2400" b="1" dirty="0" smtClean="0">
                <a:solidFill>
                  <a:srgbClr val="FF9900"/>
                </a:solidFill>
                <a:latin typeface="Verdana" panose="020B0604030504040204" pitchFamily="34" charset="0"/>
                <a:ea typeface="Verdana" panose="020B0604030504040204" pitchFamily="34" charset="0"/>
                <a:cs typeface="Verdana" panose="020B0604030504040204" pitchFamily="34" charset="0"/>
              </a:rPr>
              <a:t>You should ensure that your risk is controlled </a:t>
            </a:r>
            <a:endParaRPr lang="it-IT" sz="24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827584" y="1340768"/>
            <a:ext cx="7488832" cy="830997"/>
          </a:xfrm>
          <a:prstGeom prst="rect">
            <a:avLst/>
          </a:prstGeom>
        </p:spPr>
        <p:txBody>
          <a:bodyPr wrap="square">
            <a:spAutoFit/>
          </a:bodyPr>
          <a:lstStyle/>
          <a:p>
            <a:r>
              <a:rPr lang="en-GB" altLang="en-US" sz="2400" dirty="0" smtClean="0">
                <a:latin typeface="Verdana" pitchFamily="34" charset="0"/>
                <a:ea typeface="Verdana" pitchFamily="34" charset="0"/>
                <a:cs typeface="Verdana" pitchFamily="34" charset="0"/>
              </a:rPr>
              <a:t>There are two situations where </a:t>
            </a:r>
            <a:r>
              <a:rPr lang="en-GB" altLang="en-US" sz="2400" dirty="0">
                <a:latin typeface="Verdana" pitchFamily="34" charset="0"/>
                <a:ea typeface="Verdana" pitchFamily="34" charset="0"/>
                <a:cs typeface="Verdana" pitchFamily="34" charset="0"/>
              </a:rPr>
              <a:t>a DU CSR is not </a:t>
            </a:r>
            <a:r>
              <a:rPr lang="en-GB" altLang="en-US" sz="2400" dirty="0" smtClean="0">
                <a:latin typeface="Verdana" pitchFamily="34" charset="0"/>
                <a:ea typeface="Verdana" pitchFamily="34" charset="0"/>
                <a:cs typeface="Verdana" pitchFamily="34" charset="0"/>
              </a:rPr>
              <a:t>required:</a:t>
            </a:r>
            <a:endParaRPr lang="en-GB" sz="2400" dirty="0"/>
          </a:p>
        </p:txBody>
      </p:sp>
    </p:spTree>
    <p:extLst>
      <p:ext uri="{BB962C8B-B14F-4D97-AF65-F5344CB8AC3E}">
        <p14:creationId xmlns:p14="http://schemas.microsoft.com/office/powerpoint/2010/main" val="3341013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Placeholder 2"/>
          <p:cNvSpPr>
            <a:spLocks noGrp="1"/>
          </p:cNvSpPr>
          <p:nvPr>
            <p:ph type="body" sz="quarter" idx="4294967295"/>
          </p:nvPr>
        </p:nvSpPr>
        <p:spPr>
          <a:xfrm>
            <a:off x="468312" y="764704"/>
            <a:ext cx="8352159" cy="541338"/>
          </a:xfrm>
        </p:spPr>
        <p:txBody>
          <a:bodyPr>
            <a:noAutofit/>
          </a:bodyPr>
          <a:lstStyle/>
          <a:p>
            <a:pPr marL="0" indent="0" fontAlgn="base">
              <a:spcAft>
                <a:spcPct val="0"/>
              </a:spcAft>
              <a:buClr>
                <a:srgbClr val="0046AD"/>
              </a:buClr>
              <a:buNone/>
            </a:pPr>
            <a:r>
              <a:rPr lang="en-GB" altLang="it-IT" b="1" dirty="0" smtClean="0">
                <a:solidFill>
                  <a:srgbClr val="0046AD"/>
                </a:solidFill>
                <a:latin typeface="Verdana" pitchFamily="34" charset="0"/>
                <a:ea typeface="Verdana" pitchFamily="34" charset="0"/>
                <a:cs typeface="Verdana" pitchFamily="34" charset="0"/>
              </a:rPr>
              <a:t>R</a:t>
            </a:r>
            <a:r>
              <a:rPr lang="pl-PL" altLang="it-IT" b="1" dirty="0" err="1" smtClean="0">
                <a:solidFill>
                  <a:srgbClr val="0046AD"/>
                </a:solidFill>
                <a:latin typeface="Verdana" pitchFamily="34" charset="0"/>
                <a:ea typeface="Verdana" pitchFamily="34" charset="0"/>
                <a:cs typeface="Verdana" pitchFamily="34" charset="0"/>
              </a:rPr>
              <a:t>eport</a:t>
            </a:r>
            <a:r>
              <a:rPr lang="en-GB" altLang="it-IT" b="1" dirty="0" err="1" smtClean="0">
                <a:solidFill>
                  <a:srgbClr val="0046AD"/>
                </a:solidFill>
                <a:latin typeface="Verdana" pitchFamily="34" charset="0"/>
                <a:ea typeface="Verdana" pitchFamily="34" charset="0"/>
                <a:cs typeface="Verdana" pitchFamily="34" charset="0"/>
              </a:rPr>
              <a:t>ing</a:t>
            </a:r>
            <a:r>
              <a:rPr lang="pl-PL" altLang="it-IT" b="1" dirty="0" smtClean="0">
                <a:solidFill>
                  <a:srgbClr val="0046AD"/>
                </a:solidFill>
                <a:latin typeface="Verdana" pitchFamily="34" charset="0"/>
                <a:ea typeface="Verdana" pitchFamily="34" charset="0"/>
                <a:cs typeface="Verdana" pitchFamily="34" charset="0"/>
              </a:rPr>
              <a:t> </a:t>
            </a:r>
            <a:r>
              <a:rPr lang="pl-PL" altLang="it-IT" b="1" dirty="0">
                <a:solidFill>
                  <a:srgbClr val="0046AD"/>
                </a:solidFill>
                <a:latin typeface="Verdana" pitchFamily="34" charset="0"/>
                <a:ea typeface="Verdana" pitchFamily="34" charset="0"/>
                <a:cs typeface="Verdana" pitchFamily="34" charset="0"/>
              </a:rPr>
              <a:t>to ECHA</a:t>
            </a:r>
            <a:endParaRPr lang="en-GB" altLang="it-IT" b="1" dirty="0">
              <a:solidFill>
                <a:srgbClr val="0046AD"/>
              </a:solidFill>
              <a:latin typeface="Verdana" pitchFamily="34" charset="0"/>
              <a:ea typeface="Verdana" pitchFamily="34" charset="0"/>
              <a:cs typeface="Verdana" pitchFamily="34" charset="0"/>
            </a:endParaRPr>
          </a:p>
        </p:txBody>
      </p:sp>
      <p:sp>
        <p:nvSpPr>
          <p:cNvPr id="32772" name="Text Placeholder 3"/>
          <p:cNvSpPr>
            <a:spLocks noGrp="1"/>
          </p:cNvSpPr>
          <p:nvPr>
            <p:ph type="body" sz="quarter" idx="4294967295"/>
          </p:nvPr>
        </p:nvSpPr>
        <p:spPr>
          <a:xfrm>
            <a:off x="539750" y="1772816"/>
            <a:ext cx="8064500" cy="4311650"/>
          </a:xfrm>
        </p:spPr>
        <p:txBody>
          <a:bodyPr>
            <a:normAutofit/>
          </a:bodyPr>
          <a:lstStyle/>
          <a:p>
            <a:pPr marL="0" indent="0">
              <a:buFont typeface="Arial" pitchFamily="34" charset="0"/>
              <a:buNone/>
              <a:defRPr/>
            </a:pPr>
            <a:r>
              <a:rPr lang="fi-FI" altLang="it-IT" sz="2400" dirty="0" err="1" smtClean="0">
                <a:latin typeface="Verdana" panose="020B0604030504040204" pitchFamily="34" charset="0"/>
                <a:ea typeface="Verdana" panose="020B0604030504040204" pitchFamily="34" charset="0"/>
                <a:cs typeface="Verdana" panose="020B0604030504040204" pitchFamily="34" charset="0"/>
              </a:rPr>
              <a:t>You</a:t>
            </a:r>
            <a:r>
              <a:rPr lang="fi-FI" altLang="it-IT" sz="2400" dirty="0" smtClean="0">
                <a:latin typeface="Verdana" panose="020B0604030504040204" pitchFamily="34" charset="0"/>
                <a:ea typeface="Verdana" panose="020B0604030504040204" pitchFamily="34" charset="0"/>
                <a:cs typeface="Verdana" panose="020B0604030504040204" pitchFamily="34" charset="0"/>
              </a:rPr>
              <a:t> </a:t>
            </a:r>
            <a:r>
              <a:rPr lang="fi-FI" altLang="it-IT" sz="2400" dirty="0" err="1" smtClean="0">
                <a:latin typeface="Verdana" panose="020B0604030504040204" pitchFamily="34" charset="0"/>
                <a:ea typeface="Verdana" panose="020B0604030504040204" pitchFamily="34" charset="0"/>
                <a:cs typeface="Verdana" panose="020B0604030504040204" pitchFamily="34" charset="0"/>
              </a:rPr>
              <a:t>need</a:t>
            </a:r>
            <a:r>
              <a:rPr lang="fi-FI" altLang="it-IT" sz="2400" dirty="0" smtClean="0">
                <a:latin typeface="Verdana" panose="020B0604030504040204" pitchFamily="34" charset="0"/>
                <a:ea typeface="Verdana" panose="020B0604030504040204" pitchFamily="34" charset="0"/>
                <a:cs typeface="Verdana" panose="020B0604030504040204" pitchFamily="34" charset="0"/>
              </a:rPr>
              <a:t> to </a:t>
            </a:r>
            <a:r>
              <a:rPr lang="fi-FI" altLang="it-IT" sz="2400" dirty="0" err="1" smtClean="0">
                <a:latin typeface="Verdana" panose="020B0604030504040204" pitchFamily="34" charset="0"/>
                <a:ea typeface="Verdana" panose="020B0604030504040204" pitchFamily="34" charset="0"/>
                <a:cs typeface="Verdana" panose="020B0604030504040204" pitchFamily="34" charset="0"/>
              </a:rPr>
              <a:t>report</a:t>
            </a:r>
            <a:r>
              <a:rPr lang="fi-FI" altLang="it-IT" sz="2400" dirty="0" smtClean="0">
                <a:latin typeface="Verdana" panose="020B0604030504040204" pitchFamily="34" charset="0"/>
                <a:ea typeface="Verdana" panose="020B0604030504040204" pitchFamily="34" charset="0"/>
                <a:cs typeface="Verdana" panose="020B0604030504040204" pitchFamily="34" charset="0"/>
              </a:rPr>
              <a:t> to ECHA </a:t>
            </a:r>
            <a:r>
              <a:rPr lang="fi-FI" altLang="it-IT" sz="2400" dirty="0" err="1" smtClean="0">
                <a:latin typeface="Verdana" panose="020B0604030504040204" pitchFamily="34" charset="0"/>
                <a:ea typeface="Verdana" panose="020B0604030504040204" pitchFamily="34" charset="0"/>
                <a:cs typeface="Verdana" panose="020B0604030504040204" pitchFamily="34" charset="0"/>
              </a:rPr>
              <a:t>if</a:t>
            </a:r>
            <a:r>
              <a:rPr lang="fi-FI" altLang="it-IT" sz="2400" dirty="0" smtClean="0">
                <a:latin typeface="Verdana" panose="020B0604030504040204" pitchFamily="34" charset="0"/>
                <a:ea typeface="Verdana" panose="020B0604030504040204" pitchFamily="34" charset="0"/>
                <a:cs typeface="Verdana" panose="020B0604030504040204" pitchFamily="34" charset="0"/>
              </a:rPr>
              <a:t> </a:t>
            </a:r>
            <a:r>
              <a:rPr lang="fi-FI" altLang="it-IT" sz="2400" dirty="0" err="1" smtClean="0">
                <a:latin typeface="Verdana" panose="020B0604030504040204" pitchFamily="34" charset="0"/>
                <a:ea typeface="Verdana" panose="020B0604030504040204" pitchFamily="34" charset="0"/>
                <a:cs typeface="Verdana" panose="020B0604030504040204" pitchFamily="34" charset="0"/>
              </a:rPr>
              <a:t>you</a:t>
            </a:r>
            <a:r>
              <a:rPr lang="fi-FI" altLang="it-IT" sz="2400" dirty="0" smtClean="0">
                <a:latin typeface="Verdana" panose="020B0604030504040204" pitchFamily="34" charset="0"/>
                <a:ea typeface="Verdana" panose="020B0604030504040204" pitchFamily="34" charset="0"/>
                <a:cs typeface="Verdana" panose="020B0604030504040204" pitchFamily="34" charset="0"/>
              </a:rPr>
              <a:t>:</a:t>
            </a:r>
          </a:p>
          <a:p>
            <a:pPr marL="0" indent="0">
              <a:buFont typeface="Arial" pitchFamily="34" charset="0"/>
              <a:buNone/>
              <a:defRPr/>
            </a:pPr>
            <a:endParaRPr lang="fi-FI" altLang="it-IT" sz="2400" dirty="0" smtClean="0">
              <a:latin typeface="Verdana" panose="020B0604030504040204" pitchFamily="34" charset="0"/>
              <a:ea typeface="Verdana" panose="020B0604030504040204" pitchFamily="34" charset="0"/>
              <a:cs typeface="Verdana" panose="020B0604030504040204" pitchFamily="34" charset="0"/>
            </a:endParaRPr>
          </a:p>
          <a:p>
            <a:pPr>
              <a:defRPr/>
            </a:pPr>
            <a:r>
              <a:rPr lang="en-GB" altLang="it-IT" sz="2400" dirty="0" smtClean="0">
                <a:latin typeface="Verdana" panose="020B0604030504040204" pitchFamily="34" charset="0"/>
                <a:ea typeface="Verdana" panose="020B0604030504040204" pitchFamily="34" charset="0"/>
                <a:cs typeface="Verdana" panose="020B0604030504040204" pitchFamily="34" charset="0"/>
              </a:rPr>
              <a:t>Prepare a downstream user chemical safety report</a:t>
            </a:r>
          </a:p>
          <a:p>
            <a:pPr>
              <a:buFontTx/>
              <a:buNone/>
              <a:defRPr/>
            </a:pPr>
            <a:r>
              <a:rPr lang="en-GB" altLang="it-IT" sz="2400" dirty="0" smtClean="0">
                <a:latin typeface="Verdana" panose="020B0604030504040204" pitchFamily="34" charset="0"/>
                <a:ea typeface="Verdana" panose="020B0604030504040204" pitchFamily="34" charset="0"/>
                <a:cs typeface="Verdana" panose="020B0604030504040204" pitchFamily="34" charset="0"/>
              </a:rPr>
              <a:t>		</a:t>
            </a:r>
            <a:r>
              <a:rPr lang="en-GB" altLang="it-IT" sz="2000" dirty="0" smtClean="0">
                <a:latin typeface="Verdana" panose="020B0604030504040204" pitchFamily="34" charset="0"/>
                <a:ea typeface="Verdana" panose="020B0604030504040204" pitchFamily="34" charset="0"/>
                <a:cs typeface="Verdana" panose="020B0604030504040204" pitchFamily="34" charset="0"/>
              </a:rPr>
              <a:t>OR</a:t>
            </a:r>
          </a:p>
          <a:p>
            <a:pPr>
              <a:defRPr/>
            </a:pPr>
            <a:r>
              <a:rPr lang="en-GB" altLang="it-IT" sz="2400" dirty="0" smtClean="0">
                <a:latin typeface="Verdana" panose="020B0604030504040204" pitchFamily="34" charset="0"/>
                <a:ea typeface="Verdana" panose="020B0604030504040204" pitchFamily="34" charset="0"/>
                <a:cs typeface="Verdana" panose="020B0604030504040204" pitchFamily="34" charset="0"/>
              </a:rPr>
              <a:t>Are exempted from preparing the chemical safety report  </a:t>
            </a:r>
          </a:p>
          <a:p>
            <a:pPr>
              <a:defRPr/>
            </a:pPr>
            <a:endParaRPr lang="en-GB" altLang="it-IT" sz="2400" dirty="0" smtClean="0">
              <a:latin typeface="Verdana" panose="020B0604030504040204" pitchFamily="34" charset="0"/>
              <a:ea typeface="Verdana" panose="020B0604030504040204" pitchFamily="34" charset="0"/>
              <a:cs typeface="Verdana" panose="020B0604030504040204" pitchFamily="34" charset="0"/>
            </a:endParaRPr>
          </a:p>
          <a:p>
            <a:pPr>
              <a:buFontTx/>
              <a:buChar char="•"/>
              <a:defRPr/>
            </a:pPr>
            <a:endParaRPr lang="en-GB" altLang="it-IT" dirty="0" smtClean="0">
              <a:cs typeface="Arial" charset="0"/>
            </a:endParaRPr>
          </a:p>
        </p:txBody>
      </p:sp>
      <p:sp>
        <p:nvSpPr>
          <p:cNvPr id="4"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27</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1259632" y="5190291"/>
            <a:ext cx="6480720" cy="830997"/>
          </a:xfrm>
          <a:prstGeom prst="rect">
            <a:avLst/>
          </a:prstGeom>
        </p:spPr>
        <p:txBody>
          <a:bodyPr wrap="square">
            <a:spAutoFit/>
          </a:bodyPr>
          <a:lstStyle/>
          <a:p>
            <a:pPr algn="ctr"/>
            <a:r>
              <a:rPr lang="en-GB" altLang="it-IT" sz="2400" b="1" dirty="0">
                <a:solidFill>
                  <a:srgbClr val="FF9900"/>
                </a:solidFill>
                <a:latin typeface="Verdana" panose="020B0604030504040204" pitchFamily="34" charset="0"/>
                <a:ea typeface="Verdana" panose="020B0604030504040204" pitchFamily="34" charset="0"/>
              </a:rPr>
              <a:t>You do not submit the DU chemical safety report</a:t>
            </a:r>
            <a:endParaRPr lang="en-GB" sz="2400" dirty="0">
              <a:latin typeface="Verdana" panose="020B0604030504040204" pitchFamily="34" charset="0"/>
              <a:ea typeface="Verdana" panose="020B0604030504040204" pitchFamily="34" charset="0"/>
            </a:endParaRPr>
          </a:p>
        </p:txBody>
      </p:sp>
      <p:pic>
        <p:nvPicPr>
          <p:cNvPr id="7" name="Picture 8" descr="http://dms/SiteDirectory/units/A3/ForIntranet/templates/New%20visual%20identity%20templates/ECHA_logo_colour.jpg"/>
          <p:cNvPicPr>
            <a:picLocks noChangeAspect="1" noChangeArrowheads="1"/>
          </p:cNvPicPr>
          <p:nvPr/>
        </p:nvPicPr>
        <p:blipFill>
          <a:blip r:embed="rId3">
            <a:extLst>
              <a:ext uri="{28A0092B-C50C-407E-A947-70E740481C1C}">
                <a14:useLocalDpi xmlns:a14="http://schemas.microsoft.com/office/drawing/2010/main" val="0"/>
              </a:ext>
            </a:extLst>
          </a:blip>
          <a:srcRect l="-2" t="2562" r="82565" b="32567"/>
          <a:stretch>
            <a:fillRect/>
          </a:stretch>
        </p:blipFill>
        <p:spPr bwMode="auto">
          <a:xfrm>
            <a:off x="7571443" y="260648"/>
            <a:ext cx="1033005" cy="972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6765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57200" y="346646"/>
            <a:ext cx="8229600" cy="706090"/>
          </a:xfrm>
        </p:spPr>
        <p:txBody>
          <a:bodyPr>
            <a:normAutofit/>
          </a:bodyPr>
          <a:lstStyle/>
          <a:p>
            <a:pPr algn="l" fontAlgn="base">
              <a:spcBef>
                <a:spcPct val="20000"/>
              </a:spcBef>
              <a:spcAft>
                <a:spcPct val="0"/>
              </a:spcAft>
              <a:buClr>
                <a:srgbClr val="0046AD"/>
              </a:buClr>
            </a:pPr>
            <a:r>
              <a:rPr lang="en-GB" altLang="it-IT" sz="3200" b="1" dirty="0" smtClean="0">
                <a:solidFill>
                  <a:srgbClr val="0046AD"/>
                </a:solidFill>
                <a:latin typeface="Verdana" pitchFamily="34" charset="0"/>
                <a:ea typeface="Verdana" pitchFamily="34" charset="0"/>
                <a:cs typeface="Verdana" pitchFamily="34" charset="0"/>
              </a:rPr>
              <a:t> Reporting to ECHA </a:t>
            </a:r>
            <a:endParaRPr lang="en-GB" altLang="it-IT" sz="3200" b="1" dirty="0">
              <a:solidFill>
                <a:srgbClr val="0046AD"/>
              </a:solidFill>
              <a:latin typeface="Verdana" pitchFamily="34" charset="0"/>
              <a:ea typeface="Verdana" pitchFamily="34" charset="0"/>
              <a:cs typeface="Verdana" pitchFamily="34" charset="0"/>
            </a:endParaRPr>
          </a:p>
        </p:txBody>
      </p:sp>
      <p:sp>
        <p:nvSpPr>
          <p:cNvPr id="43012" name="Rectangle 3"/>
          <p:cNvSpPr>
            <a:spLocks noGrp="1" noChangeArrowheads="1"/>
          </p:cNvSpPr>
          <p:nvPr>
            <p:ph type="body" idx="1"/>
          </p:nvPr>
        </p:nvSpPr>
        <p:spPr>
          <a:xfrm>
            <a:off x="457200" y="1268760"/>
            <a:ext cx="8229600" cy="5452715"/>
          </a:xfrm>
        </p:spPr>
        <p:txBody>
          <a:bodyPr>
            <a:noAutofit/>
          </a:bodyPr>
          <a:lstStyle/>
          <a:p>
            <a:pPr eaLnBrk="1" hangingPunct="1"/>
            <a:r>
              <a:rPr lang="en-GB" altLang="it-IT" sz="2400" dirty="0" smtClean="0"/>
              <a:t>Administrative information</a:t>
            </a:r>
          </a:p>
          <a:p>
            <a:pPr lvl="1" eaLnBrk="1" hangingPunct="1">
              <a:buFont typeface="Wingdings" panose="05000000000000000000" pitchFamily="2" charset="2"/>
              <a:buChar char="ü"/>
            </a:pPr>
            <a:r>
              <a:rPr lang="en-GB" altLang="it-IT" sz="2000" dirty="0" smtClean="0"/>
              <a:t>Your identity</a:t>
            </a:r>
          </a:p>
          <a:p>
            <a:pPr lvl="1" eaLnBrk="1" hangingPunct="1">
              <a:buFont typeface="Wingdings" panose="05000000000000000000" pitchFamily="2" charset="2"/>
              <a:buChar char="ü"/>
            </a:pPr>
            <a:r>
              <a:rPr lang="en-GB" altLang="it-IT" sz="2000" dirty="0" smtClean="0"/>
              <a:t>Your suppliers identity</a:t>
            </a:r>
            <a:endParaRPr lang="en-GB" altLang="it-IT" sz="2400" dirty="0" smtClean="0"/>
          </a:p>
          <a:p>
            <a:pPr lvl="1" eaLnBrk="1" hangingPunct="1">
              <a:buFont typeface="Wingdings" panose="05000000000000000000" pitchFamily="2" charset="2"/>
              <a:buChar char="ü"/>
            </a:pPr>
            <a:r>
              <a:rPr lang="en-GB" altLang="it-IT" sz="2000" dirty="0" smtClean="0"/>
              <a:t>Registration number(s)</a:t>
            </a:r>
          </a:p>
          <a:p>
            <a:pPr eaLnBrk="1" hangingPunct="1"/>
            <a:r>
              <a:rPr lang="en-GB" altLang="it-IT" sz="2400" dirty="0" smtClean="0"/>
              <a:t>Substance identity</a:t>
            </a:r>
          </a:p>
          <a:p>
            <a:pPr eaLnBrk="1" hangingPunct="1"/>
            <a:r>
              <a:rPr lang="en-GB" altLang="it-IT" sz="2400" dirty="0" smtClean="0"/>
              <a:t>Brief description of your use</a:t>
            </a:r>
          </a:p>
          <a:p>
            <a:pPr eaLnBrk="1" hangingPunct="1"/>
            <a:r>
              <a:rPr lang="en-GB" altLang="it-IT" sz="2400" dirty="0" smtClean="0"/>
              <a:t>Brief description of the conditions of uses</a:t>
            </a:r>
          </a:p>
          <a:p>
            <a:pPr>
              <a:spcAft>
                <a:spcPts val="600"/>
              </a:spcAft>
            </a:pPr>
            <a:r>
              <a:rPr lang="en-GB" altLang="it-IT" sz="2400" dirty="0" smtClean="0"/>
              <a:t>If necessary, proposal for testing on vertebrate animals</a:t>
            </a:r>
          </a:p>
          <a:p>
            <a:r>
              <a:rPr lang="en-GB" altLang="it-IT" sz="2400" dirty="0" smtClean="0"/>
              <a:t>Two ways to report</a:t>
            </a:r>
            <a:endParaRPr lang="fi-FI" altLang="it-IT" sz="2400" dirty="0"/>
          </a:p>
          <a:p>
            <a:pPr lvl="1">
              <a:buFont typeface="Wingdings" panose="05000000000000000000" pitchFamily="2" charset="2"/>
              <a:buChar char="ü"/>
              <a:defRPr/>
            </a:pPr>
            <a:r>
              <a:rPr lang="fi-FI" altLang="it-IT" sz="2000" dirty="0"/>
              <a:t>REACH-IT </a:t>
            </a:r>
            <a:r>
              <a:rPr lang="fi-FI" altLang="it-IT" sz="2000" dirty="0" err="1"/>
              <a:t>reporting</a:t>
            </a:r>
            <a:r>
              <a:rPr lang="fi-FI" altLang="it-IT" sz="2000" dirty="0"/>
              <a:t> </a:t>
            </a:r>
            <a:r>
              <a:rPr lang="fi-FI" altLang="it-IT" sz="2000" dirty="0" err="1"/>
              <a:t>wizard</a:t>
            </a:r>
            <a:r>
              <a:rPr lang="fi-FI" altLang="it-IT" sz="2000" dirty="0"/>
              <a:t> </a:t>
            </a:r>
            <a:r>
              <a:rPr lang="fi-FI" altLang="it-IT" sz="2000" dirty="0" err="1"/>
              <a:t>or</a:t>
            </a:r>
            <a:r>
              <a:rPr lang="fi-FI" altLang="it-IT" sz="2000" dirty="0"/>
              <a:t> </a:t>
            </a:r>
          </a:p>
          <a:p>
            <a:pPr lvl="1">
              <a:buFont typeface="Wingdings" panose="05000000000000000000" pitchFamily="2" charset="2"/>
              <a:buChar char="ü"/>
              <a:defRPr/>
            </a:pPr>
            <a:r>
              <a:rPr lang="fi-FI" altLang="it-IT" sz="2000" dirty="0" err="1"/>
              <a:t>Submitting</a:t>
            </a:r>
            <a:r>
              <a:rPr lang="fi-FI" altLang="it-IT" sz="2000" dirty="0"/>
              <a:t> a IUCLID </a:t>
            </a:r>
            <a:r>
              <a:rPr lang="fi-FI" altLang="it-IT" sz="2000" dirty="0" err="1"/>
              <a:t>dossier</a:t>
            </a:r>
            <a:r>
              <a:rPr lang="fi-FI" altLang="it-IT" sz="2000" dirty="0"/>
              <a:t> via REACH-IT</a:t>
            </a:r>
            <a:endParaRPr lang="en-GB" altLang="it-IT" sz="2000" dirty="0"/>
          </a:p>
          <a:p>
            <a:pPr marL="0" indent="0">
              <a:buNone/>
            </a:pPr>
            <a:endParaRPr lang="en-GB" altLang="it-IT" sz="2400" b="1" dirty="0" smtClean="0">
              <a:solidFill>
                <a:srgbClr val="FF9900"/>
              </a:solidFill>
            </a:endParaRPr>
          </a:p>
        </p:txBody>
      </p:sp>
      <p:sp>
        <p:nvSpPr>
          <p:cNvPr id="4" name="Slide Number Placeholder 2"/>
          <p:cNvSpPr>
            <a:spLocks noGrp="1"/>
          </p:cNvSpPr>
          <p:nvPr>
            <p:ph type="sldNum" sz="quarter" idx="12"/>
          </p:nvPr>
        </p:nvSpPr>
        <p:spPr>
          <a:xfrm>
            <a:off x="6553200" y="6356350"/>
            <a:ext cx="2133600" cy="365125"/>
          </a:xfrm>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28</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8" descr="http://dms/SiteDirectory/units/A3/ForIntranet/templates/New%20visual%20identity%20templates/ECHA_logo_colour.jpg"/>
          <p:cNvPicPr>
            <a:picLocks noChangeAspect="1" noChangeArrowheads="1"/>
          </p:cNvPicPr>
          <p:nvPr/>
        </p:nvPicPr>
        <p:blipFill>
          <a:blip r:embed="rId3">
            <a:extLst>
              <a:ext uri="{28A0092B-C50C-407E-A947-70E740481C1C}">
                <a14:useLocalDpi xmlns:a14="http://schemas.microsoft.com/office/drawing/2010/main" val="0"/>
              </a:ext>
            </a:extLst>
          </a:blip>
          <a:srcRect l="-2" t="2562" r="82565" b="32567"/>
          <a:stretch>
            <a:fillRect/>
          </a:stretch>
        </p:blipFill>
        <p:spPr bwMode="auto">
          <a:xfrm>
            <a:off x="7571443" y="260648"/>
            <a:ext cx="1033005" cy="972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026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95536" y="620688"/>
            <a:ext cx="8197850" cy="461962"/>
          </a:xfrm>
        </p:spPr>
        <p:txBody>
          <a:bodyPr>
            <a:noAutofit/>
          </a:bodyPr>
          <a:lstStyle/>
          <a:p>
            <a:pPr algn="l" fontAlgn="base">
              <a:spcBef>
                <a:spcPct val="20000"/>
              </a:spcBef>
              <a:spcAft>
                <a:spcPct val="0"/>
              </a:spcAft>
              <a:buClr>
                <a:srgbClr val="0046AD"/>
              </a:buClr>
            </a:pPr>
            <a:r>
              <a:rPr lang="en-GB" altLang="en-US" sz="3200" b="1" dirty="0" smtClean="0">
                <a:solidFill>
                  <a:srgbClr val="0046AD"/>
                </a:solidFill>
                <a:latin typeface="Verdana" pitchFamily="34" charset="0"/>
                <a:ea typeface="Verdana" pitchFamily="34" charset="0"/>
                <a:cs typeface="Verdana" pitchFamily="34" charset="0"/>
              </a:rPr>
              <a:t>Timeline for Action</a:t>
            </a:r>
            <a:endParaRPr lang="en-GB" altLang="en-US" sz="3200" b="1" dirty="0">
              <a:solidFill>
                <a:srgbClr val="0046AD"/>
              </a:solidFill>
              <a:latin typeface="Verdana" pitchFamily="34" charset="0"/>
              <a:ea typeface="Verdana" pitchFamily="34" charset="0"/>
              <a:cs typeface="Verdana" pitchFamily="34" charset="0"/>
            </a:endParaRPr>
          </a:p>
        </p:txBody>
      </p:sp>
      <p:sp>
        <p:nvSpPr>
          <p:cNvPr id="2" name="Content Placeholder 1"/>
          <p:cNvSpPr>
            <a:spLocks noGrp="1"/>
          </p:cNvSpPr>
          <p:nvPr>
            <p:ph idx="1"/>
          </p:nvPr>
        </p:nvSpPr>
        <p:spPr>
          <a:xfrm>
            <a:off x="609600" y="2060575"/>
            <a:ext cx="8229600" cy="3211513"/>
          </a:xfrm>
        </p:spPr>
        <p:txBody>
          <a:bodyPr/>
          <a:lstStyle/>
          <a:p>
            <a:pPr marL="0" lvl="1" indent="0">
              <a:buFontTx/>
              <a:buNone/>
              <a:defRPr/>
            </a:pPr>
            <a:endParaRPr lang="en-GB" sz="1600" b="1" smtClean="0"/>
          </a:p>
          <a:p>
            <a:pPr marL="266700" lvl="1" indent="-266700">
              <a:defRPr/>
            </a:pPr>
            <a:endParaRPr lang="en-GB" sz="1600" b="1" smtClean="0"/>
          </a:p>
          <a:p>
            <a:pPr marL="266700" lvl="1" indent="-266700">
              <a:defRPr/>
            </a:pPr>
            <a:endParaRPr lang="en-GB" sz="1600" b="1" smtClean="0"/>
          </a:p>
          <a:p>
            <a:pPr marL="266700" lvl="1" indent="-266700">
              <a:defRPr/>
            </a:pPr>
            <a:endParaRPr lang="en-GB" sz="1600" b="1" smtClean="0"/>
          </a:p>
          <a:p>
            <a:pPr marL="0" indent="0">
              <a:buFontTx/>
              <a:buNone/>
              <a:defRPr/>
            </a:pPr>
            <a:endParaRPr lang="en-GB" dirty="0" smtClean="0"/>
          </a:p>
        </p:txBody>
      </p:sp>
      <p:pic>
        <p:nvPicPr>
          <p:cNvPr id="34823" name="Picture 8" descr="http://dms/SiteDirectory/units/A3/ForIntranet/templates/New%20visual%20identity%20templates/ECHA_logo_colour.jpg"/>
          <p:cNvPicPr>
            <a:picLocks noChangeAspect="1" noChangeArrowheads="1"/>
          </p:cNvPicPr>
          <p:nvPr/>
        </p:nvPicPr>
        <p:blipFill>
          <a:blip r:embed="rId3">
            <a:extLst>
              <a:ext uri="{28A0092B-C50C-407E-A947-70E740481C1C}">
                <a14:useLocalDpi xmlns:a14="http://schemas.microsoft.com/office/drawing/2010/main" val="0"/>
              </a:ext>
            </a:extLst>
          </a:blip>
          <a:srcRect l="-2" t="2562" r="82565" b="32567"/>
          <a:stretch>
            <a:fillRect/>
          </a:stretch>
        </p:blipFill>
        <p:spPr bwMode="auto">
          <a:xfrm>
            <a:off x="3709403" y="4422146"/>
            <a:ext cx="1150629" cy="108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Diagram 3"/>
          <p:cNvGraphicFramePr/>
          <p:nvPr>
            <p:extLst/>
          </p:nvPr>
        </p:nvGraphicFramePr>
        <p:xfrm>
          <a:off x="832512" y="1093192"/>
          <a:ext cx="7771936"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Notched Right Arrow 9"/>
          <p:cNvSpPr/>
          <p:nvPr/>
        </p:nvSpPr>
        <p:spPr>
          <a:xfrm>
            <a:off x="1791132" y="1916832"/>
            <a:ext cx="4581068" cy="648072"/>
          </a:xfrm>
          <a:prstGeom prst="notchedRightArrow">
            <a:avLst/>
          </a:prstGeom>
          <a:solidFill>
            <a:srgbClr val="D7EFFA"/>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 name="TextBox 2"/>
          <p:cNvSpPr txBox="1"/>
          <p:nvPr/>
        </p:nvSpPr>
        <p:spPr>
          <a:xfrm>
            <a:off x="1907704" y="2051556"/>
            <a:ext cx="4869100" cy="338554"/>
          </a:xfrm>
          <a:prstGeom prst="rect">
            <a:avLst/>
          </a:prstGeom>
          <a:noFill/>
        </p:spPr>
        <p:txBody>
          <a:bodyPr wrap="square" rtlCol="0">
            <a:spAutoFit/>
          </a:bodyPr>
          <a:lstStyle/>
          <a:p>
            <a:r>
              <a:rPr lang="en-GB" sz="1600" dirty="0" smtClean="0">
                <a:latin typeface="Verdana" panose="020B0604030504040204" pitchFamily="34" charset="0"/>
                <a:ea typeface="Verdana" panose="020B0604030504040204" pitchFamily="34" charset="0"/>
                <a:cs typeface="Verdana" panose="020B0604030504040204" pitchFamily="34" charset="0"/>
              </a:rPr>
              <a:t>Implement conditions from ES received</a:t>
            </a:r>
            <a:endParaRPr lang="en-GB" sz="1600" dirty="0">
              <a:latin typeface="Verdana" panose="020B0604030504040204" pitchFamily="34" charset="0"/>
              <a:ea typeface="Verdana" panose="020B0604030504040204" pitchFamily="34" charset="0"/>
              <a:cs typeface="Verdana" panose="020B0604030504040204" pitchFamily="34" charset="0"/>
            </a:endParaRPr>
          </a:p>
        </p:txBody>
      </p:sp>
      <p:sp>
        <p:nvSpPr>
          <p:cNvPr id="12" name="Slide Number Placeholder 2"/>
          <p:cNvSpPr>
            <a:spLocks noGrp="1"/>
          </p:cNvSpPr>
          <p:nvPr>
            <p:ph type="sldNum" sz="quarter" idx="12"/>
          </p:nvPr>
        </p:nvSpPr>
        <p:spPr>
          <a:xfrm>
            <a:off x="6553200" y="6356350"/>
            <a:ext cx="2133600" cy="365125"/>
          </a:xfrm>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29</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91971" y="4287887"/>
            <a:ext cx="1569666" cy="1217844"/>
          </a:xfrm>
          <a:prstGeom prst="rect">
            <a:avLst/>
          </a:prstGeom>
        </p:spPr>
      </p:pic>
      <p:pic>
        <p:nvPicPr>
          <p:cNvPr id="14" name="Picture 1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87624" y="4265026"/>
            <a:ext cx="1363816" cy="1756262"/>
          </a:xfrm>
          <a:prstGeom prst="rect">
            <a:avLst/>
          </a:prstGeom>
        </p:spPr>
      </p:pic>
      <p:sp>
        <p:nvSpPr>
          <p:cNvPr id="8" name="TextBox 7"/>
          <p:cNvSpPr txBox="1"/>
          <p:nvPr/>
        </p:nvSpPr>
        <p:spPr>
          <a:xfrm>
            <a:off x="1187624" y="5157192"/>
            <a:ext cx="792088" cy="1088760"/>
          </a:xfrm>
          <a:prstGeom prst="rect">
            <a:avLst/>
          </a:prstGeom>
          <a:noFill/>
        </p:spPr>
        <p:txBody>
          <a:bodyPr wrap="square" rtlCol="0">
            <a:spAutoFit/>
          </a:bodyPr>
          <a:lstStyle/>
          <a:p>
            <a:pPr>
              <a:spcBef>
                <a:spcPct val="25000"/>
              </a:spcBef>
            </a:pPr>
            <a:r>
              <a:rPr lang="en-GB" altLang="en-US" sz="11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Safety Data </a:t>
            </a:r>
            <a:r>
              <a:rPr lang="en-GB" altLang="en-US" sz="1100" b="1" dirty="0">
                <a:solidFill>
                  <a:schemeClr val="bg1"/>
                </a:solidFill>
                <a:latin typeface="Verdana" panose="020B0604030504040204" pitchFamily="34" charset="0"/>
                <a:ea typeface="Verdana" panose="020B0604030504040204" pitchFamily="34" charset="0"/>
                <a:cs typeface="Verdana" panose="020B0604030504040204" pitchFamily="34" charset="0"/>
              </a:rPr>
              <a:t>Sheet</a:t>
            </a:r>
          </a:p>
          <a:p>
            <a:pPr>
              <a:spcBef>
                <a:spcPct val="25000"/>
              </a:spcBef>
            </a:pPr>
            <a:r>
              <a:rPr lang="en-GB" altLang="en-US" sz="1100" b="1" dirty="0">
                <a:solidFill>
                  <a:schemeClr val="bg1"/>
                </a:solidFill>
                <a:latin typeface="Verdana" panose="020B0604030504040204" pitchFamily="34" charset="0"/>
                <a:ea typeface="Verdana" panose="020B0604030504040204" pitchFamily="34" charset="0"/>
                <a:cs typeface="Verdana" panose="020B0604030504040204" pitchFamily="34" charset="0"/>
              </a:rPr>
              <a:t>SDS</a:t>
            </a:r>
          </a:p>
          <a:p>
            <a:endParaRPr lang="en-GB" dirty="0"/>
          </a:p>
        </p:txBody>
      </p:sp>
      <p:pic>
        <p:nvPicPr>
          <p:cNvPr id="9" name="Pictur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22239" y="346785"/>
            <a:ext cx="1339098" cy="1570047"/>
          </a:xfrm>
          <a:prstGeom prst="rect">
            <a:avLst/>
          </a:prstGeom>
        </p:spPr>
      </p:pic>
    </p:spTree>
    <p:extLst>
      <p:ext uri="{BB962C8B-B14F-4D97-AF65-F5344CB8AC3E}">
        <p14:creationId xmlns:p14="http://schemas.microsoft.com/office/powerpoint/2010/main" val="56779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274638"/>
            <a:ext cx="8229600" cy="1143000"/>
          </a:xfrm>
        </p:spPr>
        <p:txBody>
          <a:bodyPr>
            <a:normAutofit/>
          </a:bodyPr>
          <a:lstStyle/>
          <a:p>
            <a:pPr algn="l"/>
            <a:r>
              <a:rPr lang="en-GB"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Contents</a:t>
            </a:r>
            <a:endParaRPr lang="en-GB" sz="3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pPr>
              <a:lnSpc>
                <a:spcPct val="150000"/>
              </a:lnSpc>
            </a:pPr>
            <a:r>
              <a:rPr lang="en-GB" sz="2600" dirty="0" smtClean="0">
                <a:latin typeface="Verdana" panose="020B0604030504040204" pitchFamily="34" charset="0"/>
                <a:ea typeface="Verdana" panose="020B0604030504040204" pitchFamily="34" charset="0"/>
                <a:cs typeface="Verdana" panose="020B0604030504040204" pitchFamily="34" charset="0"/>
              </a:rPr>
              <a:t>The exposure scenario</a:t>
            </a:r>
          </a:p>
          <a:p>
            <a:pPr>
              <a:lnSpc>
                <a:spcPct val="150000"/>
              </a:lnSpc>
            </a:pPr>
            <a:r>
              <a:rPr lang="en-GB" sz="2600" dirty="0" smtClean="0">
                <a:latin typeface="Verdana" panose="020B0604030504040204" pitchFamily="34" charset="0"/>
                <a:ea typeface="Verdana" panose="020B0604030504040204" pitchFamily="34" charset="0"/>
                <a:cs typeface="Verdana" panose="020B0604030504040204" pitchFamily="34" charset="0"/>
              </a:rPr>
              <a:t>What to do when you receive exposure scenarios</a:t>
            </a:r>
          </a:p>
          <a:p>
            <a:pPr>
              <a:lnSpc>
                <a:spcPct val="150000"/>
              </a:lnSpc>
            </a:pPr>
            <a:r>
              <a:rPr lang="en-GB" sz="2600" dirty="0" smtClean="0">
                <a:latin typeface="Verdana" panose="020B0604030504040204" pitchFamily="34" charset="0"/>
                <a:ea typeface="Verdana" panose="020B0604030504040204" pitchFamily="34" charset="0"/>
                <a:cs typeface="Verdana" panose="020B0604030504040204" pitchFamily="34" charset="0"/>
              </a:rPr>
              <a:t>What to do after you check the exposure scenarios</a:t>
            </a:r>
          </a:p>
        </p:txBody>
      </p:sp>
      <p:sp>
        <p:nvSpPr>
          <p:cNvPr id="4" name="Slide Number Placeholder 3"/>
          <p:cNvSpPr>
            <a:spLocks noGrp="1"/>
          </p:cNvSpPr>
          <p:nvPr>
            <p:ph type="sldNum" sz="quarter" idx="12"/>
          </p:nvPr>
        </p:nvSpPr>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3</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9756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485800"/>
            <a:ext cx="8363272" cy="1143000"/>
          </a:xfrm>
        </p:spPr>
        <p:txBody>
          <a:bodyPr>
            <a:normAutofit/>
          </a:bodyPr>
          <a:lstStyle/>
          <a:p>
            <a:pPr algn="l"/>
            <a:r>
              <a:rPr lang="en-GB" sz="26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Information for Downstream users on the ECHA website</a:t>
            </a:r>
            <a:endParaRPr lang="en-GB" sz="26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FBF7E9CE-8ECA-47E2-BD73-4D736B317C11}" type="slidenum">
              <a:rPr lang="en-GB" smtClean="0">
                <a:solidFill>
                  <a:prstClr val="black">
                    <a:tint val="75000"/>
                  </a:prstClr>
                </a:solidFill>
              </a:rPr>
              <a:pPr/>
              <a:t>30</a:t>
            </a:fld>
            <a:endParaRPr lang="en-GB">
              <a:solidFill>
                <a:prstClr val="black">
                  <a:tint val="75000"/>
                </a:prstClr>
              </a:solidFill>
            </a:endParaRPr>
          </a:p>
        </p:txBody>
      </p:sp>
      <p:sp>
        <p:nvSpPr>
          <p:cNvPr id="6" name="Content Placeholder 2"/>
          <p:cNvSpPr>
            <a:spLocks noGrp="1"/>
          </p:cNvSpPr>
          <p:nvPr>
            <p:ph idx="1"/>
          </p:nvPr>
        </p:nvSpPr>
        <p:spPr>
          <a:xfrm>
            <a:off x="482377" y="1760327"/>
            <a:ext cx="7992888" cy="2232248"/>
          </a:xfrm>
        </p:spPr>
        <p:txBody>
          <a:bodyPr>
            <a:noAutofit/>
          </a:bodyPr>
          <a:lstStyle/>
          <a:p>
            <a:r>
              <a:rPr lang="en-GB" sz="2000" dirty="0"/>
              <a:t>The technical, scientific and administrative aspects of REACH and CLP </a:t>
            </a:r>
            <a:r>
              <a:rPr lang="en-GB" sz="2000" dirty="0" smtClean="0"/>
              <a:t>are managed </a:t>
            </a:r>
            <a:r>
              <a:rPr lang="en-GB" sz="2000" dirty="0"/>
              <a:t>by ECHA, the European Chemicals Agency. </a:t>
            </a:r>
            <a:endParaRPr lang="en-GB" sz="2000" dirty="0" smtClean="0"/>
          </a:p>
          <a:p>
            <a:r>
              <a:rPr lang="en-GB" sz="2000" dirty="0" smtClean="0"/>
              <a:t>Web pages </a:t>
            </a:r>
            <a:r>
              <a:rPr lang="en-GB" sz="2000" dirty="0"/>
              <a:t>containing information specifically aimed at Downstream users have been </a:t>
            </a:r>
            <a:r>
              <a:rPr lang="en-GB" sz="2000" dirty="0" smtClean="0"/>
              <a:t>tagged “Downstream user”. </a:t>
            </a:r>
            <a:r>
              <a:rPr lang="en-GB" sz="2000" dirty="0"/>
              <a:t>Click the tag to retrieve the list of </a:t>
            </a:r>
            <a:r>
              <a:rPr lang="en-GB" sz="2000" dirty="0" smtClean="0"/>
              <a:t>relevant </a:t>
            </a:r>
            <a:r>
              <a:rPr lang="en-GB" sz="2000" dirty="0"/>
              <a:t>content.</a:t>
            </a: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3768" y="3843644"/>
            <a:ext cx="4356204" cy="2352586"/>
          </a:xfrm>
          <a:prstGeom prst="rect">
            <a:avLst/>
          </a:prstGeom>
        </p:spPr>
      </p:pic>
      <p:sp>
        <p:nvSpPr>
          <p:cNvPr id="7" name="Rectangle 6"/>
          <p:cNvSpPr/>
          <p:nvPr/>
        </p:nvSpPr>
        <p:spPr>
          <a:xfrm>
            <a:off x="1835696" y="6320353"/>
            <a:ext cx="5544616" cy="276999"/>
          </a:xfrm>
          <a:prstGeom prst="rect">
            <a:avLst/>
          </a:prstGeom>
        </p:spPr>
        <p:txBody>
          <a:bodyPr wrap="square">
            <a:spAutoFit/>
          </a:bodyPr>
          <a:lstStyle/>
          <a:p>
            <a:pPr algn="ctr">
              <a:defRPr/>
            </a:pPr>
            <a:r>
              <a:rPr lang="en-GB" sz="1200" b="1" dirty="0" smtClean="0">
                <a:solidFill>
                  <a:srgbClr val="008BC8"/>
                </a:solidFill>
                <a:latin typeface="Verdana"/>
              </a:rPr>
              <a:t>echa.europa.eu/regulations/reach/downstream-users</a:t>
            </a:r>
            <a:endParaRPr lang="en-GB" sz="1200" b="1" dirty="0">
              <a:solidFill>
                <a:srgbClr val="008BC8"/>
              </a:solidFill>
              <a:latin typeface="Verdana"/>
            </a:endParaRPr>
          </a:p>
        </p:txBody>
      </p:sp>
    </p:spTree>
    <p:extLst>
      <p:ext uri="{BB962C8B-B14F-4D97-AF65-F5344CB8AC3E}">
        <p14:creationId xmlns:p14="http://schemas.microsoft.com/office/powerpoint/2010/main" val="881365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Autofit/>
          </a:bodyPr>
          <a:lstStyle/>
          <a:p>
            <a:pPr algn="l"/>
            <a:r>
              <a:rPr lang="en-GB"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The Exposure Scenario</a:t>
            </a:r>
            <a:endParaRPr lang="en-GB" sz="32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4</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3428999"/>
            <a:ext cx="2042906" cy="2630763"/>
          </a:xfrm>
          <a:prstGeom prst="rect">
            <a:avLst/>
          </a:prstGeom>
        </p:spPr>
      </p:pic>
    </p:spTree>
    <p:extLst>
      <p:ext uri="{BB962C8B-B14F-4D97-AF65-F5344CB8AC3E}">
        <p14:creationId xmlns:p14="http://schemas.microsoft.com/office/powerpoint/2010/main" val="3873225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a:xfrm>
            <a:off x="395536" y="635794"/>
            <a:ext cx="7632848" cy="488950"/>
          </a:xfrm>
        </p:spPr>
        <p:txBody>
          <a:bodyPr>
            <a:noAutofit/>
          </a:bodyPr>
          <a:lstStyle/>
          <a:p>
            <a:pPr algn="l" fontAlgn="base">
              <a:spcAft>
                <a:spcPct val="0"/>
              </a:spcAft>
            </a:pPr>
            <a:r>
              <a:rPr lang="fi-FI" altLang="en-US" sz="3000" b="1" dirty="0" err="1" smtClean="0">
                <a:solidFill>
                  <a:srgbClr val="0046AD"/>
                </a:solidFill>
                <a:latin typeface="Verdana" pitchFamily="34" charset="0"/>
                <a:ea typeface="Verdana" pitchFamily="34" charset="0"/>
                <a:cs typeface="Verdana" pitchFamily="34" charset="0"/>
              </a:rPr>
              <a:t>What</a:t>
            </a:r>
            <a:r>
              <a:rPr lang="fi-FI" altLang="en-US" sz="3000" b="1" dirty="0" smtClean="0">
                <a:solidFill>
                  <a:srgbClr val="0046AD"/>
                </a:solidFill>
                <a:latin typeface="Verdana" pitchFamily="34" charset="0"/>
                <a:ea typeface="Verdana" pitchFamily="34" charset="0"/>
                <a:cs typeface="Verdana" pitchFamily="34" charset="0"/>
              </a:rPr>
              <a:t> </a:t>
            </a:r>
            <a:r>
              <a:rPr lang="fi-FI" altLang="en-US" sz="3000" b="1" dirty="0" err="1" smtClean="0">
                <a:solidFill>
                  <a:srgbClr val="0046AD"/>
                </a:solidFill>
                <a:latin typeface="Verdana" pitchFamily="34" charset="0"/>
                <a:ea typeface="Verdana" pitchFamily="34" charset="0"/>
                <a:cs typeface="Verdana" pitchFamily="34" charset="0"/>
              </a:rPr>
              <a:t>are</a:t>
            </a:r>
            <a:r>
              <a:rPr lang="fi-FI" altLang="en-US" sz="3000" b="1" dirty="0" smtClean="0">
                <a:solidFill>
                  <a:srgbClr val="0046AD"/>
                </a:solidFill>
                <a:latin typeface="Verdana" pitchFamily="34" charset="0"/>
                <a:ea typeface="Verdana" pitchFamily="34" charset="0"/>
                <a:cs typeface="Verdana" pitchFamily="34" charset="0"/>
              </a:rPr>
              <a:t> </a:t>
            </a:r>
            <a:r>
              <a:rPr lang="fi-FI" altLang="en-US" sz="3000" b="1" dirty="0" err="1">
                <a:solidFill>
                  <a:srgbClr val="0046AD"/>
                </a:solidFill>
                <a:latin typeface="Verdana" pitchFamily="34" charset="0"/>
                <a:ea typeface="Verdana" pitchFamily="34" charset="0"/>
                <a:cs typeface="Verdana" pitchFamily="34" charset="0"/>
              </a:rPr>
              <a:t>Exposure</a:t>
            </a:r>
            <a:r>
              <a:rPr lang="fi-FI" altLang="en-US" sz="3000" b="1" dirty="0">
                <a:solidFill>
                  <a:srgbClr val="0046AD"/>
                </a:solidFill>
                <a:latin typeface="Verdana" pitchFamily="34" charset="0"/>
                <a:ea typeface="Verdana" pitchFamily="34" charset="0"/>
                <a:cs typeface="Verdana" pitchFamily="34" charset="0"/>
              </a:rPr>
              <a:t> </a:t>
            </a:r>
            <a:r>
              <a:rPr lang="fi-FI" altLang="en-US" sz="3000" b="1" dirty="0" err="1" smtClean="0">
                <a:solidFill>
                  <a:srgbClr val="0046AD"/>
                </a:solidFill>
                <a:latin typeface="Verdana" pitchFamily="34" charset="0"/>
                <a:ea typeface="Verdana" pitchFamily="34" charset="0"/>
                <a:cs typeface="Verdana" pitchFamily="34" charset="0"/>
              </a:rPr>
              <a:t>Scenarios</a:t>
            </a:r>
            <a:r>
              <a:rPr lang="fi-FI" altLang="en-US" sz="3000" b="1" dirty="0" smtClean="0">
                <a:solidFill>
                  <a:srgbClr val="0046AD"/>
                </a:solidFill>
                <a:latin typeface="Verdana" pitchFamily="34" charset="0"/>
                <a:ea typeface="Verdana" pitchFamily="34" charset="0"/>
                <a:cs typeface="Verdana" pitchFamily="34" charset="0"/>
              </a:rPr>
              <a:t>? </a:t>
            </a:r>
            <a:endParaRPr lang="fi-FI" altLang="en-US" sz="3000" b="1" dirty="0">
              <a:solidFill>
                <a:srgbClr val="0046AD"/>
              </a:solidFill>
              <a:latin typeface="Verdana" pitchFamily="34" charset="0"/>
              <a:ea typeface="Verdana" pitchFamily="34" charset="0"/>
              <a:cs typeface="Verdana" pitchFamily="34" charset="0"/>
            </a:endParaRPr>
          </a:p>
        </p:txBody>
      </p:sp>
      <p:sp>
        <p:nvSpPr>
          <p:cNvPr id="24581" name="Rectangle 3"/>
          <p:cNvSpPr>
            <a:spLocks noGrp="1" noChangeArrowheads="1"/>
          </p:cNvSpPr>
          <p:nvPr>
            <p:ph type="body" idx="4294967295"/>
          </p:nvPr>
        </p:nvSpPr>
        <p:spPr>
          <a:xfrm>
            <a:off x="683568" y="1412776"/>
            <a:ext cx="7632848" cy="4969716"/>
          </a:xfrm>
        </p:spPr>
        <p:txBody>
          <a:bodyPr>
            <a:noAutofit/>
          </a:bodyPr>
          <a:lstStyle/>
          <a:p>
            <a:pPr marL="0" indent="0">
              <a:spcBef>
                <a:spcPts val="0"/>
              </a:spcBef>
              <a:spcAft>
                <a:spcPts val="600"/>
              </a:spcAft>
              <a:buNone/>
            </a:pPr>
            <a:r>
              <a:rPr lang="en-GB" altLang="en-US" sz="1800" dirty="0">
                <a:latin typeface="Verdana" panose="020B0604030504040204" pitchFamily="34" charset="0"/>
                <a:ea typeface="Verdana" panose="020B0604030504040204" pitchFamily="34" charset="0"/>
                <a:cs typeface="Verdana" panose="020B0604030504040204" pitchFamily="34" charset="0"/>
              </a:rPr>
              <a:t>E</a:t>
            </a:r>
            <a:r>
              <a:rPr lang="en-GB" altLang="en-US" sz="1800" dirty="0" smtClean="0">
                <a:latin typeface="Verdana" panose="020B0604030504040204" pitchFamily="34" charset="0"/>
                <a:ea typeface="Verdana" panose="020B0604030504040204" pitchFamily="34" charset="0"/>
                <a:cs typeface="Verdana" panose="020B0604030504040204" pitchFamily="34" charset="0"/>
              </a:rPr>
              <a:t>xposure </a:t>
            </a:r>
            <a:r>
              <a:rPr lang="en-GB" altLang="en-US" sz="1800" dirty="0">
                <a:latin typeface="Verdana" panose="020B0604030504040204" pitchFamily="34" charset="0"/>
                <a:ea typeface="Verdana" panose="020B0604030504040204" pitchFamily="34" charset="0"/>
                <a:cs typeface="Verdana" panose="020B0604030504040204" pitchFamily="34" charset="0"/>
              </a:rPr>
              <a:t>scenarios are documents generated by the registrant during REACH </a:t>
            </a:r>
            <a:r>
              <a:rPr lang="en-GB" altLang="en-US" sz="1800" dirty="0" smtClean="0">
                <a:latin typeface="Verdana" panose="020B0604030504040204" pitchFamily="34" charset="0"/>
                <a:ea typeface="Verdana" panose="020B0604030504040204" pitchFamily="34" charset="0"/>
                <a:cs typeface="Verdana" panose="020B0604030504040204" pitchFamily="34" charset="0"/>
              </a:rPr>
              <a:t>registration as part of the Chemical </a:t>
            </a:r>
            <a:r>
              <a:rPr lang="en-GB" altLang="en-US" sz="1800" dirty="0">
                <a:latin typeface="Verdana" panose="020B0604030504040204" pitchFamily="34" charset="0"/>
                <a:ea typeface="Verdana" panose="020B0604030504040204" pitchFamily="34" charset="0"/>
                <a:cs typeface="Verdana" panose="020B0604030504040204" pitchFamily="34" charset="0"/>
              </a:rPr>
              <a:t>Safety </a:t>
            </a:r>
            <a:r>
              <a:rPr lang="en-GB" altLang="en-US" sz="1800" dirty="0" smtClean="0">
                <a:latin typeface="Verdana" panose="020B0604030504040204" pitchFamily="34" charset="0"/>
                <a:ea typeface="Verdana" panose="020B0604030504040204" pitchFamily="34" charset="0"/>
                <a:cs typeface="Verdana" panose="020B0604030504040204" pitchFamily="34" charset="0"/>
              </a:rPr>
              <a:t>Assessment. Exposure scenarios are generated for hazardous substances manufactured or imported in quantities of 10 tonnes/year or more. </a:t>
            </a:r>
          </a:p>
          <a:p>
            <a:pPr marL="0" indent="0">
              <a:spcBef>
                <a:spcPts val="0"/>
              </a:spcBef>
              <a:spcAft>
                <a:spcPts val="600"/>
              </a:spcAft>
              <a:buNone/>
            </a:pPr>
            <a:r>
              <a:rPr lang="en-GB" altLang="en-US" sz="1800" dirty="0" smtClean="0">
                <a:latin typeface="Verdana" panose="020B0604030504040204" pitchFamily="34" charset="0"/>
                <a:ea typeface="Verdana" panose="020B0604030504040204" pitchFamily="34" charset="0"/>
                <a:cs typeface="Verdana" panose="020B0604030504040204" pitchFamily="34" charset="0"/>
              </a:rPr>
              <a:t>Under </a:t>
            </a:r>
            <a:r>
              <a:rPr lang="en-GB" altLang="en-US" sz="1800" dirty="0">
                <a:latin typeface="Verdana" panose="020B0604030504040204" pitchFamily="34" charset="0"/>
                <a:ea typeface="Verdana" panose="020B0604030504040204" pitchFamily="34" charset="0"/>
                <a:cs typeface="Verdana" panose="020B0604030504040204" pitchFamily="34" charset="0"/>
              </a:rPr>
              <a:t>specific circumstances, a downstream user</a:t>
            </a:r>
            <a:r>
              <a:rPr lang="en-GB" altLang="en-US" sz="1800" dirty="0" smtClean="0">
                <a:latin typeface="Verdana" panose="020B0604030504040204" pitchFamily="34" charset="0"/>
                <a:ea typeface="Verdana" panose="020B0604030504040204" pitchFamily="34" charset="0"/>
                <a:cs typeface="Verdana" panose="020B0604030504040204" pitchFamily="34" charset="0"/>
              </a:rPr>
              <a:t> </a:t>
            </a:r>
            <a:r>
              <a:rPr lang="en-GB" altLang="en-US" sz="1800" dirty="0">
                <a:latin typeface="Verdana" panose="020B0604030504040204" pitchFamily="34" charset="0"/>
                <a:ea typeface="Verdana" panose="020B0604030504040204" pitchFamily="34" charset="0"/>
                <a:cs typeface="Verdana" panose="020B0604030504040204" pitchFamily="34" charset="0"/>
              </a:rPr>
              <a:t>may need to create an ES for their own </a:t>
            </a:r>
            <a:r>
              <a:rPr lang="en-GB" altLang="en-US" sz="1800" dirty="0" smtClean="0">
                <a:latin typeface="Verdana" panose="020B0604030504040204" pitchFamily="34" charset="0"/>
                <a:ea typeface="Verdana" panose="020B0604030504040204" pitchFamily="34" charset="0"/>
                <a:cs typeface="Verdana" panose="020B0604030504040204" pitchFamily="34" charset="0"/>
              </a:rPr>
              <a:t>use (or their customers’ use) </a:t>
            </a:r>
            <a:r>
              <a:rPr lang="en-GB" altLang="en-US" sz="1800" dirty="0">
                <a:latin typeface="Verdana" panose="020B0604030504040204" pitchFamily="34" charset="0"/>
                <a:ea typeface="Verdana" panose="020B0604030504040204" pitchFamily="34" charset="0"/>
                <a:cs typeface="Verdana" panose="020B0604030504040204" pitchFamily="34" charset="0"/>
              </a:rPr>
              <a:t>of a substance.</a:t>
            </a:r>
            <a:endParaRPr lang="en-GB" altLang="en-US" sz="1800" dirty="0" smtClean="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600"/>
              </a:spcAft>
              <a:buNone/>
            </a:pPr>
            <a:r>
              <a:rPr lang="en-GB" altLang="en-US" sz="1800" dirty="0" smtClean="0">
                <a:latin typeface="Verdana" panose="020B0604030504040204" pitchFamily="34" charset="0"/>
                <a:ea typeface="Verdana" panose="020B0604030504040204" pitchFamily="34" charset="0"/>
                <a:cs typeface="Verdana" panose="020B0604030504040204" pitchFamily="34" charset="0"/>
              </a:rPr>
              <a:t>The exposure scenario:</a:t>
            </a:r>
          </a:p>
          <a:p>
            <a:pPr>
              <a:spcBef>
                <a:spcPts val="0"/>
              </a:spcBef>
              <a:spcAft>
                <a:spcPts val="600"/>
              </a:spcAft>
            </a:pPr>
            <a:r>
              <a:rPr lang="en-GB" altLang="en-US" sz="1800" dirty="0" smtClean="0">
                <a:latin typeface="Verdana" panose="020B0604030504040204" pitchFamily="34" charset="0"/>
                <a:ea typeface="Verdana" panose="020B0604030504040204" pitchFamily="34" charset="0"/>
                <a:cs typeface="Verdana" panose="020B0604030504040204" pitchFamily="34" charset="0"/>
              </a:rPr>
              <a:t>Describes the conditions that ensure </a:t>
            </a:r>
            <a:r>
              <a:rPr lang="en-GB" altLang="en-US" sz="1800" dirty="0">
                <a:latin typeface="Verdana" panose="020B0604030504040204" pitchFamily="34" charset="0"/>
                <a:ea typeface="Verdana" panose="020B0604030504040204" pitchFamily="34" charset="0"/>
                <a:cs typeface="Verdana" panose="020B0604030504040204" pitchFamily="34" charset="0"/>
              </a:rPr>
              <a:t>adequate control of risk </a:t>
            </a:r>
            <a:r>
              <a:rPr lang="en-GB" altLang="en-US" sz="1800" dirty="0" smtClean="0">
                <a:latin typeface="Verdana" panose="020B0604030504040204" pitchFamily="34" charset="0"/>
                <a:ea typeface="Verdana" panose="020B0604030504040204" pitchFamily="34" charset="0"/>
                <a:cs typeface="Verdana" panose="020B0604030504040204" pitchFamily="34" charset="0"/>
              </a:rPr>
              <a:t>when a substance is manufactured and used. </a:t>
            </a:r>
          </a:p>
          <a:p>
            <a:pPr>
              <a:spcBef>
                <a:spcPts val="0"/>
              </a:spcBef>
              <a:spcAft>
                <a:spcPts val="600"/>
              </a:spcAft>
            </a:pPr>
            <a:r>
              <a:rPr lang="en-GB" altLang="en-US" sz="1800" dirty="0" smtClean="0">
                <a:latin typeface="Verdana" panose="020B0604030504040204" pitchFamily="34" charset="0"/>
                <a:ea typeface="Verdana" panose="020B0604030504040204" pitchFamily="34" charset="0"/>
                <a:cs typeface="Verdana" panose="020B0604030504040204" pitchFamily="34" charset="0"/>
              </a:rPr>
              <a:t>Addresses the risk to workers, consumers and the environment, as appropriate.</a:t>
            </a:r>
          </a:p>
          <a:p>
            <a:pPr>
              <a:spcBef>
                <a:spcPts val="0"/>
              </a:spcBef>
            </a:pPr>
            <a:r>
              <a:rPr lang="en-GB" altLang="en-US" sz="1800" dirty="0" smtClean="0">
                <a:latin typeface="Verdana" panose="020B0604030504040204" pitchFamily="34" charset="0"/>
                <a:ea typeface="Verdana" panose="020B0604030504040204" pitchFamily="34" charset="0"/>
                <a:cs typeface="Verdana" panose="020B0604030504040204" pitchFamily="34" charset="0"/>
              </a:rPr>
              <a:t>Communicates information to downstream users.</a:t>
            </a:r>
          </a:p>
          <a:p>
            <a:pPr marL="0" indent="0">
              <a:spcBef>
                <a:spcPts val="0"/>
              </a:spcBef>
              <a:buNone/>
            </a:pPr>
            <a:r>
              <a:rPr lang="fi-FI" altLang="en-US" sz="1800" dirty="0" smtClean="0">
                <a:latin typeface="Verdana" panose="020B0604030504040204" pitchFamily="34" charset="0"/>
                <a:ea typeface="Verdana" panose="020B0604030504040204" pitchFamily="34" charset="0"/>
                <a:cs typeface="Verdana" panose="020B0604030504040204" pitchFamily="34" charset="0"/>
              </a:rPr>
              <a:t> </a:t>
            </a:r>
          </a:p>
          <a:p>
            <a:pPr marL="0" indent="0" algn="ctr">
              <a:spcBef>
                <a:spcPts val="0"/>
              </a:spcBef>
              <a:buNone/>
            </a:pPr>
            <a:r>
              <a:rPr lang="en-US" altLang="en-US" sz="1800" b="1" dirty="0">
                <a:solidFill>
                  <a:srgbClr val="0046AD"/>
                </a:solidFill>
                <a:latin typeface="Verdana" panose="020B0604030504040204" pitchFamily="34" charset="0"/>
                <a:ea typeface="Verdana" panose="020B0604030504040204" pitchFamily="34" charset="0"/>
                <a:cs typeface="Verdana" panose="020B0604030504040204" pitchFamily="34" charset="0"/>
              </a:rPr>
              <a:t>Exposure Scenarios </a:t>
            </a:r>
            <a:r>
              <a:rPr lang="en-US" altLang="en-US" sz="1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are attached</a:t>
            </a:r>
          </a:p>
          <a:p>
            <a:pPr marL="0" indent="0" algn="ctr">
              <a:spcBef>
                <a:spcPts val="0"/>
              </a:spcBef>
              <a:buNone/>
            </a:pPr>
            <a:r>
              <a:rPr lang="en-US" altLang="en-US" sz="1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to </a:t>
            </a:r>
            <a:r>
              <a:rPr lang="en-US" altLang="en-US" sz="1800" b="1" dirty="0">
                <a:solidFill>
                  <a:srgbClr val="0046AD"/>
                </a:solidFill>
                <a:latin typeface="Verdana" panose="020B0604030504040204" pitchFamily="34" charset="0"/>
                <a:ea typeface="Verdana" panose="020B0604030504040204" pitchFamily="34" charset="0"/>
                <a:cs typeface="Verdana" panose="020B0604030504040204" pitchFamily="34" charset="0"/>
              </a:rPr>
              <a:t>the Safety Data </a:t>
            </a:r>
            <a:r>
              <a:rPr lang="en-US" altLang="en-US" sz="18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Sheet of substances</a:t>
            </a:r>
            <a:r>
              <a:rPr lang="en-US" altLang="en-US" sz="1800" b="1" dirty="0">
                <a:solidFill>
                  <a:srgbClr val="0046AD"/>
                </a:solidFill>
                <a:latin typeface="Verdana" panose="020B0604030504040204" pitchFamily="34" charset="0"/>
                <a:ea typeface="Verdana" panose="020B0604030504040204" pitchFamily="34" charset="0"/>
                <a:cs typeface="Verdana" panose="020B0604030504040204" pitchFamily="34" charset="0"/>
              </a:rPr>
              <a:t>.</a:t>
            </a:r>
          </a:p>
        </p:txBody>
      </p:sp>
      <p:sp>
        <p:nvSpPr>
          <p:cNvPr id="6" name="Slide Number Placeholder 2"/>
          <p:cNvSpPr txBox="1">
            <a:spLocks/>
          </p:cNvSpPr>
          <p:nvPr/>
        </p:nvSpPr>
        <p:spPr>
          <a:xfrm>
            <a:off x="6553200" y="6356350"/>
            <a:ext cx="21336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BF7E9CE-8ECA-47E2-BD73-4D736B317C11}" type="slidenum">
              <a:rPr lang="en-GB" sz="1000" smtClean="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rPr>
              <a:pPr algn="r"/>
              <a:t>5</a:t>
            </a:fld>
            <a:endParaRPr lang="en-GB" sz="1000" dirty="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0133" y="152784"/>
            <a:ext cx="1034355" cy="1332000"/>
          </a:xfrm>
          <a:prstGeom prst="rect">
            <a:avLst/>
          </a:prstGeom>
        </p:spPr>
      </p:pic>
    </p:spTree>
    <p:extLst>
      <p:ext uri="{BB962C8B-B14F-4D97-AF65-F5344CB8AC3E}">
        <p14:creationId xmlns:p14="http://schemas.microsoft.com/office/powerpoint/2010/main" val="52107120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Grp="1" noChangeArrowheads="1"/>
          </p:cNvSpPr>
          <p:nvPr>
            <p:ph type="body" idx="1"/>
          </p:nvPr>
        </p:nvSpPr>
        <p:spPr>
          <a:xfrm>
            <a:off x="360040" y="1772816"/>
            <a:ext cx="8604448" cy="4497388"/>
          </a:xfrm>
        </p:spPr>
        <p:txBody>
          <a:bodyPr>
            <a:normAutofit fontScale="92500" lnSpcReduction="10000"/>
          </a:bodyPr>
          <a:lstStyle/>
          <a:p>
            <a:pPr>
              <a:lnSpc>
                <a:spcPct val="80000"/>
              </a:lnSpc>
              <a:defRPr/>
            </a:pPr>
            <a:endParaRPr lang="fi-FI" altLang="en-US" sz="1800" b="1" i="1"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r>
              <a:rPr lang="fi-FI" altLang="en-US" sz="2400" b="1" dirty="0" smtClean="0">
                <a:latin typeface="Verdana" panose="020B0604030504040204" pitchFamily="34" charset="0"/>
                <a:ea typeface="Verdana" panose="020B0604030504040204" pitchFamily="34" charset="0"/>
                <a:cs typeface="Verdana" panose="020B0604030504040204" pitchFamily="34" charset="0"/>
              </a:rPr>
              <a:t>Table of contents </a:t>
            </a:r>
          </a:p>
          <a:p>
            <a:pPr lvl="1">
              <a:lnSpc>
                <a:spcPct val="80000"/>
              </a:lnSpc>
              <a:spcBef>
                <a:spcPts val="0"/>
              </a:spcBef>
              <a:buFont typeface="Wingdings" panose="05000000000000000000" pitchFamily="2" charset="2"/>
              <a:buChar char="ü"/>
              <a:defRPr/>
            </a:pPr>
            <a:endParaRPr lang="fi-FI" altLang="en-US" sz="19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spcBef>
                <a:spcPts val="0"/>
              </a:spcBef>
              <a:buFont typeface="Wingdings" panose="05000000000000000000" pitchFamily="2" charset="2"/>
              <a:buChar char="ü"/>
              <a:defRPr/>
            </a:pPr>
            <a:r>
              <a:rPr lang="fi-FI" altLang="en-US" sz="2100" dirty="0" smtClean="0">
                <a:latin typeface="Verdana" panose="020B0604030504040204" pitchFamily="34" charset="0"/>
                <a:ea typeface="Verdana" panose="020B0604030504040204" pitchFamily="34" charset="0"/>
                <a:cs typeface="Verdana" panose="020B0604030504040204" pitchFamily="34" charset="0"/>
              </a:rPr>
              <a:t>It helps to find the ES(s) related to a use/group of uses</a:t>
            </a:r>
            <a:endParaRPr lang="fi-FI" altLang="en-US" sz="2100" b="1" i="1"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endParaRPr lang="fi-FI" altLang="en-US" sz="2600" b="1" i="1"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r>
              <a:rPr lang="fi-FI" altLang="en-US" sz="2400" b="1" dirty="0" smtClean="0">
                <a:latin typeface="Verdana" panose="020B0604030504040204" pitchFamily="34" charset="0"/>
                <a:ea typeface="Verdana" panose="020B0604030504040204" pitchFamily="34" charset="0"/>
                <a:cs typeface="Verdana" panose="020B0604030504040204" pitchFamily="34" charset="0"/>
              </a:rPr>
              <a:t>Section 1 : Title </a:t>
            </a:r>
            <a:r>
              <a:rPr lang="fi-FI" altLang="en-US" sz="2400" dirty="0" smtClean="0">
                <a:latin typeface="Verdana" panose="020B0604030504040204" pitchFamily="34" charset="0"/>
                <a:ea typeface="Verdana" panose="020B0604030504040204" pitchFamily="34" charset="0"/>
                <a:cs typeface="Verdana" panose="020B0604030504040204" pitchFamily="34" charset="0"/>
              </a:rPr>
              <a:t> </a:t>
            </a:r>
            <a:r>
              <a:rPr lang="fi-FI" altLang="en-US" sz="2600" dirty="0" smtClean="0">
                <a:latin typeface="Verdana" panose="020B0604030504040204" pitchFamily="34" charset="0"/>
                <a:ea typeface="Verdana" panose="020B0604030504040204" pitchFamily="34" charset="0"/>
                <a:cs typeface="Verdana" panose="020B0604030504040204" pitchFamily="34" charset="0"/>
              </a:rPr>
              <a:t>	</a:t>
            </a:r>
          </a:p>
          <a:p>
            <a:pPr lvl="1">
              <a:lnSpc>
                <a:spcPct val="80000"/>
              </a:lnSpc>
              <a:spcBef>
                <a:spcPts val="0"/>
              </a:spcBef>
              <a:buFont typeface="Wingdings" panose="05000000000000000000" pitchFamily="2" charset="2"/>
              <a:buChar char="ü"/>
              <a:defRPr/>
            </a:pPr>
            <a:endParaRPr lang="en-GB" altLang="en-US" sz="19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spcBef>
                <a:spcPts val="0"/>
              </a:spcBef>
              <a:buFont typeface="Wingdings" panose="05000000000000000000" pitchFamily="2" charset="2"/>
              <a:buChar char="ü"/>
              <a:defRPr/>
            </a:pPr>
            <a:r>
              <a:rPr lang="en-GB" altLang="en-US" sz="1900" dirty="0" smtClean="0">
                <a:latin typeface="Verdana" panose="020B0604030504040204" pitchFamily="34" charset="0"/>
                <a:ea typeface="Verdana" panose="020B0604030504040204" pitchFamily="34" charset="0"/>
                <a:cs typeface="Verdana" panose="020B0604030504040204" pitchFamily="34" charset="0"/>
              </a:rPr>
              <a:t>Short title  / Tasks &amp; Activities covered (Use Descriptors)</a:t>
            </a:r>
            <a:endParaRPr lang="fi-FI" altLang="en-US" sz="2600"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endParaRPr lang="fi-FI" altLang="en-US" sz="2600" b="1" i="1"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r>
              <a:rPr lang="fi-FI" altLang="en-US" sz="2400" b="1" dirty="0" smtClean="0">
                <a:latin typeface="Verdana" panose="020B0604030504040204" pitchFamily="34" charset="0"/>
                <a:ea typeface="Verdana" panose="020B0604030504040204" pitchFamily="34" charset="0"/>
                <a:cs typeface="Verdana" panose="020B0604030504040204" pitchFamily="34" charset="0"/>
              </a:rPr>
              <a:t>Section 2:  Conditions of Use affecting exposure  </a:t>
            </a:r>
          </a:p>
          <a:p>
            <a:pPr lvl="1">
              <a:lnSpc>
                <a:spcPct val="80000"/>
              </a:lnSpc>
              <a:spcBef>
                <a:spcPts val="0"/>
              </a:spcBef>
              <a:buFont typeface="Arial" panose="020B0604020202020204" pitchFamily="34" charset="0"/>
              <a:buChar char="•"/>
              <a:defRPr/>
            </a:pPr>
            <a:endParaRPr lang="fi-FI" altLang="en-US" sz="19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spcBef>
                <a:spcPts val="0"/>
              </a:spcBef>
              <a:buFont typeface="Wingdings" panose="05000000000000000000" pitchFamily="2" charset="2"/>
              <a:buChar char="ü"/>
              <a:defRPr/>
            </a:pPr>
            <a:r>
              <a:rPr lang="fi-FI" altLang="en-US" sz="1900" dirty="0" smtClean="0">
                <a:latin typeface="Verdana" panose="020B0604030504040204" pitchFamily="34" charset="0"/>
                <a:ea typeface="Verdana" panose="020B0604030504040204" pitchFamily="34" charset="0"/>
                <a:cs typeface="Verdana" panose="020B0604030504040204" pitchFamily="34" charset="0"/>
              </a:rPr>
              <a:t>Environment / Workers / Consumers - (Contributing Scenarios)</a:t>
            </a:r>
            <a:endParaRPr lang="en-GB" altLang="en-US" sz="3900"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endParaRPr lang="fi-FI" altLang="en-US" sz="2600" b="1" i="1"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r>
              <a:rPr lang="fi-FI" altLang="en-US" sz="2400" b="1" dirty="0" smtClean="0">
                <a:latin typeface="Verdana" panose="020B0604030504040204" pitchFamily="34" charset="0"/>
                <a:ea typeface="Verdana" panose="020B0604030504040204" pitchFamily="34" charset="0"/>
                <a:cs typeface="Verdana" panose="020B0604030504040204" pitchFamily="34" charset="0"/>
              </a:rPr>
              <a:t>Section 3:  Exposure estimation</a:t>
            </a:r>
          </a:p>
          <a:p>
            <a:pPr lvl="1">
              <a:lnSpc>
                <a:spcPct val="80000"/>
              </a:lnSpc>
              <a:spcBef>
                <a:spcPts val="0"/>
              </a:spcBef>
              <a:buFont typeface="Wingdings" panose="05000000000000000000" pitchFamily="2" charset="2"/>
              <a:buChar char="ü"/>
              <a:defRPr/>
            </a:pPr>
            <a:endParaRPr lang="fi-FI" altLang="en-US" sz="19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spcBef>
                <a:spcPts val="0"/>
              </a:spcBef>
              <a:buFont typeface="Wingdings" panose="05000000000000000000" pitchFamily="2" charset="2"/>
              <a:buChar char="ü"/>
              <a:defRPr/>
            </a:pPr>
            <a:r>
              <a:rPr lang="fi-FI" altLang="en-US" sz="1900" dirty="0" smtClean="0">
                <a:latin typeface="Verdana" panose="020B0604030504040204" pitchFamily="34" charset="0"/>
                <a:ea typeface="Verdana" panose="020B0604030504040204" pitchFamily="34" charset="0"/>
                <a:cs typeface="Verdana" panose="020B0604030504040204" pitchFamily="34" charset="0"/>
              </a:rPr>
              <a:t>Method  / Exposure </a:t>
            </a:r>
            <a:r>
              <a:rPr lang="en-GB" altLang="en-US" sz="1900" dirty="0" smtClean="0">
                <a:latin typeface="Verdana" panose="020B0604030504040204" pitchFamily="34" charset="0"/>
                <a:ea typeface="Verdana" panose="020B0604030504040204" pitchFamily="34" charset="0"/>
                <a:cs typeface="Verdana" panose="020B0604030504040204" pitchFamily="34" charset="0"/>
              </a:rPr>
              <a:t>estimates</a:t>
            </a:r>
            <a:r>
              <a:rPr lang="fi-FI" altLang="en-US" sz="1900" dirty="0" smtClean="0">
                <a:latin typeface="Verdana" panose="020B0604030504040204" pitchFamily="34" charset="0"/>
                <a:ea typeface="Verdana" panose="020B0604030504040204" pitchFamily="34" charset="0"/>
                <a:cs typeface="Verdana" panose="020B0604030504040204" pitchFamily="34" charset="0"/>
              </a:rPr>
              <a:t> / Risk Characterisation Ratio </a:t>
            </a:r>
            <a:endParaRPr lang="fi-FI" altLang="en-US" sz="2600"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endParaRPr lang="fi-FI" altLang="en-US" sz="2600" b="1" i="1"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spcBef>
                <a:spcPts val="0"/>
              </a:spcBef>
              <a:defRPr/>
            </a:pPr>
            <a:r>
              <a:rPr lang="fi-FI" altLang="en-US" sz="2400" b="1" dirty="0" smtClean="0">
                <a:latin typeface="Verdana" panose="020B0604030504040204" pitchFamily="34" charset="0"/>
                <a:ea typeface="Verdana" panose="020B0604030504040204" pitchFamily="34" charset="0"/>
                <a:cs typeface="Verdana" panose="020B0604030504040204" pitchFamily="34" charset="0"/>
              </a:rPr>
              <a:t>Section 4: Guidance to DU’s</a:t>
            </a:r>
          </a:p>
          <a:p>
            <a:pPr lvl="1">
              <a:lnSpc>
                <a:spcPct val="80000"/>
              </a:lnSpc>
              <a:spcBef>
                <a:spcPts val="0"/>
              </a:spcBef>
              <a:buFont typeface="Wingdings" panose="05000000000000000000" pitchFamily="2" charset="2"/>
              <a:buChar char="ü"/>
              <a:defRPr/>
            </a:pPr>
            <a:endParaRPr lang="fi-FI" altLang="en-US" sz="19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spcBef>
                <a:spcPts val="0"/>
              </a:spcBef>
              <a:buFont typeface="Wingdings" panose="05000000000000000000" pitchFamily="2" charset="2"/>
              <a:buChar char="ü"/>
              <a:defRPr/>
            </a:pPr>
            <a:r>
              <a:rPr lang="fi-FI" altLang="en-US" sz="1900" dirty="0" smtClean="0">
                <a:latin typeface="Verdana" panose="020B0604030504040204" pitchFamily="34" charset="0"/>
                <a:ea typeface="Verdana" panose="020B0604030504040204" pitchFamily="34" charset="0"/>
                <a:cs typeface="Verdana" panose="020B0604030504040204" pitchFamily="34" charset="0"/>
              </a:rPr>
              <a:t>How to verify </a:t>
            </a:r>
            <a:r>
              <a:rPr lang="fi-FI" altLang="en-US" sz="1900" dirty="0" err="1" smtClean="0">
                <a:latin typeface="Verdana" panose="020B0604030504040204" pitchFamily="34" charset="0"/>
                <a:ea typeface="Verdana" panose="020B0604030504040204" pitchFamily="34" charset="0"/>
                <a:cs typeface="Verdana" panose="020B0604030504040204" pitchFamily="34" charset="0"/>
              </a:rPr>
              <a:t>that</a:t>
            </a:r>
            <a:r>
              <a:rPr lang="fi-FI" altLang="en-US" sz="1900" dirty="0" smtClean="0">
                <a:latin typeface="Verdana" panose="020B0604030504040204" pitchFamily="34" charset="0"/>
                <a:ea typeface="Verdana" panose="020B0604030504040204" pitchFamily="34" charset="0"/>
                <a:cs typeface="Verdana" panose="020B0604030504040204" pitchFamily="34" charset="0"/>
              </a:rPr>
              <a:t> a </a:t>
            </a:r>
            <a:r>
              <a:rPr lang="fi-FI" altLang="en-US" sz="1900" dirty="0" err="1" smtClean="0">
                <a:latin typeface="Verdana" panose="020B0604030504040204" pitchFamily="34" charset="0"/>
                <a:ea typeface="Verdana" panose="020B0604030504040204" pitchFamily="34" charset="0"/>
                <a:cs typeface="Verdana" panose="020B0604030504040204" pitchFamily="34" charset="0"/>
              </a:rPr>
              <a:t>use</a:t>
            </a:r>
            <a:r>
              <a:rPr lang="fi-FI" altLang="en-US" sz="1900" dirty="0" smtClean="0">
                <a:latin typeface="Verdana" panose="020B0604030504040204" pitchFamily="34" charset="0"/>
                <a:ea typeface="Verdana" panose="020B0604030504040204" pitchFamily="34" charset="0"/>
                <a:cs typeface="Verdana" panose="020B0604030504040204" pitchFamily="34" charset="0"/>
              </a:rPr>
              <a:t> is </a:t>
            </a:r>
            <a:r>
              <a:rPr lang="fi-FI" altLang="en-US" sz="1900" dirty="0" err="1" smtClean="0">
                <a:latin typeface="Verdana" panose="020B0604030504040204" pitchFamily="34" charset="0"/>
                <a:ea typeface="Verdana" panose="020B0604030504040204" pitchFamily="34" charset="0"/>
                <a:cs typeface="Verdana" panose="020B0604030504040204" pitchFamily="34" charset="0"/>
              </a:rPr>
              <a:t>covered</a:t>
            </a:r>
            <a:r>
              <a:rPr lang="fi-FI" altLang="en-US" sz="1900" dirty="0" smtClean="0">
                <a:latin typeface="Verdana" panose="020B0604030504040204" pitchFamily="34" charset="0"/>
                <a:ea typeface="Verdana" panose="020B0604030504040204" pitchFamily="34" charset="0"/>
                <a:cs typeface="Verdana" panose="020B0604030504040204" pitchFamily="34" charset="0"/>
              </a:rPr>
              <a:t> (</a:t>
            </a:r>
            <a:r>
              <a:rPr lang="fi-FI" altLang="en-US" sz="1900" dirty="0" err="1" smtClean="0">
                <a:latin typeface="Verdana" panose="020B0604030504040204" pitchFamily="34" charset="0"/>
                <a:ea typeface="Verdana" panose="020B0604030504040204" pitchFamily="34" charset="0"/>
                <a:cs typeface="Verdana" panose="020B0604030504040204" pitchFamily="34" charset="0"/>
              </a:rPr>
              <a:t>Options</a:t>
            </a:r>
            <a:r>
              <a:rPr lang="fi-FI" altLang="en-US" sz="1900" dirty="0" smtClean="0">
                <a:latin typeface="Verdana" panose="020B0604030504040204" pitchFamily="34" charset="0"/>
                <a:ea typeface="Verdana" panose="020B0604030504040204" pitchFamily="34" charset="0"/>
                <a:cs typeface="Verdana" panose="020B0604030504040204" pitchFamily="34" charset="0"/>
              </a:rPr>
              <a:t> for </a:t>
            </a:r>
            <a:r>
              <a:rPr lang="fi-FI" altLang="en-US" sz="1900" dirty="0" err="1" smtClean="0">
                <a:latin typeface="Verdana" panose="020B0604030504040204" pitchFamily="34" charset="0"/>
                <a:ea typeface="Verdana" panose="020B0604030504040204" pitchFamily="34" charset="0"/>
                <a:cs typeface="Verdana" panose="020B0604030504040204" pitchFamily="34" charset="0"/>
              </a:rPr>
              <a:t>scaling</a:t>
            </a:r>
            <a:r>
              <a:rPr lang="fi-FI" altLang="en-US" sz="1900" dirty="0" smtClean="0"/>
              <a:t>) </a:t>
            </a:r>
          </a:p>
        </p:txBody>
      </p:sp>
      <p:sp>
        <p:nvSpPr>
          <p:cNvPr id="7" name="Rectangle 2"/>
          <p:cNvSpPr txBox="1">
            <a:spLocks noChangeArrowheads="1"/>
          </p:cNvSpPr>
          <p:nvPr/>
        </p:nvSpPr>
        <p:spPr>
          <a:xfrm>
            <a:off x="467543" y="704074"/>
            <a:ext cx="6048673" cy="488950"/>
          </a:xfrm>
          <a:prstGeom prst="rect">
            <a:avLst/>
          </a:prstGeom>
        </p:spPr>
        <p:txBody>
          <a:bodyPr vert="horz" lIns="91440" tIns="45720" rIns="91440" bIns="45720" rtlCol="0" anchor="ctr">
            <a:noAutofit/>
          </a:bodyPr>
          <a:lstStyle>
            <a:lvl1pPr fontAlgn="base">
              <a:spcBef>
                <a:spcPct val="0"/>
              </a:spcBef>
              <a:spcAft>
                <a:spcPct val="0"/>
              </a:spcAft>
              <a:buNone/>
              <a:defRPr sz="3000" b="1">
                <a:solidFill>
                  <a:srgbClr val="0046AD"/>
                </a:solidFill>
                <a:latin typeface="Verdana" pitchFamily="34" charset="0"/>
                <a:ea typeface="Verdana" pitchFamily="34" charset="0"/>
                <a:cs typeface="Verdana" pitchFamily="34" charset="0"/>
              </a:defRPr>
            </a:lvl1pPr>
          </a:lstStyle>
          <a:p>
            <a:r>
              <a:rPr lang="fi-FI" altLang="en-US" dirty="0" err="1" smtClean="0"/>
              <a:t>What</a:t>
            </a:r>
            <a:r>
              <a:rPr lang="fi-FI" altLang="en-US" dirty="0" smtClean="0"/>
              <a:t> </a:t>
            </a:r>
            <a:r>
              <a:rPr lang="fi-FI" altLang="en-US" dirty="0" err="1" smtClean="0"/>
              <a:t>does</a:t>
            </a:r>
            <a:r>
              <a:rPr lang="fi-FI" altLang="en-US" dirty="0" smtClean="0"/>
              <a:t> an </a:t>
            </a:r>
            <a:r>
              <a:rPr lang="fi-FI" altLang="en-US" dirty="0" err="1"/>
              <a:t>Exposure</a:t>
            </a:r>
            <a:r>
              <a:rPr lang="fi-FI" altLang="en-US" dirty="0"/>
              <a:t> </a:t>
            </a:r>
            <a:r>
              <a:rPr lang="fi-FI" altLang="en-US" dirty="0" err="1" smtClean="0"/>
              <a:t>Scenario</a:t>
            </a:r>
            <a:r>
              <a:rPr lang="fi-FI" altLang="en-US" dirty="0" smtClean="0"/>
              <a:t> </a:t>
            </a:r>
            <a:r>
              <a:rPr lang="fi-FI" altLang="en-US" dirty="0" err="1" smtClean="0"/>
              <a:t>contain</a:t>
            </a:r>
            <a:r>
              <a:rPr lang="fi-FI" altLang="en-US" dirty="0" smtClean="0"/>
              <a:t>? </a:t>
            </a:r>
            <a:endParaRPr lang="fi-FI" alt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313535"/>
            <a:ext cx="1260000" cy="1243257"/>
          </a:xfrm>
          <a:prstGeom prst="rect">
            <a:avLst/>
          </a:prstGeom>
        </p:spPr>
      </p:pic>
      <p:sp>
        <p:nvSpPr>
          <p:cNvPr id="8" name="Slide Number Placeholder 2"/>
          <p:cNvSpPr>
            <a:spLocks noGrp="1"/>
          </p:cNvSpPr>
          <p:nvPr>
            <p:ph type="sldNum" sz="quarter" idx="12"/>
          </p:nvPr>
        </p:nvSpPr>
        <p:spPr>
          <a:xfrm>
            <a:off x="6553200" y="6356350"/>
            <a:ext cx="2133600" cy="365125"/>
          </a:xfrm>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6</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0389575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395536" y="692696"/>
            <a:ext cx="7416800" cy="488950"/>
          </a:xfrm>
        </p:spPr>
        <p:txBody>
          <a:bodyPr>
            <a:noAutofit/>
          </a:bodyPr>
          <a:lstStyle/>
          <a:p>
            <a:pPr algn="l"/>
            <a:r>
              <a:rPr lang="en-GB" altLang="en-US" sz="3000" b="1" dirty="0" smtClean="0">
                <a:solidFill>
                  <a:srgbClr val="0046AD"/>
                </a:solidFill>
                <a:latin typeface="Verdana" pitchFamily="34" charset="0"/>
                <a:ea typeface="Verdana" pitchFamily="34" charset="0"/>
                <a:cs typeface="Verdana" pitchFamily="34" charset="0"/>
              </a:rPr>
              <a:t>How</a:t>
            </a:r>
            <a:r>
              <a:rPr lang="en-GB" altLang="en-US" sz="3000" b="1" dirty="0" smtClean="0"/>
              <a:t> </a:t>
            </a:r>
            <a:r>
              <a:rPr lang="en-GB" altLang="en-US" sz="3000" b="1" dirty="0" smtClean="0">
                <a:solidFill>
                  <a:srgbClr val="0046AD"/>
                </a:solidFill>
                <a:latin typeface="Verdana" pitchFamily="34" charset="0"/>
                <a:ea typeface="Verdana" pitchFamily="34" charset="0"/>
                <a:cs typeface="Verdana" pitchFamily="34" charset="0"/>
              </a:rPr>
              <a:t>to read exposure scenarios</a:t>
            </a:r>
            <a:endParaRPr lang="en-GB" altLang="en-US" sz="3000" b="1" dirty="0">
              <a:solidFill>
                <a:srgbClr val="0046AD"/>
              </a:solidFill>
              <a:latin typeface="Verdana" pitchFamily="34" charset="0"/>
              <a:ea typeface="Verdana" pitchFamily="34" charset="0"/>
              <a:cs typeface="Verdana" pitchFamily="34" charset="0"/>
            </a:endParaRPr>
          </a:p>
        </p:txBody>
      </p:sp>
      <p:sp>
        <p:nvSpPr>
          <p:cNvPr id="2" name="TextBox 1"/>
          <p:cNvSpPr txBox="1">
            <a:spLocks noChangeArrowheads="1"/>
          </p:cNvSpPr>
          <p:nvPr/>
        </p:nvSpPr>
        <p:spPr bwMode="auto">
          <a:xfrm>
            <a:off x="6764338" y="4948238"/>
            <a:ext cx="196532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87325" eaLnBrk="0" hangingPunct="0">
              <a:spcBef>
                <a:spcPct val="20000"/>
              </a:spcBef>
              <a:buClr>
                <a:schemeClr val="tx2"/>
              </a:buClr>
              <a:buChar char="•"/>
              <a:defRPr sz="2200">
                <a:solidFill>
                  <a:schemeClr val="tx1"/>
                </a:solidFill>
                <a:latin typeface="Verdana" pitchFamily="34" charset="0"/>
                <a:ea typeface="ＭＳ Ｐゴシック" pitchFamily="34" charset="-128"/>
              </a:defRPr>
            </a:lvl1pPr>
            <a:lvl2pPr marL="742950" indent="-285750" eaLnBrk="0" hangingPunct="0">
              <a:spcBef>
                <a:spcPct val="20000"/>
              </a:spcBef>
              <a:buClr>
                <a:schemeClr val="tx2"/>
              </a:buClr>
              <a:buChar char="•"/>
              <a:defRPr>
                <a:solidFill>
                  <a:schemeClr val="tx1"/>
                </a:solidFill>
                <a:latin typeface="Verdana" pitchFamily="34" charset="0"/>
                <a:ea typeface="ＭＳ Ｐゴシック" pitchFamily="34" charset="-128"/>
              </a:defRPr>
            </a:lvl2pPr>
            <a:lvl3pPr marL="1143000" indent="-228600" eaLnBrk="0" hangingPunct="0">
              <a:spcBef>
                <a:spcPct val="20000"/>
              </a:spcBef>
              <a:buClr>
                <a:schemeClr val="tx2"/>
              </a:buClr>
              <a:buChar char="•"/>
              <a:defRPr sz="1400">
                <a:solidFill>
                  <a:schemeClr val="tx1"/>
                </a:solidFill>
                <a:latin typeface="Verdana" pitchFamily="34" charset="0"/>
                <a:ea typeface="ＭＳ Ｐゴシック" pitchFamily="34" charset="-128"/>
              </a:defRPr>
            </a:lvl3pPr>
            <a:lvl4pPr marL="1600200" indent="-228600" eaLnBrk="0" hangingPunct="0">
              <a:spcBef>
                <a:spcPct val="20000"/>
              </a:spcBef>
              <a:buClr>
                <a:schemeClr val="tx2"/>
              </a:buClr>
              <a:buChar char="•"/>
              <a:defRPr sz="1200">
                <a:solidFill>
                  <a:schemeClr val="tx1"/>
                </a:solidFill>
                <a:latin typeface="Verdana" pitchFamily="34" charset="0"/>
                <a:ea typeface="ＭＳ Ｐゴシック" pitchFamily="34" charset="-128"/>
              </a:defRPr>
            </a:lvl4pPr>
            <a:lvl5pPr marL="2057400" indent="-228600" eaLnBrk="0" hangingPunct="0">
              <a:spcBef>
                <a:spcPct val="20000"/>
              </a:spcBef>
              <a:buClr>
                <a:schemeClr val="hlink"/>
              </a:buClr>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ea typeface="ＭＳ Ｐゴシック" pitchFamily="34" charset="-128"/>
              </a:defRPr>
            </a:lvl9pPr>
          </a:lstStyle>
          <a:p>
            <a:pPr eaLnBrk="1" hangingPunct="1">
              <a:lnSpc>
                <a:spcPct val="80000"/>
              </a:lnSpc>
              <a:spcBef>
                <a:spcPct val="25000"/>
              </a:spcBef>
              <a:buClrTx/>
              <a:buFontTx/>
              <a:buNone/>
            </a:pPr>
            <a:r>
              <a:rPr lang="en-GB" altLang="en-US" sz="1400" b="1" i="1" dirty="0" smtClean="0">
                <a:solidFill>
                  <a:schemeClr val="bg1"/>
                </a:solidFill>
              </a:rPr>
              <a:t>..For the use descriptor codes, see ECHA Guidance R12</a:t>
            </a:r>
            <a:endParaRPr lang="en-GB" altLang="en-US" sz="1400" b="1" i="1" dirty="0">
              <a:solidFill>
                <a:schemeClr val="bg1"/>
              </a:solidFill>
            </a:endParaRPr>
          </a:p>
        </p:txBody>
      </p:sp>
      <p:sp>
        <p:nvSpPr>
          <p:cNvPr id="5" name="Bent-Up Arrow 4"/>
          <p:cNvSpPr/>
          <p:nvPr/>
        </p:nvSpPr>
        <p:spPr>
          <a:xfrm rot="5400000">
            <a:off x="1315880" y="2924244"/>
            <a:ext cx="1050131" cy="1195537"/>
          </a:xfrm>
          <a:prstGeom prst="bentUpArrow">
            <a:avLst>
              <a:gd name="adj1" fmla="val 32840"/>
              <a:gd name="adj2" fmla="val 25000"/>
              <a:gd name="adj3" fmla="val 35780"/>
            </a:avLst>
          </a:prstGeom>
          <a:solidFill>
            <a:srgbClr val="D7EFFA"/>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Freeform 5"/>
          <p:cNvSpPr/>
          <p:nvPr/>
        </p:nvSpPr>
        <p:spPr>
          <a:xfrm>
            <a:off x="595104" y="1700812"/>
            <a:ext cx="1767802" cy="1237404"/>
          </a:xfrm>
          <a:custGeom>
            <a:avLst/>
            <a:gdLst>
              <a:gd name="connsiteX0" fmla="*/ 0 w 1767802"/>
              <a:gd name="connsiteY0" fmla="*/ 206275 h 1237404"/>
              <a:gd name="connsiteX1" fmla="*/ 206275 w 1767802"/>
              <a:gd name="connsiteY1" fmla="*/ 0 h 1237404"/>
              <a:gd name="connsiteX2" fmla="*/ 1561527 w 1767802"/>
              <a:gd name="connsiteY2" fmla="*/ 0 h 1237404"/>
              <a:gd name="connsiteX3" fmla="*/ 1767802 w 1767802"/>
              <a:gd name="connsiteY3" fmla="*/ 206275 h 1237404"/>
              <a:gd name="connsiteX4" fmla="*/ 1767802 w 1767802"/>
              <a:gd name="connsiteY4" fmla="*/ 1031129 h 1237404"/>
              <a:gd name="connsiteX5" fmla="*/ 1561527 w 1767802"/>
              <a:gd name="connsiteY5" fmla="*/ 1237404 h 1237404"/>
              <a:gd name="connsiteX6" fmla="*/ 206275 w 1767802"/>
              <a:gd name="connsiteY6" fmla="*/ 1237404 h 1237404"/>
              <a:gd name="connsiteX7" fmla="*/ 0 w 1767802"/>
              <a:gd name="connsiteY7" fmla="*/ 1031129 h 1237404"/>
              <a:gd name="connsiteX8" fmla="*/ 0 w 1767802"/>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802" h="1237404">
                <a:moveTo>
                  <a:pt x="0" y="206275"/>
                </a:moveTo>
                <a:cubicBezTo>
                  <a:pt x="0" y="92352"/>
                  <a:pt x="92352" y="0"/>
                  <a:pt x="206275" y="0"/>
                </a:cubicBezTo>
                <a:lnTo>
                  <a:pt x="1561527" y="0"/>
                </a:lnTo>
                <a:cubicBezTo>
                  <a:pt x="1675450" y="0"/>
                  <a:pt x="1767802" y="92352"/>
                  <a:pt x="1767802" y="206275"/>
                </a:cubicBezTo>
                <a:lnTo>
                  <a:pt x="1767802" y="1031129"/>
                </a:lnTo>
                <a:cubicBezTo>
                  <a:pt x="1767802" y="1145052"/>
                  <a:pt x="1675450" y="1237404"/>
                  <a:pt x="1561527"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Know what should be in there</a:t>
            </a:r>
            <a:endParaRPr lang="en-GB" sz="1600" b="1"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reeform 7"/>
          <p:cNvSpPr/>
          <p:nvPr/>
        </p:nvSpPr>
        <p:spPr>
          <a:xfrm>
            <a:off x="2362257" y="1700810"/>
            <a:ext cx="3289865" cy="1000125"/>
          </a:xfrm>
          <a:custGeom>
            <a:avLst/>
            <a:gdLst>
              <a:gd name="connsiteX0" fmla="*/ 0 w 3289865"/>
              <a:gd name="connsiteY0" fmla="*/ 0 h 1000125"/>
              <a:gd name="connsiteX1" fmla="*/ 3289865 w 3289865"/>
              <a:gd name="connsiteY1" fmla="*/ 0 h 1000125"/>
              <a:gd name="connsiteX2" fmla="*/ 3289865 w 3289865"/>
              <a:gd name="connsiteY2" fmla="*/ 1000125 h 1000125"/>
              <a:gd name="connsiteX3" fmla="*/ 0 w 3289865"/>
              <a:gd name="connsiteY3" fmla="*/ 1000125 h 1000125"/>
              <a:gd name="connsiteX4" fmla="*/ 0 w 3289865"/>
              <a:gd name="connsiteY4" fmla="*/ 0 h 1000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9865" h="1000125">
                <a:moveTo>
                  <a:pt x="0" y="0"/>
                </a:moveTo>
                <a:lnTo>
                  <a:pt x="3289865" y="0"/>
                </a:lnTo>
                <a:lnTo>
                  <a:pt x="3289865" y="1000125"/>
                </a:lnTo>
                <a:lnTo>
                  <a:pt x="0" y="10001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Verdana" panose="020B0604030504040204" pitchFamily="34" charset="0"/>
                <a:ea typeface="Verdana" panose="020B0604030504040204" pitchFamily="34" charset="0"/>
                <a:cs typeface="Verdana" panose="020B0604030504040204" pitchFamily="34" charset="0"/>
              </a:rPr>
              <a:t>The key information is the operational conditions and risk management measures </a:t>
            </a:r>
            <a:endParaRPr lang="en-GB" sz="1400" kern="1200" dirty="0">
              <a:latin typeface="Verdana" panose="020B0604030504040204" pitchFamily="34" charset="0"/>
              <a:ea typeface="Verdana" panose="020B0604030504040204" pitchFamily="34" charset="0"/>
              <a:cs typeface="Verdana" panose="020B0604030504040204" pitchFamily="34" charset="0"/>
            </a:endParaRPr>
          </a:p>
        </p:txBody>
      </p:sp>
      <p:sp>
        <p:nvSpPr>
          <p:cNvPr id="9" name="Bent-Up Arrow 8"/>
          <p:cNvSpPr/>
          <p:nvPr/>
        </p:nvSpPr>
        <p:spPr>
          <a:xfrm rot="5400000">
            <a:off x="3332113" y="4220397"/>
            <a:ext cx="1050131" cy="1195537"/>
          </a:xfrm>
          <a:prstGeom prst="bentUpArrow">
            <a:avLst>
              <a:gd name="adj1" fmla="val 32840"/>
              <a:gd name="adj2" fmla="val 25000"/>
              <a:gd name="adj3" fmla="val 35780"/>
            </a:avLst>
          </a:prstGeom>
          <a:solidFill>
            <a:srgbClr val="D7EFFA"/>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Freeform 9"/>
          <p:cNvSpPr/>
          <p:nvPr/>
        </p:nvSpPr>
        <p:spPr>
          <a:xfrm>
            <a:off x="2539317" y="3009714"/>
            <a:ext cx="1767802" cy="1237404"/>
          </a:xfrm>
          <a:custGeom>
            <a:avLst/>
            <a:gdLst>
              <a:gd name="connsiteX0" fmla="*/ 0 w 1767802"/>
              <a:gd name="connsiteY0" fmla="*/ 206275 h 1237404"/>
              <a:gd name="connsiteX1" fmla="*/ 206275 w 1767802"/>
              <a:gd name="connsiteY1" fmla="*/ 0 h 1237404"/>
              <a:gd name="connsiteX2" fmla="*/ 1561527 w 1767802"/>
              <a:gd name="connsiteY2" fmla="*/ 0 h 1237404"/>
              <a:gd name="connsiteX3" fmla="*/ 1767802 w 1767802"/>
              <a:gd name="connsiteY3" fmla="*/ 206275 h 1237404"/>
              <a:gd name="connsiteX4" fmla="*/ 1767802 w 1767802"/>
              <a:gd name="connsiteY4" fmla="*/ 1031129 h 1237404"/>
              <a:gd name="connsiteX5" fmla="*/ 1561527 w 1767802"/>
              <a:gd name="connsiteY5" fmla="*/ 1237404 h 1237404"/>
              <a:gd name="connsiteX6" fmla="*/ 206275 w 1767802"/>
              <a:gd name="connsiteY6" fmla="*/ 1237404 h 1237404"/>
              <a:gd name="connsiteX7" fmla="*/ 0 w 1767802"/>
              <a:gd name="connsiteY7" fmla="*/ 1031129 h 1237404"/>
              <a:gd name="connsiteX8" fmla="*/ 0 w 1767802"/>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802" h="1237404">
                <a:moveTo>
                  <a:pt x="0" y="206275"/>
                </a:moveTo>
                <a:cubicBezTo>
                  <a:pt x="0" y="92352"/>
                  <a:pt x="92352" y="0"/>
                  <a:pt x="206275" y="0"/>
                </a:cubicBezTo>
                <a:lnTo>
                  <a:pt x="1561527" y="0"/>
                </a:lnTo>
                <a:cubicBezTo>
                  <a:pt x="1675450" y="0"/>
                  <a:pt x="1767802" y="92352"/>
                  <a:pt x="1767802" y="206275"/>
                </a:cubicBezTo>
                <a:lnTo>
                  <a:pt x="1767802" y="1031129"/>
                </a:lnTo>
                <a:cubicBezTo>
                  <a:pt x="1767802" y="1145052"/>
                  <a:pt x="1675450" y="1237404"/>
                  <a:pt x="1561527"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Learn how to find it</a:t>
            </a:r>
            <a:endParaRPr lang="en-GB" sz="1600" b="1"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Freeform 10"/>
          <p:cNvSpPr/>
          <p:nvPr/>
        </p:nvSpPr>
        <p:spPr>
          <a:xfrm>
            <a:off x="4308322" y="3068961"/>
            <a:ext cx="3143998" cy="1000125"/>
          </a:xfrm>
          <a:custGeom>
            <a:avLst/>
            <a:gdLst>
              <a:gd name="connsiteX0" fmla="*/ 0 w 3143998"/>
              <a:gd name="connsiteY0" fmla="*/ 0 h 1000125"/>
              <a:gd name="connsiteX1" fmla="*/ 3143998 w 3143998"/>
              <a:gd name="connsiteY1" fmla="*/ 0 h 1000125"/>
              <a:gd name="connsiteX2" fmla="*/ 3143998 w 3143998"/>
              <a:gd name="connsiteY2" fmla="*/ 1000125 h 1000125"/>
              <a:gd name="connsiteX3" fmla="*/ 0 w 3143998"/>
              <a:gd name="connsiteY3" fmla="*/ 1000125 h 1000125"/>
              <a:gd name="connsiteX4" fmla="*/ 0 w 3143998"/>
              <a:gd name="connsiteY4" fmla="*/ 0 h 1000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998" h="1000125">
                <a:moveTo>
                  <a:pt x="0" y="0"/>
                </a:moveTo>
                <a:lnTo>
                  <a:pt x="3143998" y="0"/>
                </a:lnTo>
                <a:lnTo>
                  <a:pt x="3143998" y="1000125"/>
                </a:lnTo>
                <a:lnTo>
                  <a:pt x="0" y="10001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Verdana" panose="020B0604030504040204" pitchFamily="34" charset="0"/>
                <a:ea typeface="Verdana" panose="020B0604030504040204" pitchFamily="34" charset="0"/>
                <a:cs typeface="Verdana" panose="020B0604030504040204" pitchFamily="34" charset="0"/>
              </a:rPr>
              <a:t>A table of contents helps to search quickly </a:t>
            </a:r>
            <a:endParaRPr lang="en-GB" sz="14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622300">
              <a:lnSpc>
                <a:spcPct val="90000"/>
              </a:lnSpc>
              <a:spcBef>
                <a:spcPct val="0"/>
              </a:spcBef>
              <a:spcAft>
                <a:spcPct val="15000"/>
              </a:spcAft>
              <a:buChar char="••"/>
            </a:pPr>
            <a:r>
              <a:rPr lang="en-GB" sz="1400" kern="1200" dirty="0" smtClean="0">
                <a:latin typeface="Verdana" panose="020B0604030504040204" pitchFamily="34" charset="0"/>
                <a:ea typeface="Verdana" panose="020B0604030504040204" pitchFamily="34" charset="0"/>
                <a:cs typeface="Verdana" panose="020B0604030504040204" pitchFamily="34" charset="0"/>
              </a:rPr>
              <a:t>Formats are being harmonised</a:t>
            </a:r>
            <a:endParaRPr lang="en-GB" sz="1400" kern="1200" dirty="0">
              <a:latin typeface="Verdana" panose="020B0604030504040204" pitchFamily="34" charset="0"/>
              <a:ea typeface="Verdana" panose="020B0604030504040204" pitchFamily="34" charset="0"/>
              <a:cs typeface="Verdana" panose="020B0604030504040204" pitchFamily="34" charset="0"/>
            </a:endParaRPr>
          </a:p>
        </p:txBody>
      </p:sp>
      <p:sp>
        <p:nvSpPr>
          <p:cNvPr id="12" name="Freeform 11"/>
          <p:cNvSpPr/>
          <p:nvPr/>
        </p:nvSpPr>
        <p:spPr>
          <a:xfrm>
            <a:off x="4476035" y="4390509"/>
            <a:ext cx="1767802" cy="1237404"/>
          </a:xfrm>
          <a:custGeom>
            <a:avLst/>
            <a:gdLst>
              <a:gd name="connsiteX0" fmla="*/ 0 w 1767802"/>
              <a:gd name="connsiteY0" fmla="*/ 206275 h 1237404"/>
              <a:gd name="connsiteX1" fmla="*/ 206275 w 1767802"/>
              <a:gd name="connsiteY1" fmla="*/ 0 h 1237404"/>
              <a:gd name="connsiteX2" fmla="*/ 1561527 w 1767802"/>
              <a:gd name="connsiteY2" fmla="*/ 0 h 1237404"/>
              <a:gd name="connsiteX3" fmla="*/ 1767802 w 1767802"/>
              <a:gd name="connsiteY3" fmla="*/ 206275 h 1237404"/>
              <a:gd name="connsiteX4" fmla="*/ 1767802 w 1767802"/>
              <a:gd name="connsiteY4" fmla="*/ 1031129 h 1237404"/>
              <a:gd name="connsiteX5" fmla="*/ 1561527 w 1767802"/>
              <a:gd name="connsiteY5" fmla="*/ 1237404 h 1237404"/>
              <a:gd name="connsiteX6" fmla="*/ 206275 w 1767802"/>
              <a:gd name="connsiteY6" fmla="*/ 1237404 h 1237404"/>
              <a:gd name="connsiteX7" fmla="*/ 0 w 1767802"/>
              <a:gd name="connsiteY7" fmla="*/ 1031129 h 1237404"/>
              <a:gd name="connsiteX8" fmla="*/ 0 w 1767802"/>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802" h="1237404">
                <a:moveTo>
                  <a:pt x="0" y="206275"/>
                </a:moveTo>
                <a:cubicBezTo>
                  <a:pt x="0" y="92352"/>
                  <a:pt x="92352" y="0"/>
                  <a:pt x="206275" y="0"/>
                </a:cubicBezTo>
                <a:lnTo>
                  <a:pt x="1561527" y="0"/>
                </a:lnTo>
                <a:cubicBezTo>
                  <a:pt x="1675450" y="0"/>
                  <a:pt x="1767802" y="92352"/>
                  <a:pt x="1767802" y="206275"/>
                </a:cubicBezTo>
                <a:lnTo>
                  <a:pt x="1767802" y="1031129"/>
                </a:lnTo>
                <a:cubicBezTo>
                  <a:pt x="1767802" y="1145052"/>
                  <a:pt x="1675450" y="1237404"/>
                  <a:pt x="1561527"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Understand Use Descriptors</a:t>
            </a:r>
          </a:p>
          <a:p>
            <a:pPr lvl="0" algn="ctr" defTabSz="889000">
              <a:lnSpc>
                <a:spcPct val="90000"/>
              </a:lnSpc>
              <a:spcBef>
                <a:spcPct val="0"/>
              </a:spcBef>
              <a:spcAft>
                <a:spcPct val="35000"/>
              </a:spcAft>
            </a:pPr>
            <a:endParaRPr lang="en-GB" sz="1400" kern="1200" dirty="0"/>
          </a:p>
        </p:txBody>
      </p:sp>
      <p:sp>
        <p:nvSpPr>
          <p:cNvPr id="26632" name="TextBox 5"/>
          <p:cNvSpPr txBox="1">
            <a:spLocks noChangeArrowheads="1"/>
          </p:cNvSpPr>
          <p:nvPr/>
        </p:nvSpPr>
        <p:spPr bwMode="auto">
          <a:xfrm>
            <a:off x="6300192" y="4512022"/>
            <a:ext cx="2008131"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indent="-285750" eaLnBrk="0" hangingPunct="0">
              <a:defRPr sz="1400">
                <a:solidFill>
                  <a:schemeClr val="bg1"/>
                </a:solidFill>
                <a:latin typeface="Verdana" pitchFamily="34" charset="0"/>
                <a:ea typeface="ＭＳ Ｐゴシック" pitchFamily="34" charset="-128"/>
              </a:defRPr>
            </a:lvl1pPr>
            <a:lvl2pPr marL="742950" indent="-285750" eaLnBrk="0" hangingPunct="0">
              <a:defRPr sz="1400">
                <a:solidFill>
                  <a:schemeClr val="bg1"/>
                </a:solidFill>
                <a:latin typeface="Verdana" pitchFamily="34" charset="0"/>
                <a:ea typeface="ＭＳ Ｐゴシック" pitchFamily="34" charset="-128"/>
              </a:defRPr>
            </a:lvl2pPr>
            <a:lvl3pPr marL="1143000" indent="-228600" eaLnBrk="0" hangingPunct="0">
              <a:defRPr sz="1400">
                <a:solidFill>
                  <a:schemeClr val="bg1"/>
                </a:solidFill>
                <a:latin typeface="Verdana" pitchFamily="34" charset="0"/>
                <a:ea typeface="ＭＳ Ｐゴシック" pitchFamily="34" charset="-128"/>
              </a:defRPr>
            </a:lvl3pPr>
            <a:lvl4pPr marL="1600200" indent="-228600" eaLnBrk="0" hangingPunct="0">
              <a:defRPr sz="1400">
                <a:solidFill>
                  <a:schemeClr val="bg1"/>
                </a:solidFill>
                <a:latin typeface="Verdana" pitchFamily="34" charset="0"/>
                <a:ea typeface="ＭＳ Ｐゴシック" pitchFamily="34" charset="-128"/>
              </a:defRPr>
            </a:lvl4pPr>
            <a:lvl5pPr marL="2057400" indent="-228600" eaLnBrk="0" hangingPunct="0">
              <a:defRPr sz="1400">
                <a:solidFill>
                  <a:schemeClr val="bg1"/>
                </a:solidFill>
                <a:latin typeface="Verdana" pitchFamily="34" charset="0"/>
                <a:ea typeface="ＭＳ Ｐゴシック" pitchFamily="34" charset="-128"/>
              </a:defRPr>
            </a:lvl5pPr>
            <a:lvl6pPr marL="25146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6pPr>
            <a:lvl7pPr marL="29718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7pPr>
            <a:lvl8pPr marL="34290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8pPr>
            <a:lvl9pPr marL="3886200" indent="-228600" eaLnBrk="0" fontAlgn="base" hangingPunct="0">
              <a:spcBef>
                <a:spcPct val="25000"/>
              </a:spcBef>
              <a:spcAft>
                <a:spcPct val="0"/>
              </a:spcAft>
              <a:defRPr sz="1400">
                <a:solidFill>
                  <a:schemeClr val="bg1"/>
                </a:solidFill>
                <a:latin typeface="Verdana" pitchFamily="34" charset="0"/>
                <a:ea typeface="ＭＳ Ｐゴシック" pitchFamily="34" charset="-128"/>
              </a:defRPr>
            </a:lvl9pPr>
          </a:lstStyle>
          <a:p>
            <a:pPr marL="185738" indent="-185738" eaLnBrk="1" hangingPunct="1">
              <a:spcBef>
                <a:spcPct val="0"/>
              </a:spcBef>
              <a:buSzPct val="131000"/>
              <a:buFont typeface="Arial" panose="020B0604020202020204" pitchFamily="34" charset="0"/>
              <a:buChar char="•"/>
            </a:pPr>
            <a:r>
              <a:rPr lang="en-GB" altLang="it-IT" dirty="0" smtClean="0">
                <a:solidFill>
                  <a:schemeClr val="tx1"/>
                </a:solidFill>
              </a:rPr>
              <a:t>These are codes to describe tasks and activities  (PROCs, ERCs etc.)</a:t>
            </a:r>
            <a:r>
              <a:rPr lang="en-GB" altLang="it-IT" strike="sngStrike" dirty="0" smtClean="0">
                <a:solidFill>
                  <a:schemeClr val="tx1"/>
                </a:solidFill>
              </a:rPr>
              <a:t> </a:t>
            </a:r>
            <a:endParaRPr lang="en-GB" altLang="it-IT" strike="sngStrike" dirty="0"/>
          </a:p>
        </p:txBody>
      </p:sp>
      <p:sp>
        <p:nvSpPr>
          <p:cNvPr id="7" name="Slide Number Placeholder 2"/>
          <p:cNvSpPr>
            <a:spLocks noGrp="1"/>
          </p:cNvSpPr>
          <p:nvPr>
            <p:ph type="sldNum" sz="quarter" idx="12"/>
          </p:nvPr>
        </p:nvSpPr>
        <p:spPr>
          <a:xfrm>
            <a:off x="6553200" y="6356350"/>
            <a:ext cx="2133600" cy="365125"/>
          </a:xfrm>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7</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155145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3528" y="692696"/>
            <a:ext cx="8197850" cy="492125"/>
          </a:xfrm>
        </p:spPr>
        <p:txBody>
          <a:bodyPr>
            <a:noAutofit/>
          </a:bodyPr>
          <a:lstStyle/>
          <a:p>
            <a:r>
              <a:rPr lang="en-GB" altLang="en-US" sz="3000" b="1" dirty="0" smtClean="0">
                <a:solidFill>
                  <a:srgbClr val="0046AD"/>
                </a:solidFill>
                <a:latin typeface="Verdana" pitchFamily="34" charset="0"/>
                <a:ea typeface="Verdana" pitchFamily="34" charset="0"/>
                <a:cs typeface="Verdana" pitchFamily="34" charset="0"/>
              </a:rPr>
              <a:t>When</a:t>
            </a:r>
            <a:r>
              <a:rPr lang="en-GB" altLang="en-US" sz="4000" b="1" dirty="0" smtClean="0"/>
              <a:t> </a:t>
            </a:r>
            <a:r>
              <a:rPr lang="en-GB" altLang="en-US" sz="3000" b="1" dirty="0" smtClean="0">
                <a:solidFill>
                  <a:srgbClr val="0046AD"/>
                </a:solidFill>
                <a:latin typeface="Verdana" pitchFamily="34" charset="0"/>
                <a:ea typeface="Verdana" pitchFamily="34" charset="0"/>
                <a:cs typeface="Verdana" pitchFamily="34" charset="0"/>
              </a:rPr>
              <a:t>to expect exposure scenarios</a:t>
            </a:r>
            <a:endParaRPr lang="en-GB" altLang="en-US" sz="3000" b="1" dirty="0">
              <a:solidFill>
                <a:srgbClr val="0046AD"/>
              </a:solidFill>
              <a:latin typeface="Verdana" pitchFamily="34" charset="0"/>
              <a:ea typeface="Verdana" pitchFamily="34" charset="0"/>
              <a:cs typeface="Verdana" pitchFamily="34" charset="0"/>
            </a:endParaRPr>
          </a:p>
        </p:txBody>
      </p:sp>
      <p:sp>
        <p:nvSpPr>
          <p:cNvPr id="4" name="Bent-Up Arrow 3"/>
          <p:cNvSpPr/>
          <p:nvPr/>
        </p:nvSpPr>
        <p:spPr>
          <a:xfrm rot="5400000">
            <a:off x="1292058" y="2936908"/>
            <a:ext cx="1050131" cy="1195537"/>
          </a:xfrm>
          <a:prstGeom prst="bentUpArrow">
            <a:avLst>
              <a:gd name="adj1" fmla="val 32840"/>
              <a:gd name="adj2" fmla="val 25000"/>
              <a:gd name="adj3" fmla="val 35780"/>
            </a:avLst>
          </a:prstGeom>
          <a:solidFill>
            <a:srgbClr val="D7EFFA"/>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 name="Freeform 4"/>
          <p:cNvSpPr/>
          <p:nvPr/>
        </p:nvSpPr>
        <p:spPr>
          <a:xfrm>
            <a:off x="514270" y="1772816"/>
            <a:ext cx="1767802" cy="1237404"/>
          </a:xfrm>
          <a:custGeom>
            <a:avLst/>
            <a:gdLst>
              <a:gd name="connsiteX0" fmla="*/ 0 w 1767802"/>
              <a:gd name="connsiteY0" fmla="*/ 206275 h 1237404"/>
              <a:gd name="connsiteX1" fmla="*/ 206275 w 1767802"/>
              <a:gd name="connsiteY1" fmla="*/ 0 h 1237404"/>
              <a:gd name="connsiteX2" fmla="*/ 1561527 w 1767802"/>
              <a:gd name="connsiteY2" fmla="*/ 0 h 1237404"/>
              <a:gd name="connsiteX3" fmla="*/ 1767802 w 1767802"/>
              <a:gd name="connsiteY3" fmla="*/ 206275 h 1237404"/>
              <a:gd name="connsiteX4" fmla="*/ 1767802 w 1767802"/>
              <a:gd name="connsiteY4" fmla="*/ 1031129 h 1237404"/>
              <a:gd name="connsiteX5" fmla="*/ 1561527 w 1767802"/>
              <a:gd name="connsiteY5" fmla="*/ 1237404 h 1237404"/>
              <a:gd name="connsiteX6" fmla="*/ 206275 w 1767802"/>
              <a:gd name="connsiteY6" fmla="*/ 1237404 h 1237404"/>
              <a:gd name="connsiteX7" fmla="*/ 0 w 1767802"/>
              <a:gd name="connsiteY7" fmla="*/ 1031129 h 1237404"/>
              <a:gd name="connsiteX8" fmla="*/ 0 w 1767802"/>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802" h="1237404">
                <a:moveTo>
                  <a:pt x="0" y="206275"/>
                </a:moveTo>
                <a:cubicBezTo>
                  <a:pt x="0" y="92352"/>
                  <a:pt x="92352" y="0"/>
                  <a:pt x="206275" y="0"/>
                </a:cubicBezTo>
                <a:lnTo>
                  <a:pt x="1561527" y="0"/>
                </a:lnTo>
                <a:cubicBezTo>
                  <a:pt x="1675450" y="0"/>
                  <a:pt x="1767802" y="92352"/>
                  <a:pt x="1767802" y="206275"/>
                </a:cubicBezTo>
                <a:lnTo>
                  <a:pt x="1767802" y="1031129"/>
                </a:lnTo>
                <a:cubicBezTo>
                  <a:pt x="1767802" y="1145052"/>
                  <a:pt x="1675450" y="1237404"/>
                  <a:pt x="1561527"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lvl="0" algn="ctr" defTabSz="711200">
              <a:lnSpc>
                <a:spcPct val="90000"/>
              </a:lnSpc>
              <a:spcBef>
                <a:spcPct val="0"/>
              </a:spcBef>
              <a:spcAft>
                <a:spcPct val="35000"/>
              </a:spcAft>
            </a:pPr>
            <a:r>
              <a:rPr lang="en-GB" sz="1600" b="1" kern="1200" dirty="0" smtClean="0">
                <a:latin typeface="Verdana" panose="020B0604030504040204" pitchFamily="34" charset="0"/>
                <a:ea typeface="Verdana" panose="020B0604030504040204" pitchFamily="34" charset="0"/>
                <a:cs typeface="Verdana" panose="020B0604030504040204" pitchFamily="34" charset="0"/>
              </a:rPr>
              <a:t>When it is a substance</a:t>
            </a:r>
            <a:endParaRPr lang="en-GB" sz="1600" kern="1200" dirty="0"/>
          </a:p>
        </p:txBody>
      </p:sp>
      <p:sp>
        <p:nvSpPr>
          <p:cNvPr id="6" name="Rectangle 5"/>
          <p:cNvSpPr/>
          <p:nvPr/>
        </p:nvSpPr>
        <p:spPr>
          <a:xfrm>
            <a:off x="2874805" y="1979700"/>
            <a:ext cx="4854792" cy="10001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Bent-Up Arrow 10"/>
          <p:cNvSpPr/>
          <p:nvPr/>
        </p:nvSpPr>
        <p:spPr>
          <a:xfrm rot="5400000">
            <a:off x="3236273" y="4371111"/>
            <a:ext cx="1050131" cy="1195537"/>
          </a:xfrm>
          <a:prstGeom prst="bentUpArrow">
            <a:avLst>
              <a:gd name="adj1" fmla="val 32840"/>
              <a:gd name="adj2" fmla="val 25000"/>
              <a:gd name="adj3" fmla="val 35780"/>
            </a:avLst>
          </a:prstGeom>
          <a:solidFill>
            <a:srgbClr val="D7EFFA"/>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2" name="Freeform 11"/>
          <p:cNvSpPr/>
          <p:nvPr/>
        </p:nvSpPr>
        <p:spPr>
          <a:xfrm>
            <a:off x="2413965" y="3185908"/>
            <a:ext cx="1906610" cy="1237404"/>
          </a:xfrm>
          <a:custGeom>
            <a:avLst/>
            <a:gdLst>
              <a:gd name="connsiteX0" fmla="*/ 0 w 1906610"/>
              <a:gd name="connsiteY0" fmla="*/ 206275 h 1237404"/>
              <a:gd name="connsiteX1" fmla="*/ 206275 w 1906610"/>
              <a:gd name="connsiteY1" fmla="*/ 0 h 1237404"/>
              <a:gd name="connsiteX2" fmla="*/ 1700335 w 1906610"/>
              <a:gd name="connsiteY2" fmla="*/ 0 h 1237404"/>
              <a:gd name="connsiteX3" fmla="*/ 1906610 w 1906610"/>
              <a:gd name="connsiteY3" fmla="*/ 206275 h 1237404"/>
              <a:gd name="connsiteX4" fmla="*/ 1906610 w 1906610"/>
              <a:gd name="connsiteY4" fmla="*/ 1031129 h 1237404"/>
              <a:gd name="connsiteX5" fmla="*/ 1700335 w 1906610"/>
              <a:gd name="connsiteY5" fmla="*/ 1237404 h 1237404"/>
              <a:gd name="connsiteX6" fmla="*/ 206275 w 1906610"/>
              <a:gd name="connsiteY6" fmla="*/ 1237404 h 1237404"/>
              <a:gd name="connsiteX7" fmla="*/ 0 w 1906610"/>
              <a:gd name="connsiteY7" fmla="*/ 1031129 h 1237404"/>
              <a:gd name="connsiteX8" fmla="*/ 0 w 1906610"/>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6610" h="1237404">
                <a:moveTo>
                  <a:pt x="0" y="206275"/>
                </a:moveTo>
                <a:cubicBezTo>
                  <a:pt x="0" y="92352"/>
                  <a:pt x="92352" y="0"/>
                  <a:pt x="206275" y="0"/>
                </a:cubicBezTo>
                <a:lnTo>
                  <a:pt x="1700335" y="0"/>
                </a:lnTo>
                <a:cubicBezTo>
                  <a:pt x="1814258" y="0"/>
                  <a:pt x="1906610" y="92352"/>
                  <a:pt x="1906610" y="206275"/>
                </a:cubicBezTo>
                <a:lnTo>
                  <a:pt x="1906610" y="1031129"/>
                </a:lnTo>
                <a:cubicBezTo>
                  <a:pt x="1906610" y="1145052"/>
                  <a:pt x="1814258" y="1237404"/>
                  <a:pt x="1700335"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lvl="0" algn="ctr" defTabSz="711200">
              <a:lnSpc>
                <a:spcPct val="90000"/>
              </a:lnSpc>
              <a:spcBef>
                <a:spcPct val="0"/>
              </a:spcBef>
              <a:spcAft>
                <a:spcPct val="35000"/>
              </a:spcAft>
            </a:pPr>
            <a:r>
              <a:rPr lang="en-GB" sz="1600" b="1" kern="1200" dirty="0" smtClean="0">
                <a:latin typeface="Verdana" panose="020B0604030504040204" pitchFamily="34" charset="0"/>
                <a:ea typeface="Verdana" panose="020B0604030504040204" pitchFamily="34" charset="0"/>
                <a:cs typeface="Verdana" panose="020B0604030504040204" pitchFamily="34" charset="0"/>
              </a:rPr>
              <a:t>…and registered</a:t>
            </a:r>
          </a:p>
          <a:p>
            <a:pPr lvl="0" algn="ctr" defTabSz="711200">
              <a:lnSpc>
                <a:spcPct val="90000"/>
              </a:lnSpc>
              <a:spcBef>
                <a:spcPct val="0"/>
              </a:spcBef>
              <a:spcAft>
                <a:spcPct val="35000"/>
              </a:spcAft>
            </a:pPr>
            <a:r>
              <a:rPr lang="en-GB" sz="1600" b="1" dirty="0">
                <a:latin typeface="Verdana" panose="020B0604030504040204" pitchFamily="34" charset="0"/>
                <a:ea typeface="Verdana" panose="020B0604030504040204" pitchFamily="34" charset="0"/>
                <a:cs typeface="Verdana" panose="020B0604030504040204" pitchFamily="34" charset="0"/>
              </a:rPr>
              <a:t>&gt;</a:t>
            </a:r>
            <a:r>
              <a:rPr lang="en-GB" sz="1600" b="1" kern="1200" dirty="0" smtClean="0">
                <a:latin typeface="Verdana" panose="020B0604030504040204" pitchFamily="34" charset="0"/>
                <a:ea typeface="Verdana" panose="020B0604030504040204" pitchFamily="34" charset="0"/>
                <a:cs typeface="Verdana" panose="020B0604030504040204" pitchFamily="34" charset="0"/>
              </a:rPr>
              <a:t> 10 tonnes/year</a:t>
            </a:r>
            <a:endParaRPr lang="en-GB" sz="1600" kern="1200" dirty="0"/>
          </a:p>
        </p:txBody>
      </p:sp>
      <p:sp>
        <p:nvSpPr>
          <p:cNvPr id="13" name="Rectangle 12"/>
          <p:cNvSpPr/>
          <p:nvPr/>
        </p:nvSpPr>
        <p:spPr>
          <a:xfrm>
            <a:off x="3960704" y="3389017"/>
            <a:ext cx="4211695" cy="10001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Freeform 13"/>
          <p:cNvSpPr/>
          <p:nvPr/>
        </p:nvSpPr>
        <p:spPr>
          <a:xfrm>
            <a:off x="4388283" y="4552844"/>
            <a:ext cx="1767802" cy="1237404"/>
          </a:xfrm>
          <a:custGeom>
            <a:avLst/>
            <a:gdLst>
              <a:gd name="connsiteX0" fmla="*/ 0 w 1767802"/>
              <a:gd name="connsiteY0" fmla="*/ 206275 h 1237404"/>
              <a:gd name="connsiteX1" fmla="*/ 206275 w 1767802"/>
              <a:gd name="connsiteY1" fmla="*/ 0 h 1237404"/>
              <a:gd name="connsiteX2" fmla="*/ 1561527 w 1767802"/>
              <a:gd name="connsiteY2" fmla="*/ 0 h 1237404"/>
              <a:gd name="connsiteX3" fmla="*/ 1767802 w 1767802"/>
              <a:gd name="connsiteY3" fmla="*/ 206275 h 1237404"/>
              <a:gd name="connsiteX4" fmla="*/ 1767802 w 1767802"/>
              <a:gd name="connsiteY4" fmla="*/ 1031129 h 1237404"/>
              <a:gd name="connsiteX5" fmla="*/ 1561527 w 1767802"/>
              <a:gd name="connsiteY5" fmla="*/ 1237404 h 1237404"/>
              <a:gd name="connsiteX6" fmla="*/ 206275 w 1767802"/>
              <a:gd name="connsiteY6" fmla="*/ 1237404 h 1237404"/>
              <a:gd name="connsiteX7" fmla="*/ 0 w 1767802"/>
              <a:gd name="connsiteY7" fmla="*/ 1031129 h 1237404"/>
              <a:gd name="connsiteX8" fmla="*/ 0 w 1767802"/>
              <a:gd name="connsiteY8" fmla="*/ 206275 h 1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802" h="1237404">
                <a:moveTo>
                  <a:pt x="0" y="206275"/>
                </a:moveTo>
                <a:cubicBezTo>
                  <a:pt x="0" y="92352"/>
                  <a:pt x="92352" y="0"/>
                  <a:pt x="206275" y="0"/>
                </a:cubicBezTo>
                <a:lnTo>
                  <a:pt x="1561527" y="0"/>
                </a:lnTo>
                <a:cubicBezTo>
                  <a:pt x="1675450" y="0"/>
                  <a:pt x="1767802" y="92352"/>
                  <a:pt x="1767802" y="206275"/>
                </a:cubicBezTo>
                <a:lnTo>
                  <a:pt x="1767802" y="1031129"/>
                </a:lnTo>
                <a:cubicBezTo>
                  <a:pt x="1767802" y="1145052"/>
                  <a:pt x="1675450" y="1237404"/>
                  <a:pt x="1561527" y="1237404"/>
                </a:cubicBezTo>
                <a:lnTo>
                  <a:pt x="206275" y="1237404"/>
                </a:lnTo>
                <a:cubicBezTo>
                  <a:pt x="92352" y="1237404"/>
                  <a:pt x="0" y="1145052"/>
                  <a:pt x="0" y="1031129"/>
                </a:cubicBezTo>
                <a:lnTo>
                  <a:pt x="0" y="206275"/>
                </a:lnTo>
                <a:close/>
              </a:path>
            </a:pathLst>
          </a:cu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376" tIns="121376" rIns="121376" bIns="121376" numCol="1" spcCol="1270" anchor="ctr" anchorCtr="0">
            <a:noAutofit/>
          </a:bodyPr>
          <a:lstStyle/>
          <a:p>
            <a:pPr lvl="0" algn="ctr" defTabSz="711200">
              <a:lnSpc>
                <a:spcPct val="90000"/>
              </a:lnSpc>
              <a:spcBef>
                <a:spcPct val="0"/>
              </a:spcBef>
              <a:spcAft>
                <a:spcPct val="35000"/>
              </a:spcAft>
            </a:pPr>
            <a:r>
              <a:rPr lang="en-GB" sz="1600" b="1" kern="1200" dirty="0" smtClean="0">
                <a:latin typeface="Verdana" panose="020B0604030504040204" pitchFamily="34" charset="0"/>
                <a:ea typeface="Verdana" panose="020B0604030504040204" pitchFamily="34" charset="0"/>
                <a:cs typeface="Verdana" panose="020B0604030504040204" pitchFamily="34" charset="0"/>
              </a:rPr>
              <a:t>…and it is hazardous</a:t>
            </a:r>
            <a:endParaRPr lang="en-GB" sz="1600" kern="1200" dirty="0"/>
          </a:p>
        </p:txBody>
      </p:sp>
      <p:sp>
        <p:nvSpPr>
          <p:cNvPr id="8" name="Freeform 7"/>
          <p:cNvSpPr/>
          <p:nvPr/>
        </p:nvSpPr>
        <p:spPr>
          <a:xfrm>
            <a:off x="2299469" y="1893549"/>
            <a:ext cx="4268787" cy="1000125"/>
          </a:xfrm>
          <a:custGeom>
            <a:avLst/>
            <a:gdLst>
              <a:gd name="connsiteX0" fmla="*/ 0 w 4268683"/>
              <a:gd name="connsiteY0" fmla="*/ 0 h 1001220"/>
              <a:gd name="connsiteX1" fmla="*/ 4268683 w 4268683"/>
              <a:gd name="connsiteY1" fmla="*/ 0 h 1001220"/>
              <a:gd name="connsiteX2" fmla="*/ 4268683 w 4268683"/>
              <a:gd name="connsiteY2" fmla="*/ 1001220 h 1001220"/>
              <a:gd name="connsiteX3" fmla="*/ 0 w 4268683"/>
              <a:gd name="connsiteY3" fmla="*/ 1001220 h 1001220"/>
              <a:gd name="connsiteX4" fmla="*/ 0 w 4268683"/>
              <a:gd name="connsiteY4" fmla="*/ 0 h 100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8683" h="1001220">
                <a:moveTo>
                  <a:pt x="0" y="0"/>
                </a:moveTo>
                <a:lnTo>
                  <a:pt x="4268683" y="0"/>
                </a:lnTo>
                <a:lnTo>
                  <a:pt x="4268683" y="1001220"/>
                </a:lnTo>
                <a:lnTo>
                  <a:pt x="0" y="10012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53340" tIns="53340" rIns="53340" bIns="53340" spcCol="1270" anchor="ctr"/>
          <a:lstStyle/>
          <a:p>
            <a:pPr marL="114300" lvl="1" indent="-114300" defTabSz="622300" fontAlgn="auto">
              <a:lnSpc>
                <a:spcPct val="90000"/>
              </a:lnSpc>
              <a:spcAft>
                <a:spcPct val="15000"/>
              </a:spcAft>
              <a:buSzPct val="70000"/>
              <a:buFontTx/>
              <a:buChar char="••"/>
              <a:defRPr/>
            </a:pPr>
            <a:r>
              <a:rPr lang="en-GB" sz="1400" dirty="0" smtClean="0">
                <a:latin typeface="Verdana" panose="020B0604030504040204" pitchFamily="34" charset="0"/>
                <a:ea typeface="Verdana" panose="020B0604030504040204" pitchFamily="34" charset="0"/>
                <a:cs typeface="Verdana" panose="020B0604030504040204" pitchFamily="34" charset="0"/>
              </a:rPr>
              <a:t>For </a:t>
            </a:r>
            <a:r>
              <a:rPr lang="en-GB" sz="1400" dirty="0">
                <a:latin typeface="Verdana" panose="020B0604030504040204" pitchFamily="34" charset="0"/>
                <a:ea typeface="Verdana" panose="020B0604030504040204" pitchFamily="34" charset="0"/>
                <a:cs typeface="Verdana" panose="020B0604030504040204" pitchFamily="34" charset="0"/>
              </a:rPr>
              <a:t>mixtures, the supplier may communicate the information from exposure scenarios for ingredient substances in </a:t>
            </a:r>
            <a:r>
              <a:rPr lang="en-GB" sz="1400" dirty="0" smtClean="0">
                <a:latin typeface="Verdana" panose="020B0604030504040204" pitchFamily="34" charset="0"/>
                <a:ea typeface="Verdana" panose="020B0604030504040204" pitchFamily="34" charset="0"/>
                <a:cs typeface="Verdana" panose="020B0604030504040204" pitchFamily="34" charset="0"/>
              </a:rPr>
              <a:t>other ways</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Freeform 8"/>
          <p:cNvSpPr/>
          <p:nvPr/>
        </p:nvSpPr>
        <p:spPr>
          <a:xfrm>
            <a:off x="4460056" y="3336915"/>
            <a:ext cx="4216400" cy="1000125"/>
          </a:xfrm>
          <a:custGeom>
            <a:avLst/>
            <a:gdLst>
              <a:gd name="connsiteX0" fmla="*/ 0 w 4216309"/>
              <a:gd name="connsiteY0" fmla="*/ 0 h 1001220"/>
              <a:gd name="connsiteX1" fmla="*/ 4216309 w 4216309"/>
              <a:gd name="connsiteY1" fmla="*/ 0 h 1001220"/>
              <a:gd name="connsiteX2" fmla="*/ 4216309 w 4216309"/>
              <a:gd name="connsiteY2" fmla="*/ 1001220 h 1001220"/>
              <a:gd name="connsiteX3" fmla="*/ 0 w 4216309"/>
              <a:gd name="connsiteY3" fmla="*/ 1001220 h 1001220"/>
              <a:gd name="connsiteX4" fmla="*/ 0 w 4216309"/>
              <a:gd name="connsiteY4" fmla="*/ 0 h 100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6309" h="1001220">
                <a:moveTo>
                  <a:pt x="0" y="0"/>
                </a:moveTo>
                <a:lnTo>
                  <a:pt x="4216309" y="0"/>
                </a:lnTo>
                <a:lnTo>
                  <a:pt x="4216309" y="1001220"/>
                </a:lnTo>
                <a:lnTo>
                  <a:pt x="0" y="10012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53340" tIns="53340" rIns="53340" bIns="53340" spcCol="1270" anchor="ctr"/>
          <a:lstStyle/>
          <a:p>
            <a:pPr marL="114300" lvl="1" indent="-114300" defTabSz="622300" fontAlgn="auto">
              <a:lnSpc>
                <a:spcPct val="90000"/>
              </a:lnSpc>
              <a:spcAft>
                <a:spcPct val="15000"/>
              </a:spcAft>
              <a:buSzPct val="70000"/>
              <a:buFontTx/>
              <a:buChar char="••"/>
              <a:defRPr/>
            </a:pPr>
            <a:r>
              <a:rPr lang="en-GB" sz="1400" dirty="0">
                <a:latin typeface="Verdana" panose="020B0604030504040204" pitchFamily="34" charset="0"/>
                <a:ea typeface="Verdana" panose="020B0604030504040204" pitchFamily="34" charset="0"/>
                <a:cs typeface="Verdana" panose="020B0604030504040204" pitchFamily="34" charset="0"/>
              </a:rPr>
              <a:t>A</a:t>
            </a:r>
            <a:r>
              <a:rPr lang="en-GB" sz="1400" dirty="0" smtClean="0">
                <a:latin typeface="Verdana" panose="020B0604030504040204" pitchFamily="34" charset="0"/>
                <a:ea typeface="Verdana" panose="020B0604030504040204" pitchFamily="34" charset="0"/>
                <a:cs typeface="Verdana" panose="020B0604030504040204" pitchFamily="34" charset="0"/>
              </a:rPr>
              <a:t> </a:t>
            </a:r>
            <a:r>
              <a:rPr lang="en-GB" sz="1400" dirty="0">
                <a:latin typeface="Verdana" panose="020B0604030504040204" pitchFamily="34" charset="0"/>
                <a:ea typeface="Verdana" panose="020B0604030504040204" pitchFamily="34" charset="0"/>
                <a:cs typeface="Verdana" panose="020B0604030504040204" pitchFamily="34" charset="0"/>
              </a:rPr>
              <a:t>chemical safety </a:t>
            </a:r>
            <a:r>
              <a:rPr lang="en-GB" sz="1400" dirty="0" smtClean="0">
                <a:latin typeface="Verdana" panose="020B0604030504040204" pitchFamily="34" charset="0"/>
                <a:ea typeface="Verdana" panose="020B0604030504040204" pitchFamily="34" charset="0"/>
                <a:cs typeface="Verdana" panose="020B0604030504040204" pitchFamily="34" charset="0"/>
              </a:rPr>
              <a:t>assessment is </a:t>
            </a:r>
            <a:r>
              <a:rPr lang="en-GB" sz="1400" dirty="0">
                <a:latin typeface="Verdana" panose="020B0604030504040204" pitchFamily="34" charset="0"/>
                <a:ea typeface="Verdana" panose="020B0604030504040204" pitchFamily="34" charset="0"/>
                <a:cs typeface="Verdana" panose="020B0604030504040204" pitchFamily="34" charset="0"/>
              </a:rPr>
              <a:t>not </a:t>
            </a:r>
            <a:r>
              <a:rPr lang="en-GB" sz="1400" dirty="0" smtClean="0">
                <a:latin typeface="Verdana" panose="020B0604030504040204" pitchFamily="34" charset="0"/>
                <a:ea typeface="Verdana" panose="020B0604030504040204" pitchFamily="34" charset="0"/>
                <a:cs typeface="Verdana" panose="020B0604030504040204" pitchFamily="34" charset="0"/>
              </a:rPr>
              <a:t>required for </a:t>
            </a:r>
            <a:r>
              <a:rPr lang="en-GB" sz="1400" dirty="0">
                <a:latin typeface="Verdana" panose="020B0604030504040204" pitchFamily="34" charset="0"/>
                <a:ea typeface="Verdana" panose="020B0604030504040204" pitchFamily="34" charset="0"/>
                <a:cs typeface="Verdana" panose="020B0604030504040204" pitchFamily="34" charset="0"/>
              </a:rPr>
              <a:t>quantities &lt;10 tonnes / </a:t>
            </a:r>
            <a:r>
              <a:rPr lang="en-GB" sz="1400" dirty="0" smtClean="0">
                <a:latin typeface="Verdana" panose="020B0604030504040204" pitchFamily="34" charset="0"/>
                <a:ea typeface="Verdana" panose="020B0604030504040204" pitchFamily="34" charset="0"/>
                <a:cs typeface="Verdana" panose="020B0604030504040204" pitchFamily="34" charset="0"/>
              </a:rPr>
              <a:t>year </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10" name="Freeform 9"/>
          <p:cNvSpPr/>
          <p:nvPr/>
        </p:nvSpPr>
        <p:spPr>
          <a:xfrm>
            <a:off x="6187901" y="4413829"/>
            <a:ext cx="2406650" cy="1619250"/>
          </a:xfrm>
          <a:custGeom>
            <a:avLst/>
            <a:gdLst>
              <a:gd name="connsiteX0" fmla="*/ 0 w 2406706"/>
              <a:gd name="connsiteY0" fmla="*/ 0 h 1619764"/>
              <a:gd name="connsiteX1" fmla="*/ 2406706 w 2406706"/>
              <a:gd name="connsiteY1" fmla="*/ 0 h 1619764"/>
              <a:gd name="connsiteX2" fmla="*/ 2406706 w 2406706"/>
              <a:gd name="connsiteY2" fmla="*/ 1619764 h 1619764"/>
              <a:gd name="connsiteX3" fmla="*/ 0 w 2406706"/>
              <a:gd name="connsiteY3" fmla="*/ 1619764 h 1619764"/>
              <a:gd name="connsiteX4" fmla="*/ 0 w 2406706"/>
              <a:gd name="connsiteY4" fmla="*/ 0 h 1619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6706" h="1619764">
                <a:moveTo>
                  <a:pt x="0" y="0"/>
                </a:moveTo>
                <a:lnTo>
                  <a:pt x="2406706" y="0"/>
                </a:lnTo>
                <a:lnTo>
                  <a:pt x="2406706" y="1619764"/>
                </a:lnTo>
                <a:lnTo>
                  <a:pt x="0" y="161976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53340" tIns="53340" rIns="53340" bIns="53340" spcCol="1270" anchor="ctr"/>
          <a:lstStyle/>
          <a:p>
            <a:pPr marL="114300" lvl="1" indent="-114300" defTabSz="622300" fontAlgn="auto">
              <a:lnSpc>
                <a:spcPct val="90000"/>
              </a:lnSpc>
              <a:spcAft>
                <a:spcPct val="15000"/>
              </a:spcAft>
              <a:buSzPct val="70000"/>
              <a:buFontTx/>
              <a:buChar char="••"/>
              <a:defRPr/>
            </a:pPr>
            <a:r>
              <a:rPr lang="en-GB" sz="1400" dirty="0" smtClean="0">
                <a:latin typeface="Verdana" panose="020B0604030504040204" pitchFamily="34" charset="0"/>
                <a:ea typeface="Verdana" panose="020B0604030504040204" pitchFamily="34" charset="0"/>
                <a:cs typeface="Verdana" panose="020B0604030504040204" pitchFamily="34" charset="0"/>
              </a:rPr>
              <a:t>Exposure scenarios are generated only for hazardous substances</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2"/>
          <p:cNvSpPr>
            <a:spLocks noGrp="1"/>
          </p:cNvSpPr>
          <p:nvPr>
            <p:ph type="sldNum" sz="quarter" idx="12"/>
          </p:nvPr>
        </p:nvSpPr>
        <p:spPr>
          <a:xfrm>
            <a:off x="6553200" y="6356350"/>
            <a:ext cx="2133600" cy="365125"/>
          </a:xfrm>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8</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015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Autofit/>
          </a:bodyPr>
          <a:lstStyle/>
          <a:p>
            <a:pPr algn="l"/>
            <a:r>
              <a:rPr lang="en-GB" sz="3200" b="1" dirty="0" smtClean="0">
                <a:solidFill>
                  <a:srgbClr val="0046AD"/>
                </a:solidFill>
                <a:latin typeface="Verdana" panose="020B0604030504040204" pitchFamily="34" charset="0"/>
                <a:ea typeface="Verdana" panose="020B0604030504040204" pitchFamily="34" charset="0"/>
                <a:cs typeface="Verdana" panose="020B0604030504040204" pitchFamily="34" charset="0"/>
              </a:rPr>
              <a:t>What to do when you receive  Exposure Scenarios</a:t>
            </a:r>
            <a:endParaRPr lang="en-GB" sz="3200" b="1" dirty="0">
              <a:solidFill>
                <a:srgbClr val="0046AD"/>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lstStyle/>
          <a:p>
            <a:fld id="{FBF7E9CE-8ECA-47E2-BD73-4D736B317C11}" type="slidenum">
              <a:rPr lang="en-GB" sz="1000" smtClean="0">
                <a:latin typeface="Verdana" panose="020B0604030504040204" pitchFamily="34" charset="0"/>
                <a:ea typeface="Verdana" panose="020B0604030504040204" pitchFamily="34" charset="0"/>
                <a:cs typeface="Verdana" panose="020B0604030504040204" pitchFamily="34" charset="0"/>
              </a:rPr>
              <a:t>9</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3717032"/>
            <a:ext cx="2343144" cy="2349744"/>
          </a:xfrm>
          <a:prstGeom prst="rect">
            <a:avLst/>
          </a:prstGeom>
        </p:spPr>
      </p:pic>
    </p:spTree>
    <p:extLst>
      <p:ext uri="{BB962C8B-B14F-4D97-AF65-F5344CB8AC3E}">
        <p14:creationId xmlns:p14="http://schemas.microsoft.com/office/powerpoint/2010/main" val="549171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2_Mukautettu suunnittelumalli 14">
    <a:dk1>
      <a:srgbClr val="000000"/>
    </a:dk1>
    <a:lt1>
      <a:srgbClr val="FFFFFF"/>
    </a:lt1>
    <a:dk2>
      <a:srgbClr val="0046AD"/>
    </a:dk2>
    <a:lt2>
      <a:srgbClr val="B5B5B5"/>
    </a:lt2>
    <a:accent1>
      <a:srgbClr val="0046AD"/>
    </a:accent1>
    <a:accent2>
      <a:srgbClr val="FF9900"/>
    </a:accent2>
    <a:accent3>
      <a:srgbClr val="FFFFFF"/>
    </a:accent3>
    <a:accent4>
      <a:srgbClr val="000000"/>
    </a:accent4>
    <a:accent5>
      <a:srgbClr val="AAB0D3"/>
    </a:accent5>
    <a:accent6>
      <a:srgbClr val="E78A00"/>
    </a:accent6>
    <a:hlink>
      <a:srgbClr val="585858"/>
    </a:hlink>
    <a:folHlink>
      <a:srgbClr val="008BC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ECHADocumentTypeTaxHTField0 xmlns="a3c34eed-3ef9-4750-993f-44a2ccbf1637">
      <Terms xmlns="http://schemas.microsoft.com/office/infopath/2007/PartnerControls"/>
    </ECHADocumentTypeTaxHTField0>
    <ECHAProcessTaxHTField0 xmlns="a3c34eed-3ef9-4750-993f-44a2ccbf1637">
      <Terms xmlns="http://schemas.microsoft.com/office/infopath/2007/PartnerControls"/>
    </ECHAProcessTaxHTField0>
    <_dlc_DocId xmlns="b80ede5c-af4c-4bf2-9a87-706a3579dc11">ACTV1-50-28818</_dlc_DocId>
    <TaxCatchAll xmlns="b80ede5c-af4c-4bf2-9a87-706a3579dc11">
      <Value>28</Value>
    </TaxCatchAll>
    <ECHASecClassTaxHTField0 xmlns="a3c34eed-3ef9-4750-993f-44a2ccbf1637">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7656dabc-4601-4762-9ce2-ca0806f2d84a</TermId>
        </TermInfo>
      </Terms>
    </ECHASecClassTaxHTField0>
    <_dlc_DocIdUrl xmlns="b80ede5c-af4c-4bf2-9a87-706a3579dc11">
      <Url>https://activity.echa.europa.eu/sites/act-1/process-1-9/_layouts/15/DocIdRedir.aspx?ID=ACTV1-50-28818</Url>
      <Description>ACTV1-50-28818</Description>
    </_dlc_DocIdUrl>
    <ECHACategoryTaxHTField0 xmlns="a3c34eed-3ef9-4750-993f-44a2ccbf1637">
      <Terms xmlns="http://schemas.microsoft.com/office/infopath/2007/PartnerControls"/>
    </ECHACategoryTaxHTField0>
  </documentManagement>
</p:properties>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01998545ADF9924281D07AB4103C3421" ma:contentTypeVersion="16" ma:contentTypeDescription="Content type for ECHA process documents" ma:contentTypeScope="" ma:versionID="981da3ce7c9377ed91b74f764a715d80">
  <xsd:schema xmlns:xsd="http://www.w3.org/2001/XMLSchema" xmlns:xs="http://www.w3.org/2001/XMLSchema" xmlns:p="http://schemas.microsoft.com/office/2006/metadata/properties" xmlns:ns2="a3c34eed-3ef9-4750-993f-44a2ccbf1637" xmlns:ns3="b80ede5c-af4c-4bf2-9a87-706a3579dc11" targetNamespace="http://schemas.microsoft.com/office/2006/metadata/properties" ma:root="true" ma:fieldsID="dda872c5636412a79d3decdeb7d78812" ns2:_="" ns3:_="">
    <xsd:import namespace="a3c34eed-3ef9-4750-993f-44a2ccbf1637"/>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c34eed-3ef9-4750-993f-44a2ccbf1637"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Internal|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8da9f775-fdf3-4d14-99ae-8f8e0cbfc351}" ma:internalName="TaxCatchAll" ma:showField="CatchAllData" ma:web="a3c34eed-3ef9-4750-993f-44a2ccbf163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8da9f775-fdf3-4d14-99ae-8f8e0cbfc351}" ma:internalName="TaxCatchAllLabel" ma:readOnly="true" ma:showField="CatchAllDataLabel" ma:web="a3c34eed-3ef9-4750-993f-44a2ccbf16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CCD649-54DD-421C-96DD-B401B36281CA}"/>
</file>

<file path=customXml/itemProps2.xml><?xml version="1.0" encoding="utf-8"?>
<ds:datastoreItem xmlns:ds="http://schemas.openxmlformats.org/officeDocument/2006/customXml" ds:itemID="{E2E14549-6E7B-4EB3-9F6F-1EA99E40C111}"/>
</file>

<file path=customXml/itemProps3.xml><?xml version="1.0" encoding="utf-8"?>
<ds:datastoreItem xmlns:ds="http://schemas.openxmlformats.org/officeDocument/2006/customXml" ds:itemID="{F3A015DF-7C8B-4495-965C-77B3E3023073}"/>
</file>

<file path=customXml/itemProps4.xml><?xml version="1.0" encoding="utf-8"?>
<ds:datastoreItem xmlns:ds="http://schemas.openxmlformats.org/officeDocument/2006/customXml" ds:itemID="{4D203CC2-2949-4DE4-BD90-F8C82B59EE1B}"/>
</file>

<file path=customXml/itemProps5.xml><?xml version="1.0" encoding="utf-8"?>
<ds:datastoreItem xmlns:ds="http://schemas.openxmlformats.org/officeDocument/2006/customXml" ds:itemID="{08BE0DEB-33E2-4A06-BAF3-56714425184E}"/>
</file>

<file path=docProps/app.xml><?xml version="1.0" encoding="utf-8"?>
<Properties xmlns="http://schemas.openxmlformats.org/officeDocument/2006/extended-properties" xmlns:vt="http://schemas.openxmlformats.org/officeDocument/2006/docPropsVTypes">
  <TotalTime>3413</TotalTime>
  <Words>4218</Words>
  <Application>Microsoft Office PowerPoint</Application>
  <PresentationFormat>On-screen Show (4:3)</PresentationFormat>
  <Paragraphs>399</Paragraphs>
  <Slides>30</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ＭＳ Ｐゴシック</vt:lpstr>
      <vt:lpstr>ＭＳ Ｐゴシック</vt:lpstr>
      <vt:lpstr>Arial</vt:lpstr>
      <vt:lpstr>Calibri</vt:lpstr>
      <vt:lpstr>MS Mincho</vt:lpstr>
      <vt:lpstr>Times New Roman</vt:lpstr>
      <vt:lpstr>Verdana</vt:lpstr>
      <vt:lpstr>Wingdings</vt:lpstr>
      <vt:lpstr>Office Theme</vt:lpstr>
      <vt:lpstr>Checking the Exposure Scenario  </vt:lpstr>
      <vt:lpstr>Purpose of this presentation</vt:lpstr>
      <vt:lpstr>Contents</vt:lpstr>
      <vt:lpstr>The Exposure Scenario</vt:lpstr>
      <vt:lpstr>What are Exposure Scenarios? </vt:lpstr>
      <vt:lpstr>PowerPoint Presentation</vt:lpstr>
      <vt:lpstr>How to read exposure scenarios</vt:lpstr>
      <vt:lpstr>When to expect exposure scenarios</vt:lpstr>
      <vt:lpstr>What to do when you receive  Exposure Scenarios</vt:lpstr>
      <vt:lpstr>PowerPoint Presentation</vt:lpstr>
      <vt:lpstr>Checking uses and conditions of use  </vt:lpstr>
      <vt:lpstr>PowerPoint Presentation</vt:lpstr>
      <vt:lpstr>PowerPoint Presentation</vt:lpstr>
      <vt:lpstr>PowerPoint Presentation</vt:lpstr>
      <vt:lpstr>PowerPoint Presentation</vt:lpstr>
      <vt:lpstr>What to do after you check the Exposure Scenarios</vt:lpstr>
      <vt:lpstr>PowerPoint Presentation</vt:lpstr>
      <vt:lpstr>PowerPoint Presentation</vt:lpstr>
      <vt:lpstr>PowerPoint Presentation</vt:lpstr>
      <vt:lpstr>Scaling: main boundaries</vt:lpstr>
      <vt:lpstr>How to apply scaling</vt:lpstr>
      <vt:lpstr>Scaling, an example</vt:lpstr>
      <vt:lpstr>Outcome of the scaling</vt:lpstr>
      <vt:lpstr>PowerPoint Presentation</vt:lpstr>
      <vt:lpstr>DU Chemical Safety Report (CSR)</vt:lpstr>
      <vt:lpstr>Exemptions from DU CSR</vt:lpstr>
      <vt:lpstr>PowerPoint Presentation</vt:lpstr>
      <vt:lpstr> Reporting to ECHA </vt:lpstr>
      <vt:lpstr>Timeline for Action</vt:lpstr>
      <vt:lpstr>Information for Downstream users on the ECHA website</vt:lpstr>
    </vt:vector>
  </TitlesOfParts>
  <Company>European Chemicals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RODES Ana</dc:creator>
  <cp:lastModifiedBy>PILLET Monique</cp:lastModifiedBy>
  <cp:revision>161</cp:revision>
  <dcterms:created xsi:type="dcterms:W3CDTF">2015-09-01T07:52:29Z</dcterms:created>
  <dcterms:modified xsi:type="dcterms:W3CDTF">2019-08-08T13:18:48Z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CHAProcess">
    <vt:lpwstr/>
  </property>
  <property fmtid="{D5CDD505-2E9C-101B-9397-08002B2CF9AE}" pid="3" name="ContentTypeId">
    <vt:lpwstr>0x010100B558917389A54ADDB58930FBD7E6FD57008586DED9191B4C4CBD31A5DF7F304A710001998545ADF9924281D07AB4103C3421</vt:lpwstr>
  </property>
  <property fmtid="{D5CDD505-2E9C-101B-9397-08002B2CF9AE}" pid="4" name="ECHADocumentType">
    <vt:lpwstr/>
  </property>
  <property fmtid="{D5CDD505-2E9C-101B-9397-08002B2CF9AE}" pid="5" name="ECHASecClass">
    <vt:lpwstr>28;#Public|7656dabc-4601-4762-9ce2-ca0806f2d84a</vt:lpwstr>
  </property>
  <property fmtid="{D5CDD505-2E9C-101B-9397-08002B2CF9AE}" pid="6" name="ECHACategory">
    <vt:lpwstr/>
  </property>
  <property fmtid="{D5CDD505-2E9C-101B-9397-08002B2CF9AE}" pid="7" name="_dlc_DocIdItemGuid">
    <vt:lpwstr>650f1e76-167a-4825-b2f5-8c10ca365253</vt:lpwstr>
  </property>
</Properties>
</file>