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289" r:id="rId10"/>
    <p:sldId id="263" r:id="rId11"/>
    <p:sldId id="270" r:id="rId12"/>
    <p:sldId id="271" r:id="rId13"/>
    <p:sldId id="268" r:id="rId14"/>
    <p:sldId id="269" r:id="rId15"/>
    <p:sldId id="273" r:id="rId16"/>
    <p:sldId id="272" r:id="rId17"/>
    <p:sldId id="274" r:id="rId18"/>
    <p:sldId id="275" r:id="rId19"/>
    <p:sldId id="276" r:id="rId20"/>
    <p:sldId id="264" r:id="rId21"/>
    <p:sldId id="280" r:id="rId22"/>
    <p:sldId id="281" r:id="rId23"/>
    <p:sldId id="282" r:id="rId24"/>
    <p:sldId id="283" r:id="rId25"/>
    <p:sldId id="284" r:id="rId26"/>
    <p:sldId id="285" r:id="rId27"/>
    <p:sldId id="290" r:id="rId28"/>
    <p:sldId id="279" r:id="rId29"/>
    <p:sldId id="277" r:id="rId30"/>
    <p:sldId id="278" r:id="rId31"/>
    <p:sldId id="265" r:id="rId32"/>
    <p:sldId id="286" r:id="rId33"/>
    <p:sldId id="288" r:id="rId34"/>
    <p:sldId id="287" r:id="rId35"/>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p="http://schemas.openxmlformats.org/presentationml/2006/main">
  <p:cmAuthor id="0" name="LW" initials="lw" lastIdx="0" clrIdx="0"/>
  <p:cmAuthor id="1" name="TORKKELI Hanna-Kaisa"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71587" autoAdjust="0"/>
  </p:normalViewPr>
  <p:slideViewPr>
    <p:cSldViewPr>
      <p:cViewPr>
        <p:scale>
          <a:sx n="70" d="100"/>
          <a:sy n="70" d="100"/>
        </p:scale>
        <p:origin x="294" y="270"/>
      </p:cViewPr>
      <p:guideLst>
        <p:guide orient="horz" pos="2160"/>
        <p:guide pos="2880"/>
      </p:guideLst>
    </p:cSldViewPr>
  </p:slideViewPr>
  <p:outlineViewPr>
    <p:cViewPr>
      <p:scale>
        <a:sx n="33" d="100"/>
        <a:sy n="33" d="100"/>
      </p:scale>
      <p:origin x="0" y="-17292"/>
    </p:cViewPr>
  </p:outlineViewPr>
  <p:notesTextViewPr>
    <p:cViewPr>
      <p:scale>
        <a:sx n="1" d="1"/>
        <a:sy n="1" d="1"/>
      </p:scale>
      <p:origin x="0" y="0"/>
    </p:cViewPr>
  </p:notesTextViewPr>
  <p:sorterViewPr>
    <p:cViewPr>
      <p:scale>
        <a:sx n="100" d="100"/>
        <a:sy n="100" d="100"/>
      </p:scale>
      <p:origin x="0" y="-2238"/>
    </p:cViewPr>
  </p:sorterViewPr>
  <p:notesViewPr>
    <p:cSldViewPr>
      <p:cViewPr varScale="1">
        <p:scale>
          <a:sx n="116" d="100"/>
          <a:sy n="116" d="100"/>
        </p:scale>
        <p:origin x="-5208" y="-108"/>
      </p:cViewPr>
      <p:guideLst>
        <p:guide orient="horz" pos="3126"/>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customXml" Target="../customXml/item4.xml" /><Relationship Id="rId40" Type="http://schemas.openxmlformats.org/officeDocument/2006/relationships/tableStyles" Target="tableStyles.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8E478A7-AFE6-4A1C-B985-B1032FA8D500}" type="datetimeFigureOut">
              <a:rPr lang="en-GB" smtClean="0"/>
              <a:t>19/05/2017</a:t>
            </a:fld>
            <a:endParaRPr lang="sk-S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68DD4212-E431-464C-A3C7-FAC7436F6DC4}" type="slidenum">
              <a:rPr lang="en-GB" smtClean="0"/>
              <a:t>‹#›</a:t>
            </a:fld>
            <a:endParaRPr lang="sk-SK"/>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echa.europa.eu/regulations/reach/registration/registration-statistics"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1</a:t>
            </a:fld>
            <a:endParaRPr lang="sk-SK"/>
          </a:p>
        </p:txBody>
      </p:sp>
    </p:spTree>
    <p:extLst>
      <p:ext uri="{BB962C8B-B14F-4D97-AF65-F5344CB8AC3E}">
        <p14:creationId xmlns:p14="http://schemas.microsoft.com/office/powerpoint/2010/main" val="7601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ĎALŠIE INFORMÁCIE:</a:t>
            </a:r>
            <a:r>
              <a:rPr lang="sk-SK" smtClean="0"/>
              <a:t> </a:t>
            </a:r>
          </a:p>
          <a:p>
            <a:endParaRPr lang="sk-SK" b="1" noProof="0" smtClean="0"/>
          </a:p>
          <a:p>
            <a:pPr>
              <a:lnSpc>
                <a:spcPct val="115000"/>
              </a:lnSpc>
              <a:spcAft>
                <a:spcPct val="0"/>
              </a:spcAft>
            </a:pPr>
            <a:r>
              <a:rPr lang="sk-SK" noProof="0" smtClean="0"/>
              <a:t>Štatistické údaje o registrácii podľa nariadenia REACH vrátane osobitných informácií týkajúcich sa termínu v roku 2018 sú k dispozícii tu: </a:t>
            </a:r>
            <a:r>
              <a:rPr lang="sk-SK" sz="1200" u="sng" smtClean="0">
                <a:solidFill>
                  <a:srgbClr val="0000FF"/>
                </a:solidFill>
                <a:effectLst/>
                <a:latin typeface="Arial Narrow" panose="020b0506020202030204" pitchFamily="34" charset="0"/>
                <a:hlinkClick r:id="rId3"/>
              </a:rPr>
              <a:t>http://echa.europa.eu/regulations/reach/registration/registration-statistics</a:t>
            </a:r>
            <a:r>
              <a:rPr lang="sk-SK" noProof="0" smtClean="0"/>
              <a:t>.</a:t>
            </a:r>
          </a:p>
          <a:p>
            <a:endParaRPr lang="sk-SK"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10</a:t>
            </a:fld>
            <a:endParaRPr lang="sk-SK"/>
          </a:p>
        </p:txBody>
      </p:sp>
    </p:spTree>
    <p:extLst>
      <p:ext uri="{BB962C8B-B14F-4D97-AF65-F5344CB8AC3E}">
        <p14:creationId xmlns:p14="http://schemas.microsoft.com/office/powerpoint/2010/main" val="405924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Plán realizácie REACH 2018 agentúry ECHA je určený pre zúčastnené strany ECHA, t. j. nie je to podporný materiál určený pre registrujúcich (MSP).</a:t>
            </a:r>
          </a:p>
          <a:p>
            <a:endParaRPr lang="sk-SK" noProof="0" smtClean="0"/>
          </a:p>
          <a:p>
            <a:r>
              <a:rPr lang="sk-SK" noProof="0" smtClean="0"/>
              <a:t>Dokumentuje záväzok agentúry:</a:t>
            </a:r>
          </a:p>
          <a:p>
            <a:pPr marL="171450" indent="-171450">
              <a:buFont typeface="Arial" panose="020b0604020202020204" pitchFamily="34" charset="0"/>
              <a:buChar char="•"/>
            </a:pPr>
            <a:r>
              <a:rPr lang="sk-SK" noProof="0" smtClean="0"/>
              <a:t>kriticky kontrolovať proces registrácie podľa nariadenia REACH od začiatku do konca,</a:t>
            </a:r>
          </a:p>
          <a:p>
            <a:pPr marL="171450" indent="-171450">
              <a:buFont typeface="Arial" panose="020b0604020202020204" pitchFamily="34" charset="0"/>
              <a:buChar char="•"/>
            </a:pPr>
            <a:r>
              <a:rPr lang="sk-SK" noProof="0" smtClean="0"/>
              <a:t>zlepšiť tento proces a účinnejšie podporovať spoločnosti v plnení ich povinností. </a:t>
            </a:r>
          </a:p>
          <a:p>
            <a:pPr marL="171450" indent="-171450">
              <a:buFont typeface="Arial" panose="020b0604020202020204" pitchFamily="34" charset="0"/>
              <a:buChar char="•"/>
            </a:pPr>
            <a:endParaRPr lang="sk-SK" noProof="0" smtClean="0"/>
          </a:p>
          <a:p>
            <a:pPr marL="0" indent="0">
              <a:buFont typeface="Arial" panose="020b0604020202020204" pitchFamily="34" charset="0"/>
              <a:buNone/>
            </a:pPr>
            <a:r>
              <a:rPr lang="sk-SK" noProof="0" smtClean="0"/>
              <a:t>Cieľom opatrení podľa tohto plánu realizácie je poskytnúť cielenejšiu podporu MSP a neskúseným registrujúcim.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11</a:t>
            </a:fld>
            <a:endParaRPr lang="sk-SK"/>
          </a:p>
        </p:txBody>
      </p:sp>
    </p:spTree>
    <p:extLst>
      <p:ext uri="{BB962C8B-B14F-4D97-AF65-F5344CB8AC3E}">
        <p14:creationId xmlns:p14="http://schemas.microsoft.com/office/powerpoint/2010/main" val="1615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Prijatá spätná väzba: </a:t>
            </a:r>
            <a:r>
              <a:rPr lang="sk-SK" altLang="en-US" noProof="0" smtClean="0"/>
              <a:t>jedenásť národných asistenčných pracovísk, osem organizácií zúčastnených strán, päť príslušných úradov členských štátov a dvaja členovia fóra*.</a:t>
            </a:r>
          </a:p>
          <a:p>
            <a:endParaRPr lang="sk-SK" noProof="0" smtClean="0">
              <a:cs typeface="Arial"/>
            </a:endParaRPr>
          </a:p>
          <a:p>
            <a:r>
              <a:rPr lang="sk-SK" noProof="0" smtClean="0"/>
              <a:t>*Fórum = fórum na výmenu informácií o presadzovaní právnych predpisov o chemikáliách. Fórum je orgán agentúry ECHA; koordinuje sieť orgánov presadzovania práva v členských štátoch.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12</a:t>
            </a:fld>
            <a:endParaRPr lang="sk-SK"/>
          </a:p>
        </p:txBody>
      </p:sp>
    </p:spTree>
    <p:extLst>
      <p:ext uri="{BB962C8B-B14F-4D97-AF65-F5344CB8AC3E}">
        <p14:creationId xmlns:p14="http://schemas.microsoft.com/office/powerpoint/2010/main" val="249166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Na uľahčenie procesu registrácie pre neskúsených registrujúcich a MSP agentúra ECHA rozdelila proces na sedem odlišných fáz. V praxi sa viaceré tieto fázy prekrývajú alebo môže byť potrebné prechádzať medzi fázami, keďže sa počas procesu hromadia informácie.</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13</a:t>
            </a:fld>
            <a:endParaRPr lang="sk-SK"/>
          </a:p>
        </p:txBody>
      </p:sp>
    </p:spTree>
    <p:extLst>
      <p:ext uri="{BB962C8B-B14F-4D97-AF65-F5344CB8AC3E}">
        <p14:creationId xmlns:p14="http://schemas.microsoft.com/office/powerpoint/2010/main" val="263071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1. fáza: Poznajte svoje portfólio</a:t>
            </a:r>
          </a:p>
          <a:p>
            <a:endParaRPr lang="sk-SK" noProof="0" smtClean="0"/>
          </a:p>
          <a:p>
            <a:r>
              <a:rPr lang="sk-SK" noProof="0" smtClean="0"/>
              <a:t>Je veľmi dôležité, aby spoločnosti mali jasný prehľad o svojich povinnostiach v dostatočnom predstihu pred termínom, aby mohli naplánovať spôsob vykonania všetkých potrebných registrácií do termínu 31. mája 2018.</a:t>
            </a:r>
          </a:p>
          <a:p>
            <a:endParaRPr lang="sk-SK" baseline="0" noProof="0" smtClean="0"/>
          </a:p>
          <a:p>
            <a:r>
              <a:rPr lang="sk-SK" baseline="0" noProof="0" smtClean="0"/>
              <a:t>Správna identifikácia látky podľa nariadenia REACH (identifikované zložky, prísady a nečistoty) v tejto fáze je dôležitá pre nasledujúce fázy procesu registrácie.</a:t>
            </a:r>
          </a:p>
          <a:p>
            <a:endParaRPr lang="sk-SK" baseline="0" noProof="0" smtClean="0"/>
          </a:p>
          <a:p>
            <a:r>
              <a:rPr lang="sk-SK" baseline="0" noProof="0" smtClean="0"/>
              <a:t>Čas potrebný na registráciu jednej látky sa veľmi líši, od niekoľkých mesiacov v prípade už existujúcej registrácie až po tri roky v závislosti od zložitosti látky, veľkosti fóra SIEF, dostupnosti informácií a následne množstva informácií, ktoré je potrebné generovať, atď.</a:t>
            </a:r>
          </a:p>
          <a:p>
            <a:endParaRPr lang="sk-SK" baseline="0" noProof="0" smtClean="0"/>
          </a:p>
          <a:p>
            <a:r>
              <a:rPr lang="sk-SK" baseline="0" noProof="0" smtClean="0"/>
              <a:t>Látky, ktoré sa musia registrovať, môžu byť kľúčovými pre podnikanie následných užívateľov. Aj v ich záujme je dobré rozhodnúť o zámeroch registrácie v dostatočnom predstihu pred termínom a náležite informovať odberateľov.</a:t>
            </a:r>
            <a:r>
              <a:rPr lang="sk-SK" smtClean="0"/>
              <a:t>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sk-SK"/>
          </a:p>
        </p:txBody>
      </p:sp>
    </p:spTree>
    <p:extLst>
      <p:ext uri="{BB962C8B-B14F-4D97-AF65-F5344CB8AC3E}">
        <p14:creationId xmlns:p14="http://schemas.microsoft.com/office/powerpoint/2010/main" val="34202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2. fáza: Nájdite svojich spoluregistrujúcich</a:t>
            </a:r>
          </a:p>
          <a:p>
            <a:endParaRPr lang="sk-SK" noProof="0" smtClean="0"/>
          </a:p>
          <a:p>
            <a:r>
              <a:rPr lang="sk-SK" noProof="0" smtClean="0"/>
              <a:t>V nariadení REACH sa vyžaduje, aby spoločnosti registrovali rovnakú látku spoločne. Týmto sa znížia náklady a úsilie a prispeje k cieľu nariadenia REACH obmedziť zbytočné testovanie na zvieratách. </a:t>
            </a:r>
          </a:p>
          <a:p>
            <a:endParaRPr lang="sk-SK" baseline="0" noProof="0" smtClean="0"/>
          </a:p>
          <a:p>
            <a:pPr marL="0" marR="0" lvl="0" indent="0" algn="l" defTabSz="914400" rtl="0" eaLnBrk="1" fontAlgn="auto" latinLnBrk="0" hangingPunct="1">
              <a:lnSpc>
                <a:spcPct val="100000"/>
              </a:lnSpc>
              <a:spcBef>
                <a:spcPct val="0"/>
              </a:spcBef>
              <a:spcAft>
                <a:spcPct val="0"/>
              </a:spcAft>
              <a:buClrTx/>
              <a:buSzTx/>
              <a:buFontTx/>
              <a:buNone/>
              <a:defRPr/>
            </a:pPr>
            <a:r>
              <a:rPr lang="sk-SK" baseline="0" noProof="0" smtClean="0"/>
              <a:t>Ak je látka už registrovaná, nový registrujúci sa musí skontaktovať s existujúcim fórom SIEF (SIEF = fórum na výmenu informácií o látkach) obvykle prostredníctvom hlavného registrujúceho.</a:t>
            </a:r>
          </a:p>
          <a:p>
            <a:endParaRPr lang="sk-SK" baseline="0" noProof="0" smtClean="0"/>
          </a:p>
          <a:p>
            <a:r>
              <a:rPr lang="sk-SK" baseline="0" noProof="0" smtClean="0"/>
              <a:t>Ak látka ešte nebola registrovaná, predregistrujúci sa musia navzájom skontaktovať s cieľom potvrdiť rovnakosť a vytvoriť fórum SIEF. V tomto prípade je dôležité byť včas aktívni – to poskytne fóru SIEF primeraný čas na zorganizovanie sa a prípravu registrácie.</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sk-SK"/>
          </a:p>
        </p:txBody>
      </p:sp>
    </p:spTree>
    <p:extLst>
      <p:ext uri="{BB962C8B-B14F-4D97-AF65-F5344CB8AC3E}">
        <p14:creationId xmlns:p14="http://schemas.microsoft.com/office/powerpoint/2010/main" val="134088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3. fáza: Vytvorte si fórum SIEF</a:t>
            </a:r>
          </a:p>
          <a:p>
            <a:endParaRPr lang="sk-SK" baseline="0" noProof="0" smtClean="0"/>
          </a:p>
          <a:p>
            <a:r>
              <a:rPr lang="sk-SK" baseline="0" noProof="0" smtClean="0"/>
              <a:t>So svojimi spoluregistrujúcimi sa musíte dohodnúť na spôsobe vytvorenia vášho fóra SIEF, inými slovami, na riadení správy fóra SIEF. Neexistuje žiadny povinný spôsob, akým by sa malo fórum SIEF prevádzkovať. Na webovom sídle agentúry ECHA je množstvo tipov o tom, čo treba zvážiť, napr. komunikáciu, rozhodovanie a finančnú správu.</a:t>
            </a:r>
          </a:p>
          <a:p>
            <a:endParaRPr lang="sk-SK" baseline="0" noProof="0" smtClean="0"/>
          </a:p>
          <a:p>
            <a:r>
              <a:rPr lang="sk-SK" baseline="0" noProof="0" smtClean="0"/>
              <a:t>Hlavnými úlohami fóra SIEF sú: 1. uľahčenie výmeny informácií na zabránenie duplicite štúdií a 2. dohodnutie sa na klasifikácii a označovaní látky.</a:t>
            </a:r>
          </a:p>
          <a:p>
            <a:endParaRPr lang="sk-SK" baseline="0" noProof="0" smtClean="0"/>
          </a:p>
          <a:p>
            <a:r>
              <a:rPr lang="sk-SK" baseline="0" noProof="0" smtClean="0"/>
              <a:t>V praxi je najdôležitejšie dohodnutie sa na modeli spoločného využívania údajov a rozdelenia nákladov. Niektoré usmernenia k tomu obsahuje vykonávacie nariadenie Európskej komisie o spoločnom predkladaní a zdieľaní údajov: http://eur-lex.europa.eu/legal-content/SK/TXT/?uri=CELEX%3A32016R0009. </a:t>
            </a:r>
          </a:p>
          <a:p>
            <a:endParaRPr lang="sk-SK" baseline="0"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sk-SK"/>
          </a:p>
        </p:txBody>
      </p:sp>
    </p:spTree>
    <p:extLst>
      <p:ext uri="{BB962C8B-B14F-4D97-AF65-F5344CB8AC3E}">
        <p14:creationId xmlns:p14="http://schemas.microsoft.com/office/powerpoint/2010/main" val="19630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4. fáza: Posúďte nebezpečenstvá a riziká</a:t>
            </a:r>
          </a:p>
          <a:p>
            <a:endParaRPr lang="sk-SK" noProof="0" smtClean="0"/>
          </a:p>
          <a:p>
            <a:r>
              <a:rPr lang="sk-SK" noProof="0" smtClean="0"/>
              <a:t>Táto fáza je jadrom registrácie: členovia fóra SIEF zvažujú, ktoré informácie už majú k dispozícii, a fórum SIEF rozhoduje o stratégii splnenia zostávajúcich požiadaviek na informácie. </a:t>
            </a:r>
          </a:p>
          <a:p>
            <a:endParaRPr lang="sk-SK" noProof="0" smtClean="0"/>
          </a:p>
          <a:p>
            <a:r>
              <a:rPr lang="sk-SK" noProof="0" smtClean="0"/>
              <a:t>Fórum SIEF musí rozhodnúť aj o tom, či túto prácu alebo jej časť zadá externým dodávateľom.</a:t>
            </a:r>
          </a:p>
          <a:p>
            <a:endParaRPr lang="sk-SK" baseline="0" noProof="0" smtClean="0"/>
          </a:p>
          <a:p>
            <a:r>
              <a:rPr lang="sk-SK" baseline="0" noProof="0" smtClean="0"/>
              <a:t>Znížené požiadavky na údaje sa uplatňujú na nízkorizikové látky a nízke hmotnostné pásmo. Viac informácií nájdete v prílohe III k stratégii ECHA (http://echa.europa.eu/documents/10162/2621167/echa_annex_iii_strategy_en.pdf).</a:t>
            </a:r>
          </a:p>
          <a:p>
            <a:endParaRPr lang="sk-SK" baseline="0" noProof="0" smtClean="0"/>
          </a:p>
          <a:p>
            <a:r>
              <a:rPr lang="sk-SK" baseline="0" noProof="0" smtClean="0"/>
              <a:t>Praktická podpora agentúry ECHA k spôsobu uplatňovania kritérií v prílohe III je k dispozícii na: http://echa.europa.eu/information-on-chemicals/annex-iii-inventory.</a:t>
            </a:r>
          </a:p>
          <a:p>
            <a:endParaRPr lang="sk-SK" baseline="0" noProof="0" smtClean="0"/>
          </a:p>
          <a:p>
            <a:r>
              <a:rPr lang="sk-SK" baseline="0" noProof="0" smtClean="0"/>
              <a:t>Agentúra ECHA poskytuje bezplatne IT nástroj CHESAR (nástroj na podávanie hodnotení a správ o chemickej bezpečnosti) na vykonanie hodnotenia chemickej bezpečnosti a vypracovanie správy o chemickej bezpečnosti a expozičných scenárov. Nástroj je k dispozícii na: https://chesar.echa.europa.eu/.</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sk-SK"/>
          </a:p>
        </p:txBody>
      </p:sp>
    </p:spTree>
    <p:extLst>
      <p:ext uri="{BB962C8B-B14F-4D97-AF65-F5344CB8AC3E}">
        <p14:creationId xmlns:p14="http://schemas.microsoft.com/office/powerpoint/2010/main" val="386790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5. fáza: Vypracujte dokumentáciu</a:t>
            </a:r>
          </a:p>
          <a:p>
            <a:endParaRPr lang="sk-SK" b="1" noProof="0" smtClean="0"/>
          </a:p>
          <a:p>
            <a:r>
              <a:rPr lang="sk-SK" noProof="0" smtClean="0"/>
              <a:t>IUCLID (medzinárodná databáza jednotných chemických informácií) je softvérová aplikácia na zaznamenávanie, ukladanie, udržiavanie a výmenu údajov o vnútorných a nebezpečných vlastnostiach chemických látok. Je to softvér na prípravu registračnej dokumentácie podľa nariadenia REACH. Agentúra ECHA ho poskytuje bezplatne.</a:t>
            </a:r>
          </a:p>
          <a:p>
            <a:endParaRPr lang="sk-SK" noProof="0" smtClean="0"/>
          </a:p>
          <a:p>
            <a:r>
              <a:rPr lang="sk-SK" noProof="0" smtClean="0"/>
              <a:t>IUCLID je k dispozícii na: http://iuclid6.echa.europa.eu/.</a:t>
            </a:r>
          </a:p>
          <a:p>
            <a:endParaRPr lang="sk-SK" noProof="0" smtClean="0"/>
          </a:p>
          <a:p>
            <a:r>
              <a:rPr lang="sk-SK" smtClean="0"/>
              <a:t>Cloudové služby agentúry ECHA sú bezpečnou online platformou, ktorá sa používa na distribuovanie IT aplikácií agentúry ECHA v cloudovom prostredí. Pozri viac na: https://echa.europa.eu/support/dossier-submission-tools/echa-cloud-services.</a:t>
            </a:r>
            <a:endParaRPr lang="sk-SK" noProof="0" smtClean="0"/>
          </a:p>
          <a:p>
            <a:endParaRPr lang="sk-SK"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sk-SK"/>
          </a:p>
        </p:txBody>
      </p:sp>
    </p:spTree>
    <p:extLst>
      <p:ext uri="{BB962C8B-B14F-4D97-AF65-F5344CB8AC3E}">
        <p14:creationId xmlns:p14="http://schemas.microsoft.com/office/powerpoint/2010/main" val="237049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6. fáza: Predložte registráciu</a:t>
            </a:r>
          </a:p>
          <a:p>
            <a:endParaRPr lang="sk-SK" noProof="0" smtClean="0"/>
          </a:p>
          <a:p>
            <a:r>
              <a:rPr lang="sk-SK" smtClean="0"/>
              <a:t>REACH-IT je IT nástroj, ktorý pomáha priemyslu, príslušným orgánom členských štátov a Európskej chemickej agentúre bezpečne predkladať, spracovať a spravovať údaje a dokumentáciu. Viac informácii nájdete na: http://echa.europa.eu/web/guest/support/dossier-submission-tools/reach-it.</a:t>
            </a:r>
          </a:p>
          <a:p>
            <a:endParaRPr lang="sk-SK" smtClean="0"/>
          </a:p>
          <a:p>
            <a:r>
              <a:rPr lang="sk-SK" smtClean="0"/>
              <a:t>MSP majú výhodu znížených registračných poplatkov. Preto sa </a:t>
            </a:r>
            <a:r>
              <a:rPr lang="sk-SK" b="1" baseline="0" smtClean="0"/>
              <a:t>status MSP</a:t>
            </a:r>
            <a:r>
              <a:rPr lang="sk-SK" smtClean="0"/>
              <a:t> uvádza vo fáze predloženia v REACH-IT a je potrebné poskytnúť určitú podpornú dokumentáciu. Nesprávne uvedený status MSP má za následok administratívny poplatok a nedoplatok do správnej výšky poplatku, ktorý sa musí zaplatiť. Viac informácií nájdete na: http://echa.europa.eu/support/small-and-medium-sized-enterprises-smes/sme-fees-under-reach-and-clp.    </a:t>
            </a:r>
          </a:p>
          <a:p>
            <a:endParaRPr lang="sk-SK" noProof="0" smtClean="0"/>
          </a:p>
          <a:p>
            <a:r>
              <a:rPr lang="sk-SK" b="1" baseline="0" noProof="0" smtClean="0"/>
              <a:t>„Jedna látka, jedna registrácia“</a:t>
            </a:r>
            <a:r>
              <a:rPr lang="sk-SK" smtClean="0"/>
              <a:t> je zásada, ktorú agentúra ECHA presadzuje vo fáze predkladania</a:t>
            </a:r>
            <a:r>
              <a:rPr lang="sk-SK" baseline="0" noProof="0" smtClean="0"/>
              <a:t>: ak pre danú látku už existuje registrácia, následní registrujúci sú usmernení, aby sa pripojili k tejto registrácii, ak ju predkladajú samostatne.</a:t>
            </a:r>
            <a:endParaRPr lang="sk-SK" noProof="0" smtClean="0"/>
          </a:p>
          <a:p>
            <a:endParaRPr lang="sk-SK" noProof="0" smtClean="0"/>
          </a:p>
          <a:p>
            <a:r>
              <a:rPr lang="sk-SK" noProof="0" smtClean="0"/>
              <a:t>REACH-IT je k dispozícii na: https://reach-it.echa.europa.eu/.</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sk-SK"/>
          </a:p>
        </p:txBody>
      </p:sp>
    </p:spTree>
    <p:extLst>
      <p:ext uri="{BB962C8B-B14F-4D97-AF65-F5344CB8AC3E}">
        <p14:creationId xmlns:p14="http://schemas.microsoft.com/office/powerpoint/2010/main" val="40224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sk-SK"/>
          </a:p>
        </p:txBody>
      </p:sp>
    </p:spTree>
    <p:extLst>
      <p:ext uri="{BB962C8B-B14F-4D97-AF65-F5344CB8AC3E}">
        <p14:creationId xmlns:p14="http://schemas.microsoft.com/office/powerpoint/2010/main" val="358294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noProof="0" smtClean="0"/>
              <a:t>7. fáza: Registračnú dokumentáciu priebežne aktualizujte</a:t>
            </a:r>
          </a:p>
          <a:p>
            <a:endParaRPr lang="sk-SK" baseline="0" noProof="0" smtClean="0"/>
          </a:p>
          <a:p>
            <a:r>
              <a:rPr lang="sk-SK" baseline="0" noProof="0" smtClean="0"/>
              <a:t>Správy agentúry ECHA o hodnotení pokroku možno nájsť na: http://echa.europa.eu/web/guest/about-us/the-way-we-work/plans-and-reports.</a:t>
            </a:r>
          </a:p>
          <a:p>
            <a:endParaRPr lang="sk-SK" baseline="0" noProof="0" smtClean="0"/>
          </a:p>
          <a:p>
            <a:r>
              <a:rPr lang="sk-SK" baseline="0" noProof="0" smtClean="0"/>
              <a:t>Na sledovanie činností v oblasti tvorby právnych predpisov použite nástroj PACT (nástroj na koordináciu verejných činností). K dispozícii je na: http://echa.europa.eu/addressing-chemicals-of-concern/substances-of-potential-concern/pact. </a:t>
            </a:r>
          </a:p>
          <a:p>
            <a:endParaRPr lang="sk-SK" baseline="0" smtClean="0"/>
          </a:p>
          <a:p>
            <a:endParaRPr lang="sk-SK" smtClean="0"/>
          </a:p>
          <a:p>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sk-SK"/>
          </a:p>
        </p:txBody>
      </p:sp>
    </p:spTree>
    <p:extLst>
      <p:ext uri="{BB962C8B-B14F-4D97-AF65-F5344CB8AC3E}">
        <p14:creationId xmlns:p14="http://schemas.microsoft.com/office/powerpoint/2010/main" val="402246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Zvyšovanie informovanosti o REACH 2018 je dôležité, aby všetky spoločnosti, ktoré majú povinnosť registrovať, mohli začať v dostatočnom predstihu.</a:t>
            </a:r>
          </a:p>
          <a:p>
            <a:endParaRPr lang="sk-SK" baseline="0" noProof="0" smtClean="0"/>
          </a:p>
          <a:p>
            <a:r>
              <a:rPr lang="sk-SK" baseline="0" noProof="0" smtClean="0"/>
              <a:t>V tejto časti sú predstavené </a:t>
            </a:r>
            <a:r>
              <a:rPr lang="sk-SK" b="1" baseline="0" noProof="0" smtClean="0"/>
              <a:t>webové stránky agentúry ECHA o REACH 2018</a:t>
            </a:r>
            <a:r>
              <a:rPr lang="sk-SK" baseline="0" noProof="0" smtClean="0"/>
              <a:t>, ktoré sú jednotným kontaktným miestom poradenstva agentúry v oblasti REACH 2018. </a:t>
            </a:r>
          </a:p>
          <a:p>
            <a:endParaRPr lang="sk-SK" baseline="0" noProof="0" smtClean="0"/>
          </a:p>
          <a:p>
            <a:r>
              <a:rPr lang="sk-SK" baseline="0" noProof="0" smtClean="0"/>
              <a:t>Je v nej predstavená aj </a:t>
            </a:r>
            <a:r>
              <a:rPr lang="sk-SK" b="1" baseline="0" noProof="0" smtClean="0"/>
              <a:t>sieť informátorov o REACH 2018 </a:t>
            </a:r>
            <a:r>
              <a:rPr lang="sk-SK" baseline="0" noProof="0" smtClean="0"/>
              <a:t>– neformálne zhromaždenie informátorov z členských štátov, Európskej siete podnikov (Enterprise Europe Network) a priemyselných organizácií – na zvýšenie informovanosti o REACH 2018.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21</a:t>
            </a:fld>
            <a:endParaRPr lang="sk-SK"/>
          </a:p>
        </p:txBody>
      </p:sp>
    </p:spTree>
    <p:extLst>
      <p:ext uri="{BB962C8B-B14F-4D97-AF65-F5344CB8AC3E}">
        <p14:creationId xmlns:p14="http://schemas.microsoft.com/office/powerpoint/2010/main" val="36628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Agentúra ECHA žiada všetky zúčastnené strany, aby sa pripojili a podporili webové stránky REACH 2018 ako hlavné vstupné miesto informácií a pomoci v oblasti REACH 2018.</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22</a:t>
            </a:fld>
            <a:endParaRPr lang="sk-SK"/>
          </a:p>
        </p:txBody>
      </p:sp>
    </p:spTree>
    <p:extLst>
      <p:ext uri="{BB962C8B-B14F-4D97-AF65-F5344CB8AC3E}">
        <p14:creationId xmlns:p14="http://schemas.microsoft.com/office/powerpoint/2010/main" val="326523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Všimnite si nasledujúce znaky každej fázy:</a:t>
            </a:r>
          </a:p>
          <a:p>
            <a:pPr marL="228600" indent="-228600">
              <a:buAutoNum type="arabicParenR"/>
            </a:pPr>
            <a:r>
              <a:rPr lang="sk-SK" noProof="0" smtClean="0"/>
              <a:t>Panel na ľavej strane s jednoduchou navigáciou medzi všetkými fázami REACH 2018</a:t>
            </a:r>
          </a:p>
          <a:p>
            <a:pPr marL="228600" indent="-228600">
              <a:buAutoNum type="arabicParenR"/>
            </a:pPr>
            <a:r>
              <a:rPr lang="sk-SK" noProof="0" smtClean="0"/>
              <a:t>Novinky týkajúce sa danej fázy</a:t>
            </a:r>
          </a:p>
          <a:p>
            <a:pPr marL="228600" indent="-228600">
              <a:buAutoNum type="arabicParenR"/>
            </a:pPr>
            <a:r>
              <a:rPr lang="sk-SK" noProof="0" smtClean="0"/>
              <a:t>Praktické príklady a prípadové štúdie pre danú fázu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23</a:t>
            </a:fld>
            <a:endParaRPr lang="sk-SK"/>
          </a:p>
        </p:txBody>
      </p:sp>
    </p:spTree>
    <p:extLst>
      <p:ext uri="{BB962C8B-B14F-4D97-AF65-F5344CB8AC3E}">
        <p14:creationId xmlns:p14="http://schemas.microsoft.com/office/powerpoint/2010/main" val="153399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Pri každej fáze je podporný materiál usporiadaný do troch úrovní so stupňujúcou sa komplexitou s cieľom umožniť štruktúrovaný vstup do tém.</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24</a:t>
            </a:fld>
            <a:endParaRPr lang="sk-SK"/>
          </a:p>
        </p:txBody>
      </p:sp>
    </p:spTree>
    <p:extLst>
      <p:ext uri="{BB962C8B-B14F-4D97-AF65-F5344CB8AC3E}">
        <p14:creationId xmlns:p14="http://schemas.microsoft.com/office/powerpoint/2010/main" val="401337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Sieť tvoria zástupcovia z členských štátov, priemyselných organizácií, Európskej siete podnikov, Európskej komisie a agentúry ECHA. Jej úlohou je koordinovať činnosti zvyšovania informovanosti o poslednom termíne 31. mája 2018.</a:t>
            </a:r>
          </a:p>
          <a:p>
            <a:endParaRPr lang="sk-SK" noProof="0" smtClean="0"/>
          </a:p>
          <a:p>
            <a:r>
              <a:rPr lang="sk-SK" noProof="0" smtClean="0"/>
              <a:t>Funguje na dobrovoľnej báze a predovšetkým virtuálne. Cieľom je koordinovať činnosti informovania vo všetkých členských štátoch a organizáciách EÚ.</a:t>
            </a:r>
          </a:p>
          <a:p>
            <a:endParaRPr lang="sk-SK" noProof="0" smtClean="0"/>
          </a:p>
          <a:p>
            <a:r>
              <a:rPr lang="sk-SK" noProof="0" smtClean="0"/>
              <a:t>Agentúra ECHA nepretržite hľadá nových neziskových členov, aby sa pridali k sieti. </a:t>
            </a:r>
          </a:p>
          <a:p>
            <a:endParaRPr lang="sk-SK" noProof="0" smtClean="0"/>
          </a:p>
          <a:p>
            <a:r>
              <a:rPr lang="sk-SK" noProof="0" smtClean="0"/>
              <a:t>Viac informácií nájdete na: http://echa.europa.eu/press/reach-2018-communicators-network.</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25</a:t>
            </a:fld>
            <a:endParaRPr lang="sk-SK"/>
          </a:p>
        </p:txBody>
      </p:sp>
    </p:spTree>
    <p:extLst>
      <p:ext uri="{BB962C8B-B14F-4D97-AF65-F5344CB8AC3E}">
        <p14:creationId xmlns:p14="http://schemas.microsoft.com/office/powerpoint/2010/main" val="151556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Činnosti agentúry ECHA na podporu jednotlivých fáz plánu realizácie REACH 2018:</a:t>
            </a:r>
          </a:p>
          <a:p>
            <a:pPr marL="172736" indent="-172736">
              <a:buFont typeface="Arial" panose="020b0604020202020204" pitchFamily="34" charset="0"/>
              <a:buChar char="•"/>
            </a:pPr>
            <a:r>
              <a:rPr lang="sk-SK" baseline="0" noProof="0" smtClean="0"/>
              <a:t>tlačová správa v 23 jazykoch EÚ</a:t>
            </a:r>
          </a:p>
          <a:p>
            <a:pPr marL="172736" indent="-172736">
              <a:buFont typeface="Arial" panose="020b0604020202020204" pitchFamily="34" charset="0"/>
              <a:buChar char="•"/>
            </a:pPr>
            <a:r>
              <a:rPr lang="sk-SK" baseline="0" noProof="0" smtClean="0"/>
              <a:t>jednohodinový webinár s opisom obsahu fázy</a:t>
            </a:r>
          </a:p>
          <a:p>
            <a:pPr marL="172736" indent="-172736">
              <a:buFont typeface="Arial" panose="020b0604020202020204" pitchFamily="34" charset="0"/>
              <a:buChar char="•"/>
            </a:pPr>
            <a:r>
              <a:rPr lang="sk-SK" baseline="0" noProof="0" smtClean="0"/>
              <a:t>špeciálne e-novinky</a:t>
            </a:r>
          </a:p>
          <a:p>
            <a:pPr marL="172736" indent="-172736">
              <a:buFont typeface="Arial" panose="020b0604020202020204" pitchFamily="34" charset="0"/>
              <a:buChar char="•"/>
            </a:pPr>
            <a:r>
              <a:rPr lang="sk-SK" baseline="0" noProof="0" smtClean="0"/>
              <a:t>články v spravodajcovi ECHA</a:t>
            </a:r>
          </a:p>
          <a:p>
            <a:pPr marL="172736" indent="-172736">
              <a:buFont typeface="Arial" panose="020b0604020202020204" pitchFamily="34" charset="0"/>
              <a:buChar char="•"/>
            </a:pPr>
            <a:r>
              <a:rPr lang="sk-SK" baseline="0" noProof="0" smtClean="0"/>
              <a:t>príspevky na LinkedIn</a:t>
            </a:r>
          </a:p>
          <a:p>
            <a:pPr marL="172736" indent="-172736">
              <a:buFont typeface="Arial" panose="020b0604020202020204" pitchFamily="34" charset="0"/>
              <a:buChar char="•"/>
            </a:pPr>
            <a:r>
              <a:rPr lang="sk-SK" baseline="0" noProof="0" smtClean="0"/>
              <a:t>príspevky na Twitteri</a:t>
            </a:r>
          </a:p>
          <a:p>
            <a:pPr marL="172736" indent="-172736">
              <a:buFont typeface="Arial" panose="020b0604020202020204" pitchFamily="34" charset="0"/>
              <a:buChar char="•"/>
            </a:pPr>
            <a:r>
              <a:rPr lang="sk-SK" baseline="0" noProof="0" smtClean="0"/>
              <a:t>spoločné využívanie uvedeného v sieti informátorov o REACH 2018</a:t>
            </a:r>
          </a:p>
          <a:p>
            <a:pPr marL="172736" indent="-172736">
              <a:buFont typeface="Arial" panose="020b0604020202020204" pitchFamily="34" charset="0"/>
              <a:buChar char="•"/>
            </a:pPr>
            <a:endParaRPr lang="sk-SK" baseline="0" noProof="0" smtClean="0"/>
          </a:p>
          <a:p>
            <a:r>
              <a:rPr lang="en-GB" baseline="0" noProof="0" smtClean="0">
                <a:sym typeface="Wingdings" panose="05000000000000000000" pitchFamily="2" charset="2"/>
              </a:rPr>
              <a:t></a:t>
            </a:r>
            <a:r>
              <a:rPr lang="sk-SK" baseline="0" noProof="0" smtClean="0">
                <a:sym typeface="Wingdings" panose="05000000000000000000" pitchFamily="2" charset="2"/>
              </a:rPr>
              <a:t>Všetko môžu použiť zúčastnené strany agentúry ECHA na svoje účely</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26</a:t>
            </a:fld>
            <a:endParaRPr lang="sk-SK"/>
          </a:p>
        </p:txBody>
      </p:sp>
    </p:spTree>
    <p:extLst>
      <p:ext uri="{BB962C8B-B14F-4D97-AF65-F5344CB8AC3E}">
        <p14:creationId xmlns:p14="http://schemas.microsoft.com/office/powerpoint/2010/main" val="114497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K dispozícii sú letáky o REACH 2018</a:t>
            </a:r>
          </a:p>
          <a:p>
            <a:endParaRPr lang="sk-SK" noProof="0" smtClean="0"/>
          </a:p>
          <a:p>
            <a:pPr marL="172736" indent="-172736">
              <a:buFontTx/>
              <a:buChar char="-"/>
            </a:pPr>
            <a:r>
              <a:rPr lang="sk-SK" noProof="0" smtClean="0"/>
              <a:t>Všeobecný leták</a:t>
            </a:r>
          </a:p>
          <a:p>
            <a:pPr marL="172736" indent="-172736">
              <a:buFontTx/>
              <a:buChar char="-"/>
            </a:pPr>
            <a:r>
              <a:rPr lang="sk-SK" noProof="0" smtClean="0"/>
              <a:t>Leták určený pre zástupcov zamestnancov (spolu s ETUC)</a:t>
            </a:r>
          </a:p>
          <a:p>
            <a:pPr marL="172736" indent="-172736">
              <a:buFontTx/>
              <a:buChar char="-"/>
            </a:pPr>
            <a:endParaRPr lang="sk-SK" noProof="0" smtClean="0"/>
          </a:p>
          <a:p>
            <a:r>
              <a:rPr lang="sk-SK" noProof="0" smtClean="0"/>
              <a:t>Oba sú k dispozícii v 23 jazykoch na: http://echa.europa.eu/reach-2018.</a:t>
            </a:r>
          </a:p>
          <a:p>
            <a:endParaRPr lang="sk-SK" baseline="0" noProof="0" smtClean="0"/>
          </a:p>
          <a:p>
            <a:r>
              <a:rPr lang="sk-SK" noProof="0" smtClean="0"/>
              <a:t>Okrem toho je k dispozícii leták pre spoločnosti nepatriace do EÚ (v angličtine), v ktorom sa opisuje, čo môžu spoločnosti nepatriace do EÚ urobiť na podporu svojich európskych odberateľov, aby splnili svoje povinnosti podľa nariadení REACH a CLP.</a:t>
            </a:r>
          </a:p>
          <a:p>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27</a:t>
            </a:fld>
            <a:endParaRPr lang="sk-SK"/>
          </a:p>
        </p:txBody>
      </p:sp>
    </p:spTree>
    <p:extLst>
      <p:ext uri="{BB962C8B-B14F-4D97-AF65-F5344CB8AC3E}">
        <p14:creationId xmlns:p14="http://schemas.microsoft.com/office/powerpoint/2010/main" val="2074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mtClean="0"/>
              <a:t>Táto prezentácia predstavuje informačný balík, v ktorom agentúra ECHA približuje neskúseným registrujúcim a MSP postup, ako splniť do 31. mája 2018 povinnosť súvisiaca s registráciou zavedených látok.</a:t>
            </a:r>
          </a:p>
          <a:p>
            <a:endParaRPr lang="sk-SK" baseline="0" smtClean="0"/>
          </a:p>
          <a:p>
            <a:r>
              <a:rPr lang="sk-SK" smtClean="0"/>
              <a:t>Prezentácia vychádza z plánu realizácie REACH 2018 agentúry ECHA. K dispozícii je na webovom sídle agentúry ECHA: http://echa.europa.eu/documents/10162/13552/reach_roadmap_2018_web_final_en.pdf. </a:t>
            </a:r>
            <a:endParaRPr lang="sk-SK"/>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sk-SK"/>
          </a:p>
        </p:txBody>
      </p:sp>
    </p:spTree>
    <p:extLst>
      <p:ext uri="{BB962C8B-B14F-4D97-AF65-F5344CB8AC3E}">
        <p14:creationId xmlns:p14="http://schemas.microsoft.com/office/powerpoint/2010/main" val="93797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V tejto časti je uvedený prehľad celkových cieľov registrácie podľa nariadenia REACH.</a:t>
            </a:r>
            <a:r>
              <a:rPr lang="sk-SK" smtClean="0"/>
              <a:t> </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sk-SK"/>
          </a:p>
        </p:txBody>
      </p:sp>
    </p:spTree>
    <p:extLst>
      <p:ext uri="{BB962C8B-B14F-4D97-AF65-F5344CB8AC3E}">
        <p14:creationId xmlns:p14="http://schemas.microsoft.com/office/powerpoint/2010/main" val="7916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Podľa nariadenia REACH sa dôkazné bremeno preukázania bezpečného používania chemikálií obrátilo: je na spoločnostiach a podnikoch, aby preukázali, že chemikálie, ktoré vyrábajú v EÚ alebo dovážajú do EÚ, nespôsobujú neprijateľné riziko pre zdravie ľudí alebo životné prostredie. Spoločnosti zaznamenávajú svoje zistenia a závery do registračnej dokumentácie, ktorá sa predkladá agentúre ECHA.</a:t>
            </a:r>
          </a:p>
          <a:p>
            <a:endParaRPr lang="sk-SK" baseline="0" noProof="0" smtClean="0"/>
          </a:p>
          <a:p>
            <a:r>
              <a:rPr lang="sk-SK" baseline="0" noProof="0" smtClean="0"/>
              <a:t>Informácie z registračnej dokumentácie sa využívajú na ďalšie regulačné procesy.</a:t>
            </a:r>
          </a:p>
          <a:p>
            <a:pPr marL="172736" indent="-172736">
              <a:buFontTx/>
              <a:buChar char="-"/>
            </a:pPr>
            <a:r>
              <a:rPr lang="sk-SK" baseline="0" noProof="0" smtClean="0"/>
              <a:t>Vyhodnocuje sa najmenej 5 % registračnej dokumentácie, t. j. analyzuje sa, či sú poskytnuté informácie v súlade s požiadavkami nariadenia REACH.</a:t>
            </a:r>
          </a:p>
          <a:p>
            <a:pPr marL="172736" indent="-172736">
              <a:buFontTx/>
              <a:buChar char="-"/>
            </a:pPr>
            <a:r>
              <a:rPr lang="sk-SK" baseline="0" noProof="0" smtClean="0"/>
              <a:t>Registračná databáza sa kontroluje na látky, ktoré by si mohli vyžadovať ďalšie/celoeurópske opatrenia manažérstva rizík, ako sú harmonizovaná klasifikácia, autorizácia alebo obmedzenie.</a:t>
            </a:r>
          </a:p>
          <a:p>
            <a:pPr marL="172736" indent="-172736">
              <a:buFontTx/>
              <a:buChar char="-"/>
            </a:pPr>
            <a:r>
              <a:rPr lang="sk-SK" baseline="0" noProof="0" smtClean="0"/>
              <a:t>Registračná dokumentácia je tiež podkladom na hodnotenie látok, t. j. analýzu látok, ktoré môžu vzbudzovať obavy, členskými štátmi.</a:t>
            </a:r>
          </a:p>
          <a:p>
            <a:pPr defTabSz="921258">
              <a:defRPr/>
            </a:pPr>
            <a:br/>
            <a:r>
              <a:rPr lang="sk-SK" baseline="0" noProof="0" smtClean="0"/>
              <a:t>A napokon sa informácie, ktoré spoločnosti uvedú v registračnej dokumentácii, šíria bezplatne na webovom sídle agentúry ECHA, ako sa stanovuje v nariadení REACH. Ktokoľvek zainteresovaný môže vyhľadávať informácie o látkach, ktoré ho zaujímajú. Pomáha to európskym občanom pri informovaných rozhodnutiach o chemikáliách, ktoré používajú alebo ktorým môžu byť vystavení.</a:t>
            </a:r>
          </a:p>
          <a:p>
            <a:pPr defTabSz="921258">
              <a:defRPr/>
            </a:pPr>
            <a:endParaRPr lang="sk-SK" baseline="0" noProof="0" smtClean="0"/>
          </a:p>
          <a:p>
            <a:pPr defTabSz="921258">
              <a:defRPr/>
            </a:pPr>
            <a:r>
              <a:rPr lang="sk-SK" baseline="0" noProof="0" smtClean="0"/>
              <a:t>Nariadením REACH sa zavádza časovo rozložený systém na registrovanie tzv. existujúcich chemických látok nazývaných zavedené látky podľa nariadenia REACH. Ak potenciálni registrujúci vykonali ich </a:t>
            </a:r>
            <a:r>
              <a:rPr lang="sk-SK" b="1" baseline="0" noProof="0" smtClean="0"/>
              <a:t>predregistráciu</a:t>
            </a:r>
            <a:r>
              <a:rPr lang="sk-SK" baseline="0" noProof="0" smtClean="0"/>
              <a:t> do roku 2008*, mohli využiť postupné termíny registrácie: </a:t>
            </a:r>
          </a:p>
          <a:p>
            <a:pPr marL="172736" indent="-172736" defTabSz="921258">
              <a:buFont typeface="Arial" panose="020b0604020202020204" pitchFamily="34" charset="0"/>
              <a:buChar char="•"/>
              <a:defRPr/>
            </a:pPr>
            <a:r>
              <a:rPr lang="sk-SK" baseline="0" noProof="0" smtClean="0"/>
              <a:t>do 1. decembra 2010: látky, ktoré registrujúci vyrába/dováža v množstvách od 1 000 ton ročne, látky najnebezpečnejšie pre životné prostredie, ktoré registrujúci vyrába/dováža v množstvách od 100 ton ročne a látky CMR, ktoré registrujúci vyrába/dováža v množstvách od 1 tony ročne,</a:t>
            </a:r>
          </a:p>
          <a:p>
            <a:pPr marL="172736" indent="-172736" defTabSz="921258">
              <a:buFont typeface="Arial" panose="020b0604020202020204" pitchFamily="34" charset="0"/>
              <a:buChar char="•"/>
              <a:defRPr/>
            </a:pPr>
            <a:r>
              <a:rPr lang="sk-SK" baseline="0" noProof="0" smtClean="0"/>
              <a:t>do 31. mája 2013: látky, ktoré registrujúci vyrába/dováža v množstvách od 100 ton ročne,</a:t>
            </a:r>
          </a:p>
          <a:p>
            <a:pPr marL="172736" indent="-172736" defTabSz="921258">
              <a:buFont typeface="Arial" panose="020b0604020202020204" pitchFamily="34" charset="0"/>
              <a:buChar char="•"/>
              <a:defRPr/>
            </a:pPr>
            <a:r>
              <a:rPr lang="sk-SK" baseline="0" noProof="0" smtClean="0"/>
              <a:t>do 31. mája 2018: látky, ktoré registrujúci vyrába/dováža v množstvách od 1 ton ročne.</a:t>
            </a:r>
          </a:p>
          <a:p>
            <a:pPr marL="172736" indent="-172736" defTabSz="921258">
              <a:buFont typeface="Arial" panose="020b0604020202020204" pitchFamily="34" charset="0"/>
              <a:buChar char="•"/>
              <a:defRPr/>
            </a:pPr>
            <a:endParaRPr lang="sk-SK" baseline="0" noProof="0" smtClean="0"/>
          </a:p>
          <a:p>
            <a:pPr marL="0" indent="0" defTabSz="921258">
              <a:buFont typeface="Arial" panose="020b0604020202020204" pitchFamily="34" charset="0"/>
              <a:buNone/>
              <a:defRPr/>
            </a:pPr>
            <a:r>
              <a:rPr lang="sk-SK" baseline="0" noProof="0" smtClean="0"/>
              <a:t>*Spoločnosti, ktoré len teraz vstupujú na trh so zavedenými látkami, ktoré ich vyrábajú alebo dovážajú v množstvách od 1 do 100 ton ročne, ich môžu predregistrovať do 31. mája 2017.</a:t>
            </a:r>
          </a:p>
          <a:p>
            <a:r>
              <a:rPr lang="sk-SK" smtClean="0"/>
              <a:t> </a:t>
            </a:r>
          </a:p>
          <a:p>
            <a:r>
              <a:rPr lang="sk-SK" b="1" baseline="0" noProof="0" smtClean="0"/>
              <a:t>ĎALŠIE INFORMÁCIE:</a:t>
            </a:r>
          </a:p>
          <a:p>
            <a:endParaRPr lang="sk-SK" b="1" baseline="0" noProof="0" smtClean="0"/>
          </a:p>
          <a:p>
            <a:pPr marL="172736" indent="-172736" defTabSz="921258">
              <a:buFont typeface="Arial" panose="020b0604020202020204" pitchFamily="34" charset="0"/>
              <a:buChar char="•"/>
              <a:defRPr/>
            </a:pPr>
            <a:r>
              <a:rPr lang="sk-SK" baseline="0" noProof="0" smtClean="0"/>
              <a:t>Stratégia agentúry ECHA na kontrolu dodržiavania predpisov: http://echa.europa.eu/documents/10162/13608/echa_cch_strategy_en.pdf</a:t>
            </a:r>
          </a:p>
          <a:p>
            <a:pPr marL="172736" indent="-172736" defTabSz="921258">
              <a:buFont typeface="Arial" panose="020b0604020202020204" pitchFamily="34" charset="0"/>
              <a:buChar char="•"/>
              <a:defRPr/>
            </a:pPr>
            <a:r>
              <a:rPr lang="sk-SK" baseline="0" noProof="0" smtClean="0"/>
              <a:t>Usmernenie v kocke k registrácii: http://echa.europa.eu/documents/10162/13632/nutshell_guidance_registration_en.pdf. </a:t>
            </a:r>
          </a:p>
          <a:p>
            <a:endParaRPr lang="sk-SK" b="1" baseline="0" noProof="0" smtClean="0"/>
          </a:p>
          <a:p>
            <a:endParaRPr lang="sk-SK" baseline="0" noProof="0" smtClean="0"/>
          </a:p>
          <a:p>
            <a:r>
              <a:rPr lang="sk-SK" baseline="0" noProof="0" smtClean="0"/>
              <a:t>POZNÁMKA: EÚ a Európa v súvislosti s touto prezentáciou znamenajú členské štáty EÚ + krajiny EHP Island, Lichtenštajnsko a Nórsko, v ktorých sa uplatňuje nariadenie REACH.</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sk-SK"/>
          </a:p>
        </p:txBody>
      </p:sp>
    </p:spTree>
    <p:extLst>
      <p:ext uri="{BB962C8B-B14F-4D97-AF65-F5344CB8AC3E}">
        <p14:creationId xmlns:p14="http://schemas.microsoft.com/office/powerpoint/2010/main" val="379882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Toto je schematické znázornenie tokov informácií súvisiacich s registráciou.</a:t>
            </a:r>
          </a:p>
          <a:p>
            <a:endParaRPr lang="sk-SK" noProof="0" smtClean="0"/>
          </a:p>
          <a:p>
            <a:pPr marL="230315" indent="-230315">
              <a:buAutoNum type="arabicParenR"/>
            </a:pPr>
            <a:r>
              <a:rPr lang="sk-SK" noProof="0" smtClean="0"/>
              <a:t>REACH je prístup k riadeniu chemických látok založený na riziku. Na náležité posúdenie rizík sú potrebné informácie o </a:t>
            </a:r>
            <a:r>
              <a:rPr lang="sk-SK" b="1" noProof="0" smtClean="0"/>
              <a:t>vlastnostiach</a:t>
            </a:r>
            <a:r>
              <a:rPr lang="sk-SK" noProof="0" smtClean="0"/>
              <a:t> aj </a:t>
            </a:r>
            <a:r>
              <a:rPr lang="sk-SK" b="1" noProof="0" smtClean="0"/>
              <a:t>použitiach</a:t>
            </a:r>
            <a:r>
              <a:rPr lang="sk-SK" noProof="0" smtClean="0"/>
              <a:t> látky.</a:t>
            </a:r>
          </a:p>
          <a:p>
            <a:pPr marL="230315" indent="-230315">
              <a:buAutoNum type="arabicParenR"/>
            </a:pPr>
            <a:r>
              <a:rPr lang="sk-SK" baseline="0" noProof="0" smtClean="0"/>
              <a:t>Informácie o použitiach pochádzajú od následných užívateľov. Ak sú organizovaní, predpokladá sa, že ich odvetvové organizácie zhromaždia informácie o používaniach a podmienkach používania a sprístupnia ich registrujúcim v harmonizovanom formáte (mapách použití). Aj keď následní užívatelia nie sú organizovaní, odporúča sa, aby na poskytovanie informácií o použití registrujúcim použili harmonizovaný formát. </a:t>
            </a:r>
            <a:r>
              <a:rPr lang="sk-SK" smtClean="0"/>
              <a:t> </a:t>
            </a:r>
          </a:p>
          <a:p>
            <a:pPr marL="230315" indent="-230315">
              <a:buAutoNum type="arabicParenR"/>
            </a:pPr>
            <a:r>
              <a:rPr lang="sk-SK" noProof="0" smtClean="0"/>
              <a:t>Registrujúci ako výrobcovia a dovozcovia majú informácie o vlastnostiach látok.</a:t>
            </a:r>
          </a:p>
          <a:p>
            <a:pPr marL="230315" indent="-230315">
              <a:buAutoNum type="arabicParenR"/>
            </a:pPr>
            <a:r>
              <a:rPr lang="sk-SK" baseline="0" noProof="0" smtClean="0"/>
              <a:t>Registrujúci zdokumentujú informácie o použitiach a vlastnostiach vo svojej registračnej dokumentácii. Ak registrujú množstvá od 10 ton ročne, vykonajú aj hodnotenie chemickej bezpečnosti týkajúce sa celého životného cyklu látky a výsledky zdokumentujú v správe o chemickej bezpečnosti. </a:t>
            </a:r>
          </a:p>
          <a:p>
            <a:pPr marL="230315" indent="-230315">
              <a:buAutoNum type="arabicParenR"/>
            </a:pPr>
            <a:r>
              <a:rPr lang="sk-SK" baseline="0" noProof="0" smtClean="0"/>
              <a:t>Orgány využívajú informácie uvedené v registračnej dokumentácii na posúdenie potreby regulačných opatrení manažmentu rizík, akými sú harmonizovaná klasifikácia a označovanie, obmedzenie a autorizácia. Registračná dokumentácia je tiež základom pri výbere látok pre ďalšiu kontrolu v procese hodnotenia látky. Napokon väčšina informácií z registračnej dokumentácie je bezplatne zverejnená na webovom sídle agentúry ECHA.</a:t>
            </a:r>
          </a:p>
          <a:p>
            <a:pPr marL="230315" indent="-230315">
              <a:buAutoNum type="arabicParenR"/>
            </a:pPr>
            <a:r>
              <a:rPr lang="sk-SK" baseline="0" noProof="0" smtClean="0"/>
              <a:t>Samotní registrujúci využívajú informácie z registračnej dokumentácie a zo správy o chemickej bezpečnosti ako podklad na zostavenie kariet bezpečnostných údajov. Podľa nariadenia REACH môže byť ku kartám bezpečnostných údajov pripojený jeden alebo viac expozičných scenárov. V expozičných scenároch sú stručne opísané špecifické podmienky použitia/skupiny použití bezpečného používania látky.</a:t>
            </a:r>
          </a:p>
          <a:p>
            <a:pPr marL="230315" indent="-230315">
              <a:buAutoNum type="arabicParenR"/>
            </a:pPr>
            <a:endParaRPr lang="sk-SK" baseline="0" noProof="0" smtClean="0"/>
          </a:p>
          <a:p>
            <a:pPr marL="0" indent="0">
              <a:buNone/>
            </a:pPr>
            <a:r>
              <a:rPr lang="sk-SK" b="1" baseline="0" noProof="0" smtClean="0"/>
              <a:t>ĎALŠIE INFORMÁCIE:</a:t>
            </a:r>
          </a:p>
          <a:p>
            <a:pPr marL="0" indent="0">
              <a:buNone/>
            </a:pPr>
            <a:endParaRPr lang="sk-SK" baseline="0" noProof="0" smtClean="0"/>
          </a:p>
          <a:p>
            <a:pPr marL="171450" indent="-171450">
              <a:buFont typeface="Arial" panose="020b0604020202020204" pitchFamily="34" charset="0"/>
              <a:buChar char="•"/>
            </a:pPr>
            <a:r>
              <a:rPr lang="sk-SK" baseline="0" noProof="0" smtClean="0"/>
              <a:t>Usmernenie v kocke k hodnoteniu chemickej bezpečnosti: https://echa.europa.eu/documents/10162/23036412/nutshell_guidance_csa_sk.pdf.</a:t>
            </a:r>
          </a:p>
          <a:p>
            <a:pPr marL="171450" indent="-171450">
              <a:buFont typeface="Arial" panose="020b0604020202020204" pitchFamily="34" charset="0"/>
              <a:buChar char="•"/>
            </a:pPr>
            <a:r>
              <a:rPr lang="sk-SK" baseline="0" noProof="0" smtClean="0"/>
              <a:t>Usmernenie v kocke k zostavovaniu kariet bezpečnostných údajov: https://echa.europa.eu/documents/10162/23036412/sds_nutshell_guidance_sk.pdf.</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aseline="0" noProof="0" smtClean="0"/>
              <a:t>Usmernenia v kocke pre následných užívateľov: https://echa.europa.eu/documents/10162/23036412/du_nutshell_guidance_sk.pdf.</a:t>
            </a:r>
          </a:p>
          <a:p>
            <a:pPr marL="171450" indent="-171450">
              <a:buFont typeface="Arial" panose="020b0604020202020204" pitchFamily="34" charset="0"/>
              <a:buChar char="•"/>
            </a:pPr>
            <a:r>
              <a:rPr lang="sk-SK" baseline="0" noProof="0" smtClean="0"/>
              <a:t>Informácie o registrovaných látkach: http://echa.europa.eu/information-on-chemicals/registered-substances.</a:t>
            </a:r>
          </a:p>
          <a:p>
            <a:pPr marL="0" indent="0">
              <a:buNone/>
            </a:pP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sk-SK"/>
          </a:p>
        </p:txBody>
      </p:sp>
    </p:spTree>
    <p:extLst>
      <p:ext uri="{BB962C8B-B14F-4D97-AF65-F5344CB8AC3E}">
        <p14:creationId xmlns:p14="http://schemas.microsoft.com/office/powerpoint/2010/main" val="3755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Táto snímka znázorňuje, ako sa na webovom sídle agentúry ECHA zverejňujú informácie, ktoré agentúre ECHA predložili spoločnosti.</a:t>
            </a:r>
          </a:p>
          <a:p>
            <a:endParaRPr lang="sk-SK" noProof="0" smtClean="0"/>
          </a:p>
          <a:p>
            <a:r>
              <a:rPr lang="sk-SK" noProof="0" smtClean="0">
                <a:effectLst/>
              </a:rPr>
              <a:t>Najstručnejší spôsob, akým agentúra ECHA zobrazuje informácie na svojom webovom sídle, je tzv. informačná karta. Je zhrnutím kľúčových vlastností látky: ako je klasifikovaná a či je alebo nie je nebezpečná. Ak má látka znepokojujúce vlastnosti, v informačnej karte je tiež uvedené, ako látku kontrolujú regulačné orgány.</a:t>
            </a:r>
          </a:p>
          <a:p>
            <a:endParaRPr lang="sk-SK" noProof="0" smtClean="0">
              <a:effectLst/>
            </a:endParaRPr>
          </a:p>
          <a:p>
            <a:r>
              <a:rPr lang="sk-SK" noProof="0" smtClean="0">
                <a:effectLst/>
              </a:rPr>
              <a:t>Stručné profily sú zhrnutím opisu látky a vedeckých vlastností z registračnej dokumentácie. V </a:t>
            </a:r>
            <a:r>
              <a:rPr lang="sk-SK" b="1" noProof="0" smtClean="0">
                <a:effectLst/>
              </a:rPr>
              <a:t>opise látky </a:t>
            </a:r>
            <a:r>
              <a:rPr lang="sk-SK" noProof="0" smtClean="0">
                <a:effectLst/>
              </a:rPr>
              <a:t>sa uvádza prehľad hlavných identifikátorov látky, klasifikácia látky, prebiehajúce regulačné činnosti, hlavné použitia látky a mená registrujúcich, ktorí látku vyrábajú a/alebo dovážajú. Informácie v </a:t>
            </a:r>
            <a:r>
              <a:rPr lang="sk-SK" b="1" noProof="0" smtClean="0">
                <a:effectLst/>
              </a:rPr>
              <a:t>časti o vedeckých vlastnostiach</a:t>
            </a:r>
            <a:r>
              <a:rPr lang="sk-SK" noProof="0" smtClean="0">
                <a:effectLst/>
              </a:rPr>
              <a:t> sú usporiadané podľa vlastností látky, ďalej členené na sledované parametre. Každý sledovaný parameter obsahuje tri bloky informácií: výsledky štúdie, typ poskytnutej štúdie a súhrnné údaje.</a:t>
            </a:r>
            <a:endParaRPr lang="sk-SK" baseline="0" noProof="0" smtClean="0">
              <a:effectLst/>
            </a:endParaRPr>
          </a:p>
          <a:p>
            <a:endParaRPr lang="sk-SK" noProof="0" smtClean="0"/>
          </a:p>
          <a:p>
            <a:r>
              <a:rPr lang="sk-SK" noProof="0" smtClean="0"/>
              <a:t>Zdrojové údaje sú nespracované údaje, ktoré tvoria základ zhrnutí v informačných kartách a stručných profiloch.</a:t>
            </a:r>
          </a:p>
          <a:p>
            <a:pPr marL="171450" indent="-171450">
              <a:buFont typeface="Arial" panose="020b0604020202020204" pitchFamily="34" charset="0"/>
              <a:buChar char="•"/>
            </a:pPr>
            <a:r>
              <a:rPr lang="sk-SK" baseline="0" noProof="0" smtClean="0"/>
              <a:t>Registračná dokumentácia = dokumentácia IUCLID predložená agentúre ECHA spoločnosťami, ktoré vyrábajú alebo dovážajú látky v množstvách od 1 tony ročne.</a:t>
            </a:r>
          </a:p>
          <a:p>
            <a:pPr marL="171450" indent="-171450">
              <a:buFont typeface="Arial" panose="020b0604020202020204" pitchFamily="34" charset="0"/>
              <a:buChar char="•"/>
            </a:pPr>
            <a:r>
              <a:rPr lang="sk-SK" baseline="0" noProof="0" smtClean="0"/>
              <a:t>Zoznam CoRAP = priebežný akčný plán Spoločenstva. Zoznam látok, ktoré môžu vzbudzovať obavy, ktorý v nasledujúcich troch rokoch budú hodnotiť členské štáty. Viac informácií nájdete na http://echa.europa.eu/regulations/reach/evaluation/substance-evaluation/community-rolling-action-plan.</a:t>
            </a:r>
          </a:p>
          <a:p>
            <a:pPr marL="171450" indent="-171450">
              <a:buFont typeface="Arial" panose="020b0604020202020204" pitchFamily="34" charset="0"/>
              <a:buChar char="•"/>
            </a:pPr>
            <a:r>
              <a:rPr lang="sk-SK" baseline="0" noProof="0" smtClean="0"/>
              <a:t>Autorizačný zoznam = látky, ktoré sú zaradené do prílohy XIV k nariadeniu REACH. Používanie týchto látok nie je dovolené, pokiaľ sa neudelí autorizácia na použitie. Viac informácií nájdete na http://echa.europa.eu/web/guest/addressing-chemicals-of-concern/authorisation.</a:t>
            </a:r>
          </a:p>
          <a:p>
            <a:pPr marL="171450" indent="-171450">
              <a:buFont typeface="Arial" panose="020b0604020202020204" pitchFamily="34" charset="0"/>
              <a:buChar char="•"/>
            </a:pPr>
            <a:r>
              <a:rPr lang="sk-SK" smtClean="0"/>
              <a:t>Zoznam obmedzení = látky, ktorých výroba, uvedenie na trh alebo používanie sú obmedzené. Viac informácií nájdete na http://echa.europa.eu/web/guest/addressing-chemicals-of-concern/restriction. </a:t>
            </a:r>
          </a:p>
          <a:p>
            <a:pPr marL="171450" indent="-171450">
              <a:buFont typeface="Arial" panose="020b0604020202020204" pitchFamily="34" charset="0"/>
              <a:buChar char="•"/>
            </a:pPr>
            <a:r>
              <a:rPr lang="sk-SK" baseline="0" noProof="0" smtClean="0"/>
              <a:t>Harmonizované C&amp;L = látky, ktorých klasifikácia a označovanie sú harmonizované v celej EÚ. Viac informácií nájdete na http://echa.europa.eu/addressing-chemicals-of-concern/harmonised-classification-and-labelling.</a:t>
            </a:r>
          </a:p>
          <a:p>
            <a:pPr marL="171450" indent="-171450">
              <a:buFont typeface="Arial" panose="020b0604020202020204" pitchFamily="34" charset="0"/>
              <a:buChar char="•"/>
            </a:pPr>
            <a:r>
              <a:rPr lang="sk-SK" baseline="0" noProof="0" smtClean="0"/>
              <a:t>Schválené účinné látky = látky schválené ako účinné látky podľa nariadenia o biocídnych výrobkoch. Autorizáciu biocídneho výrobku možno získať len pre schválené účinné látky. Viac informácií nájdete na http://echa.europa.eu/regulations/biocidal-products-regulation/approval-of-active-substances.</a:t>
            </a:r>
          </a:p>
          <a:p>
            <a:pPr marL="171450" indent="-171450">
              <a:buFont typeface="Arial" panose="020b0604020202020204" pitchFamily="34" charset="0"/>
              <a:buChar char="•"/>
            </a:pPr>
            <a:r>
              <a:rPr lang="sk-SK" baseline="0" noProof="0" smtClean="0"/>
              <a:t>Príloha I k nariadeniu PIC = látky uvedené v zozname prílohy I k nariadeniu o udeľovaní predbežného súhlasu po predchádzajúcom schválení. Pred vývozom týchto látok je potrebný súhlas prijímajúcej krajiny. Viac informácií nájdete na http://echa.europa.eu/regulations/prior-informed-consent-regulation.   </a:t>
            </a:r>
          </a:p>
          <a:p>
            <a:endParaRPr lang="sk-SK" baseline="0" noProof="0" smtClean="0"/>
          </a:p>
          <a:p>
            <a:pPr marL="0" indent="0">
              <a:buNone/>
            </a:pPr>
            <a:r>
              <a:rPr lang="sk-SK" b="1" baseline="0" noProof="0" smtClean="0"/>
              <a:t>ĎALŠIE INFORMÁCIE:</a:t>
            </a:r>
          </a:p>
          <a:p>
            <a:pPr marL="0" indent="0">
              <a:buNone/>
            </a:pPr>
            <a:endParaRPr lang="sk-SK" baseline="0" noProof="0" smtClean="0"/>
          </a:p>
          <a:p>
            <a:pPr marL="171450" indent="-171450">
              <a:buFont typeface="Arial" panose="020b0604020202020204" pitchFamily="34" charset="0"/>
              <a:buChar char="•"/>
            </a:pPr>
            <a:r>
              <a:rPr lang="sk-SK" baseline="0" noProof="0" smtClean="0"/>
              <a:t>Informácie o registrovaných látkach: http://echa.europa.eu/information-on-chemicals/registered-substances.</a:t>
            </a:r>
          </a:p>
          <a:p>
            <a:endParaRPr lang="sk-SK"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sk-SK"/>
          </a:p>
        </p:txBody>
      </p:sp>
    </p:spTree>
    <p:extLst>
      <p:ext uri="{BB962C8B-B14F-4D97-AF65-F5344CB8AC3E}">
        <p14:creationId xmlns:p14="http://schemas.microsoft.com/office/powerpoint/2010/main" val="22624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Registrácia zavedených látok bola rozvrhnutá podľa nariadenia REACH: termíny boli stanovené na 1. decembra 2010, 31. mája 2013 a 31. mája 2018.</a:t>
            </a:r>
          </a:p>
          <a:p>
            <a:endParaRPr lang="sk-SK" noProof="0" smtClean="0"/>
          </a:p>
          <a:p>
            <a:r>
              <a:rPr lang="sk-SK" noProof="0" smtClean="0"/>
              <a:t>Očakáva sa, že tretí termín v roku 2018 sa bude vyznačovať určitými veľmi špecifickými aspektmi.</a:t>
            </a:r>
            <a:endParaRPr lang="sk-SK" noProof="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sk-SK"/>
          </a:p>
        </p:txBody>
      </p:sp>
    </p:spTree>
    <p:extLst>
      <p:ext uri="{BB962C8B-B14F-4D97-AF65-F5344CB8AC3E}">
        <p14:creationId xmlns:p14="http://schemas.microsoft.com/office/powerpoint/2010/main" val="142907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noProof="0" smtClean="0"/>
              <a:t>31. máj 2018 je posledný termín registrácie zavedených látok. Spoločnosti už nemôžu odkladať svoje rozhodnutie o registrácii tým, že znížia objem výroby/dovozu. </a:t>
            </a:r>
          </a:p>
          <a:p>
            <a:endParaRPr lang="sk-SK" baseline="0" noProof="0" smtClean="0"/>
          </a:p>
          <a:p>
            <a:r>
              <a:rPr lang="sk-SK" noProof="0" smtClean="0"/>
              <a:t>Po tomto termíne spoločnosti, ktoré chcú vstúpiť na trh so zavedenými látkami, musia agentúre ECHA predložiť žiadosť o informácie, aby sa mohli pripojiť k existujúcej registrácii.</a:t>
            </a:r>
          </a:p>
          <a:p>
            <a:endParaRPr lang="sk-SK" noProof="0" smtClean="0"/>
          </a:p>
          <a:p>
            <a:pPr marL="0" marR="0" indent="0" algn="l" defTabSz="914400" rtl="0" eaLnBrk="1" fontAlgn="auto" latinLnBrk="0" hangingPunct="1">
              <a:lnSpc>
                <a:spcPct val="100000"/>
              </a:lnSpc>
              <a:spcBef>
                <a:spcPct val="0"/>
              </a:spcBef>
              <a:spcAft>
                <a:spcPct val="0"/>
              </a:spcAft>
              <a:buClrTx/>
              <a:buSzTx/>
              <a:buFontTx/>
              <a:buNone/>
              <a:defRPr/>
            </a:pPr>
            <a:r>
              <a:rPr lang="sk-SK" baseline="0" noProof="0" smtClean="0"/>
              <a:t>V prípade látok CMR (karcinogénnych, mutagénnych alebo poškodzujúcich reprodukciu) vyrábaných alebo dovážaných v množstvách od 1 tony ročne bol termín registrácie už skôr, 1. decembra 2010.</a:t>
            </a:r>
          </a:p>
        </p:txBody>
      </p:sp>
      <p:sp>
        <p:nvSpPr>
          <p:cNvPr id="4" name="Slide Number Placeholder 3"/>
          <p:cNvSpPr>
            <a:spLocks noGrp="1"/>
          </p:cNvSpPr>
          <p:nvPr>
            <p:ph type="sldNum" sz="quarter" idx="10"/>
          </p:nvPr>
        </p:nvSpPr>
        <p:spPr/>
        <p:txBody>
          <a:bodyPr/>
          <a:lstStyle/>
          <a:p>
            <a:fld id="{68DD4212-E431-464C-A3C7-FAC7436F6DC4}" type="slidenum">
              <a:rPr lang="en-GB" smtClean="0"/>
              <a:t>9</a:t>
            </a:fld>
            <a:endParaRPr lang="sk-SK"/>
          </a:p>
        </p:txBody>
      </p:sp>
    </p:spTree>
    <p:extLst>
      <p:ext uri="{BB962C8B-B14F-4D97-AF65-F5344CB8AC3E}">
        <p14:creationId xmlns:p14="http://schemas.microsoft.com/office/powerpoint/2010/main" val="216643173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80511"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0.png" /><Relationship Id="rId2" Type="http://schemas.openxmlformats.org/officeDocument/2006/relationships/notesSlide" Target="../notesSlides/notesSlide13.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jpeg" /><Relationship Id="rId9" Type="http://schemas.openxmlformats.org/officeDocument/2006/relationships/image" Target="../media/image3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hyperlink" Target="http://www.google.fi/url?sa=i&amp;rct=j&amp;q=bisphenol&amp;source=images&amp;cd=&amp;cad=rja&amp;docid=pkzCoCNu6PGucM&amp;tbnid=EsP-O4-OtvnUjM:&amp;ved=0CAUQjRw&amp;url=http://chemistry.about.com/od/factsstructures/ig/Chemical-Structures---B/Bisphenol-A-or-BPA.htm&amp;ei=fkAvUqzrIMiM4AS3ioGYAg&amp;bvm=bv.51773540,d.bGE&amp;psig=AFQjCNHV62ftWbv-O8rRO1E6H_mHo_LqOg&amp;ust=1378914802186532" TargetMode="External" /><Relationship Id="rId5" Type="http://schemas.openxmlformats.org/officeDocument/2006/relationships/image" Target="../media/image10.png" /><Relationship Id="rId6" Type="http://schemas.openxmlformats.org/officeDocument/2006/relationships/hyperlink" Target="http://www.google.fi/url?sa=i&amp;rct=j&amp;q=&amp;esrc=s&amp;frm=1&amp;source=images&amp;cd=&amp;cad=rja&amp;docid=BWjaeukRBBczFM&amp;tbnid=ggF5-R_m9HQRaM:&amp;ved=0CAUQjRw&amp;url=http://northgapartyrentals.com/services/&amp;ei=OmU5UqK1FqqS4ATaqYCgAQ&amp;bvm=bv.52288139,d.bGE&amp;psig=AFQjCNEZikzMDPE9FNc2Z06A0iGvHtzFww&amp;ust=1379579563696027" TargetMode="External" /><Relationship Id="rId7" Type="http://schemas.openxmlformats.org/officeDocument/2006/relationships/image" Target="../media/image11.jpeg" /><Relationship Id="rId8"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905232"/>
            <a:ext cx="5544616" cy="2523768"/>
          </a:xfrm>
          <a:prstGeom prst="rect">
            <a:avLst/>
          </a:prstGeom>
          <a:noFill/>
        </p:spPr>
        <p:txBody>
          <a:bodyPr wrap="square" rtlCol="0">
            <a:spAutoFit/>
          </a:bodyPr>
          <a:lstStyle/>
          <a:p>
            <a:r>
              <a:rPr lang="sk-SK" sz="5000" b="1" smtClean="0">
                <a:solidFill>
                  <a:schemeClr val="bg1"/>
                </a:solidFill>
                <a:latin typeface="Verdana" panose="020b0604030504040204" pitchFamily="34" charset="0"/>
              </a:rPr>
              <a:t>REACH 2018</a:t>
            </a:r>
          </a:p>
          <a:p>
            <a:endParaRPr lang="sk-SK"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sk-SK" sz="3600" smtClean="0">
                <a:solidFill>
                  <a:schemeClr val="bg1"/>
                </a:solidFill>
                <a:latin typeface="Verdana" panose="020b0604030504040204" pitchFamily="34" charset="0"/>
              </a:rPr>
              <a:t>Zostaňte na trhu – zaregistrujte svoje chemické látky</a:t>
            </a:r>
            <a:endParaRPr lang="sk-SK"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10</a:t>
            </a:fld>
            <a:endParaRPr lang="sk-SK"/>
          </a:p>
        </p:txBody>
      </p:sp>
      <p:sp>
        <p:nvSpPr>
          <p:cNvPr id="4" name="Title 3"/>
          <p:cNvSpPr>
            <a:spLocks noGrp="1"/>
          </p:cNvSpPr>
          <p:nvPr>
            <p:ph type="title"/>
          </p:nvPr>
        </p:nvSpPr>
        <p:spPr/>
        <p:txBody>
          <a:bodyPr/>
          <a:lstStyle/>
          <a:p>
            <a:r>
              <a:rPr lang="sk-SK" noProof="0" smtClean="0"/>
              <a:t>REACH 2018 – 2</a:t>
            </a:r>
            <a:endParaRPr lang="sk-SK" noProof="0"/>
          </a:p>
        </p:txBody>
      </p:sp>
      <p:sp>
        <p:nvSpPr>
          <p:cNvPr id="5" name="Content Placeholder 4"/>
          <p:cNvSpPr>
            <a:spLocks noGrp="1"/>
          </p:cNvSpPr>
          <p:nvPr>
            <p:ph idx="1"/>
          </p:nvPr>
        </p:nvSpPr>
        <p:spPr/>
        <p:txBody>
          <a:bodyPr>
            <a:normAutofit/>
          </a:bodyPr>
          <a:lstStyle/>
          <a:p>
            <a:pPr>
              <a:spcBef>
                <a:spcPts val="600"/>
              </a:spcBef>
              <a:spcAft>
                <a:spcPts val="1200"/>
              </a:spcAft>
            </a:pPr>
            <a:r>
              <a:rPr lang="sk-SK" noProof="0" smtClean="0"/>
              <a:t>Prax dokazuje: registrácia podľa nariadenia REACH sa dá zvládnuť!</a:t>
            </a:r>
            <a:r>
              <a:rPr lang="sk-SK" smtClean="0"/>
              <a:t> </a:t>
            </a:r>
            <a:r>
              <a:rPr lang="en-US" smtClean="0"/>
              <a:t>	</a:t>
            </a:r>
          </a:p>
          <a:p>
            <a:pPr lvl="1">
              <a:spcBef>
                <a:spcPts val="600"/>
              </a:spcBef>
              <a:spcAft>
                <a:spcPts val="1200"/>
              </a:spcAft>
            </a:pPr>
            <a:r>
              <a:rPr lang="sk-SK" noProof="0" smtClean="0">
                <a:solidFill>
                  <a:srgbClr val="000000"/>
                </a:solidFill>
              </a:rPr>
              <a:t>Od roku 2008 to urobili už tisícky podnikov</a:t>
            </a:r>
          </a:p>
          <a:p>
            <a:pPr lvl="1">
              <a:spcBef>
                <a:spcPts val="600"/>
              </a:spcBef>
              <a:spcAft>
                <a:spcPts val="1200"/>
              </a:spcAft>
            </a:pPr>
            <a:r>
              <a:rPr lang="sk-SK" noProof="0" smtClean="0">
                <a:solidFill>
                  <a:srgbClr val="000000"/>
                </a:solidFill>
              </a:rPr>
              <a:t>Pri poslednom termíne bolo prijatých vyše 5 600 registrácií, pričom 16 % pochádzalo od MSP </a:t>
            </a:r>
          </a:p>
          <a:p>
            <a:r>
              <a:rPr lang="sk-SK" smtClean="0"/>
              <a:t>Agentúra ECHA, Európska komisia, národné orgány a priemyselné organizácie spájajú svoje sily na podporu spoločností!</a:t>
            </a:r>
          </a:p>
          <a:p>
            <a:endParaRPr lang="sk-SK" noProof="0"/>
          </a:p>
        </p:txBody>
      </p:sp>
    </p:spTree>
    <p:extLst>
      <p:ext uri="{BB962C8B-B14F-4D97-AF65-F5344CB8AC3E}">
        <p14:creationId xmlns:p14="http://schemas.microsoft.com/office/powerpoint/2010/main" val="19772012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Plán realizácie REACH 2018 agentúry ECHA</a:t>
            </a:r>
            <a:endParaRPr lang="sk-SK" noProof="0"/>
          </a:p>
        </p:txBody>
      </p:sp>
    </p:spTree>
    <p:extLst>
      <p:ext uri="{BB962C8B-B14F-4D97-AF65-F5344CB8AC3E}">
        <p14:creationId xmlns:p14="http://schemas.microsoft.com/office/powerpoint/2010/main" val="26002589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12</a:t>
            </a:fld>
            <a:endParaRPr lang="sk-SK"/>
          </a:p>
        </p:txBody>
      </p:sp>
      <p:sp>
        <p:nvSpPr>
          <p:cNvPr id="4" name="Title 3"/>
          <p:cNvSpPr>
            <a:spLocks noGrp="1"/>
          </p:cNvSpPr>
          <p:nvPr>
            <p:ph type="title"/>
          </p:nvPr>
        </p:nvSpPr>
        <p:spPr>
          <a:xfrm>
            <a:off x="518864" y="476672"/>
            <a:ext cx="8229600" cy="864096"/>
          </a:xfrm>
        </p:spPr>
        <p:txBody>
          <a:bodyPr/>
          <a:lstStyle/>
          <a:p>
            <a:r>
              <a:rPr lang="sk-SK" noProof="0" smtClean="0"/>
              <a:t>Dokument plánu realizácie</a:t>
            </a:r>
            <a:endParaRPr lang="sk-SK" noProof="0"/>
          </a:p>
        </p:txBody>
      </p:sp>
      <p:sp>
        <p:nvSpPr>
          <p:cNvPr id="5" name="Content Placeholder 4"/>
          <p:cNvSpPr>
            <a:spLocks noGrp="1"/>
          </p:cNvSpPr>
          <p:nvPr>
            <p:ph idx="1"/>
          </p:nvPr>
        </p:nvSpPr>
        <p:spPr/>
        <p:txBody>
          <a:bodyPr>
            <a:normAutofit fontScale="70000" lnSpcReduction="20000"/>
          </a:bodyPr>
          <a:lstStyle/>
          <a:p>
            <a:pPr>
              <a:spcBef>
                <a:spcPts val="1800"/>
              </a:spcBef>
              <a:tabLst>
                <a:tab pos="388938"/>
                <a:tab pos="576263"/>
              </a:tabLst>
              <a:defRPr/>
            </a:pPr>
            <a:r>
              <a:rPr lang="sk-SK" sz="2800" noProof="0" smtClean="0"/>
              <a:t>Zverejnený 14. januára 2015</a:t>
            </a:r>
          </a:p>
          <a:p>
            <a:pPr lvl="1">
              <a:spcBef>
                <a:spcPts val="1800"/>
              </a:spcBef>
              <a:tabLst>
                <a:tab pos="388938"/>
                <a:tab pos="576263"/>
              </a:tabLst>
              <a:defRPr/>
            </a:pPr>
            <a:r>
              <a:rPr lang="sk-SK" noProof="0" smtClean="0">
                <a:solidFill>
                  <a:srgbClr val="000000"/>
                </a:solidFill>
              </a:rPr>
              <a:t>Konzultácie so zúčastnenými stranami od júna do septembra 2014</a:t>
            </a:r>
          </a:p>
          <a:p>
            <a:pPr lvl="1">
              <a:spcBef>
                <a:spcPts val="1800"/>
              </a:spcBef>
              <a:tabLst>
                <a:tab pos="388938"/>
                <a:tab pos="576263"/>
              </a:tabLst>
              <a:defRPr/>
            </a:pPr>
            <a:r>
              <a:rPr lang="sk-SK" altLang="en-US" noProof="0" smtClean="0"/>
              <a:t>Pripomienky prijaté od 26 organizácií</a:t>
            </a:r>
            <a:endParaRPr lang="sk-SK" noProof="0" smtClean="0">
              <a:solidFill>
                <a:srgbClr val="000000"/>
              </a:solidFill>
              <a:cs typeface="Arial"/>
            </a:endParaRPr>
          </a:p>
          <a:p>
            <a:pPr>
              <a:spcBef>
                <a:spcPts val="1800"/>
              </a:spcBef>
              <a:tabLst>
                <a:tab pos="388938"/>
                <a:tab pos="576263"/>
              </a:tabLst>
              <a:defRPr/>
            </a:pPr>
            <a:r>
              <a:rPr lang="sk-SK" sz="2800" noProof="0" smtClean="0">
                <a:solidFill>
                  <a:srgbClr val="000000"/>
                </a:solidFill>
              </a:rPr>
              <a:t>Dokumentuje činnosti agentúry ECHA plánované na obdobie rokov 2014 – 2018</a:t>
            </a:r>
          </a:p>
          <a:p>
            <a:pPr lvl="1">
              <a:spcBef>
                <a:spcPts val="1800"/>
              </a:spcBef>
              <a:tabLst>
                <a:tab pos="388938"/>
                <a:tab pos="576263"/>
              </a:tabLst>
              <a:defRPr/>
            </a:pPr>
            <a:r>
              <a:rPr lang="sk-SK" noProof="0" smtClean="0">
                <a:solidFill>
                  <a:srgbClr val="000000"/>
                </a:solidFill>
              </a:rPr>
              <a:t>Opatrenia na podporu neskúsených registrujúcich a MSP</a:t>
            </a:r>
          </a:p>
          <a:p>
            <a:pPr lvl="1">
              <a:spcBef>
                <a:spcPts val="1800"/>
              </a:spcBef>
              <a:tabLst>
                <a:tab pos="388938"/>
                <a:tab pos="576263"/>
              </a:tabLst>
              <a:defRPr/>
            </a:pPr>
            <a:r>
              <a:rPr lang="sk-SK" noProof="0" smtClean="0">
                <a:solidFill>
                  <a:srgbClr val="000000"/>
                </a:solidFill>
              </a:rPr>
              <a:t>Hlavné zameranie na zlepšenie čitateľnosti a prístupnosti podporného materiálu</a:t>
            </a:r>
          </a:p>
          <a:p>
            <a:pPr lvl="1">
              <a:spcBef>
                <a:spcPts val="1800"/>
              </a:spcBef>
              <a:tabLst>
                <a:tab pos="388938"/>
                <a:tab pos="576263"/>
              </a:tabLst>
              <a:defRPr/>
            </a:pPr>
            <a:r>
              <a:rPr lang="sk-SK" noProof="0" smtClean="0">
                <a:solidFill>
                  <a:srgbClr val="000000"/>
                </a:solidFill>
              </a:rPr>
              <a:t>Každoročne revidované míľniky + uverejnená výročná správa o pokroku</a:t>
            </a:r>
          </a:p>
          <a:p>
            <a:pPr>
              <a:spcBef>
                <a:spcPts val="1800"/>
              </a:spcBef>
              <a:tabLst>
                <a:tab pos="388938"/>
                <a:tab pos="576263"/>
              </a:tabLst>
              <a:defRPr/>
            </a:pPr>
            <a:r>
              <a:rPr lang="sk-SK" sz="2800" noProof="0" smtClean="0">
                <a:solidFill>
                  <a:srgbClr val="000000"/>
                </a:solidFill>
              </a:rPr>
              <a:t>Členské štáty a priemysel ho musia doplniť o opatrenia na úspešné zvládnutie termínu registrácie v roku 2018</a:t>
            </a:r>
          </a:p>
          <a:p>
            <a:endParaRPr lang="sk-SK" noProof="0"/>
          </a:p>
        </p:txBody>
      </p:sp>
    </p:spTree>
    <p:extLst>
      <p:ext uri="{BB962C8B-B14F-4D97-AF65-F5344CB8AC3E}">
        <p14:creationId xmlns:p14="http://schemas.microsoft.com/office/powerpoint/2010/main" val="294427738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7504" y="476672"/>
            <a:ext cx="8229600" cy="1143000"/>
          </a:xfrm>
        </p:spPr>
        <p:txBody>
          <a:bodyPr/>
          <a:lstStyle/>
          <a:p>
            <a:r>
              <a:rPr lang="sk-SK" noProof="0" smtClean="0"/>
              <a:t>Štruktúra plánu realizácie: Sedem fáz</a:t>
            </a:r>
            <a:endParaRPr lang="sk-SK" noProof="0"/>
          </a:p>
        </p:txBody>
      </p:sp>
      <p:sp>
        <p:nvSpPr>
          <p:cNvPr id="6" name="Slide Number Placeholder 5"/>
          <p:cNvSpPr>
            <a:spLocks noGrp="1"/>
          </p:cNvSpPr>
          <p:nvPr>
            <p:ph type="sldNum" sz="quarter" idx="12"/>
          </p:nvPr>
        </p:nvSpPr>
        <p:spPr/>
        <p:txBody>
          <a:bodyPr/>
          <a:lstStyle/>
          <a:p>
            <a:fld id="{53FE240C-791C-4FA0-BA72-1FE57C9E7D13}" type="slidenum">
              <a:rPr lang="en-GB" smtClean="0"/>
              <a:t>13</a:t>
            </a:fld>
            <a:endParaRPr lang="sk-SK"/>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3568" y="1600200"/>
            <a:ext cx="3165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4283968" y="1556792"/>
            <a:ext cx="4220906" cy="433073"/>
            <a:chOff x="4455550" y="1300001"/>
            <a:chExt cx="4220906" cy="433073"/>
          </a:xfrm>
        </p:grpSpPr>
        <p:pic>
          <p:nvPicPr>
            <p:cNvPr id="8"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550" y="1328592"/>
              <a:ext cx="404482" cy="4044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4745" y="1300001"/>
              <a:ext cx="3811711" cy="400110"/>
            </a:xfrm>
            <a:prstGeom prst="rect">
              <a:avLst/>
            </a:prstGeom>
            <a:noFill/>
          </p:spPr>
          <p:txBody>
            <a:bodyPr wrap="square" rtlCol="0">
              <a:spAutoFit/>
            </a:bodyPr>
            <a:lstStyle/>
            <a:p>
              <a:pPr>
                <a:buNone/>
              </a:pPr>
              <a:r>
                <a:rPr lang="sk-SK" sz="2000" smtClean="0">
                  <a:latin typeface="Verdana" panose="020b0604030504040204" pitchFamily="34" charset="0"/>
                </a:rPr>
                <a:t>Poznajte svoje portfólio</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4283968" y="2303894"/>
            <a:ext cx="4065924" cy="409262"/>
            <a:chOff x="4455550" y="2073880"/>
            <a:chExt cx="4065924" cy="409262"/>
          </a:xfrm>
        </p:grpSpPr>
        <p:pic>
          <p:nvPicPr>
            <p:cNvPr id="9"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550" y="2126283"/>
              <a:ext cx="376196" cy="356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4745" y="2073880"/>
              <a:ext cx="3656729" cy="400110"/>
            </a:xfrm>
            <a:prstGeom prst="rect">
              <a:avLst/>
            </a:prstGeom>
            <a:noFill/>
          </p:spPr>
          <p:txBody>
            <a:bodyPr wrap="square" rtlCol="0">
              <a:spAutoFit/>
            </a:bodyPr>
            <a:lstStyle/>
            <a:p>
              <a:pPr>
                <a:buNone/>
              </a:pPr>
              <a:r>
                <a:rPr lang="sk-SK" sz="2000" smtClean="0">
                  <a:latin typeface="Verdana" panose="020b0604030504040204" pitchFamily="34" charset="0"/>
                </a:rPr>
                <a:t>Nájdite svojich spoluregistrujúcich</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283968" y="3027185"/>
            <a:ext cx="3716850" cy="418663"/>
            <a:chOff x="4455550" y="3006354"/>
            <a:chExt cx="3716850" cy="418663"/>
          </a:xfrm>
        </p:grpSpPr>
        <p:pic>
          <p:nvPicPr>
            <p:cNvPr id="10"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55550" y="3049355"/>
              <a:ext cx="386294" cy="375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4745" y="3006354"/>
              <a:ext cx="3307655" cy="400110"/>
            </a:xfrm>
            <a:prstGeom prst="rect">
              <a:avLst/>
            </a:prstGeom>
            <a:noFill/>
          </p:spPr>
          <p:txBody>
            <a:bodyPr wrap="square" rtlCol="0">
              <a:spAutoFit/>
            </a:bodyPr>
            <a:lstStyle/>
            <a:p>
              <a:pPr>
                <a:buNone/>
              </a:pPr>
              <a:r>
                <a:rPr lang="sk-SK" sz="2000" smtClean="0">
                  <a:latin typeface="Verdana" panose="020b0604030504040204" pitchFamily="34" charset="0"/>
                </a:rPr>
                <a:t>Spoločne využívajte údaje</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283968" y="3759877"/>
            <a:ext cx="5568471" cy="420879"/>
            <a:chOff x="4455550" y="3901403"/>
            <a:chExt cx="5568471" cy="420879"/>
          </a:xfrm>
        </p:grpSpPr>
        <p:pic>
          <p:nvPicPr>
            <p:cNvPr id="11"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5550" y="3942188"/>
              <a:ext cx="378301" cy="3800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4745" y="3901403"/>
              <a:ext cx="5159276" cy="400110"/>
            </a:xfrm>
            <a:prstGeom prst="rect">
              <a:avLst/>
            </a:prstGeom>
            <a:noFill/>
          </p:spPr>
          <p:txBody>
            <a:bodyPr wrap="square" rtlCol="0">
              <a:spAutoFit/>
            </a:bodyPr>
            <a:lstStyle/>
            <a:p>
              <a:pPr>
                <a:buNone/>
              </a:pPr>
              <a:r>
                <a:rPr lang="sk-SK" sz="2000" smtClean="0">
                  <a:latin typeface="Verdana" panose="020b0604030504040204" pitchFamily="34" charset="0"/>
                </a:rPr>
                <a:t>Posúďte nebezpečenstvá a riziká</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283968" y="4494785"/>
            <a:ext cx="4855521" cy="422174"/>
            <a:chOff x="4455550" y="4779339"/>
            <a:chExt cx="4855521" cy="422174"/>
          </a:xfrm>
        </p:grpSpPr>
        <p:pic>
          <p:nvPicPr>
            <p:cNvPr id="12"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55550" y="4818829"/>
              <a:ext cx="386294" cy="3826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4745" y="4779339"/>
              <a:ext cx="4446326" cy="400110"/>
            </a:xfrm>
            <a:prstGeom prst="rect">
              <a:avLst/>
            </a:prstGeom>
            <a:noFill/>
          </p:spPr>
          <p:txBody>
            <a:bodyPr wrap="square" rtlCol="0">
              <a:spAutoFit/>
            </a:bodyPr>
            <a:lstStyle/>
            <a:p>
              <a:pPr>
                <a:buNone/>
              </a:pPr>
              <a:r>
                <a:rPr lang="sk-SK" sz="2000" smtClean="0">
                  <a:latin typeface="Verdana" panose="020b0604030504040204" pitchFamily="34" charset="0"/>
                </a:rPr>
                <a:t>Vypracujte dokumentáciu</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4283968" y="5230988"/>
            <a:ext cx="5089715" cy="418154"/>
            <a:chOff x="4455550" y="5739643"/>
            <a:chExt cx="5089715" cy="418154"/>
          </a:xfrm>
        </p:grpSpPr>
        <p:pic>
          <p:nvPicPr>
            <p:cNvPr id="13"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55550" y="5783154"/>
              <a:ext cx="378210" cy="374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64745" y="5739643"/>
              <a:ext cx="4680520" cy="400110"/>
            </a:xfrm>
            <a:prstGeom prst="rect">
              <a:avLst/>
            </a:prstGeom>
            <a:noFill/>
          </p:spPr>
          <p:txBody>
            <a:bodyPr wrap="square" rtlCol="0">
              <a:spAutoFit/>
            </a:bodyPr>
            <a:lstStyle/>
            <a:p>
              <a:pPr>
                <a:buNone/>
              </a:pPr>
              <a:r>
                <a:rPr lang="sk-SK" sz="2000" smtClean="0">
                  <a:latin typeface="Verdana" panose="020b0604030504040204" pitchFamily="34" charset="0"/>
                </a:rPr>
                <a:t>Predložte registráciu</a:t>
              </a:r>
              <a:endParaRPr lang="sk-SK" sz="2000">
                <a:latin typeface="Verdana" panose="020b0604030504040204" pitchFamily="34" charset="0"/>
                <a:ea typeface="Verdana" panose="020b0604030504040204" pitchFamily="34" charset="0"/>
                <a:cs typeface="Verdana" panose="020b0604030504040204" pitchFamily="34" charset="0"/>
              </a:endParaRPr>
            </a:p>
          </p:txBody>
        </p:sp>
      </p:grpSp>
      <p:sp>
        <p:nvSpPr>
          <p:cNvPr id="28" name="TextBox 27"/>
          <p:cNvSpPr txBox="1"/>
          <p:nvPr/>
        </p:nvSpPr>
        <p:spPr>
          <a:xfrm>
            <a:off x="4720827" y="5963174"/>
            <a:ext cx="4680520" cy="400110"/>
          </a:xfrm>
          <a:prstGeom prst="rect">
            <a:avLst/>
          </a:prstGeom>
          <a:noFill/>
        </p:spPr>
        <p:txBody>
          <a:bodyPr wrap="square" rtlCol="0">
            <a:spAutoFit/>
          </a:bodyPr>
          <a:lstStyle/>
          <a:p>
            <a:pPr>
              <a:buNone/>
            </a:pPr>
            <a:r>
              <a:rPr lang="sk-SK" sz="2000" smtClean="0">
                <a:latin typeface="Verdana" panose="020b0604030504040204" pitchFamily="34" charset="0"/>
              </a:rPr>
              <a:t>Dokumentáciu priebežne aktualizujte</a:t>
            </a:r>
            <a:endParaRPr lang="sk-SK" sz="200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92282" y="5976017"/>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958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14</a:t>
            </a:fld>
            <a:endParaRPr lang="sk-SK"/>
          </a:p>
        </p:txBody>
      </p:sp>
      <p:sp>
        <p:nvSpPr>
          <p:cNvPr id="4" name="Title 3"/>
          <p:cNvSpPr>
            <a:spLocks noGrp="1"/>
          </p:cNvSpPr>
          <p:nvPr>
            <p:ph type="title"/>
          </p:nvPr>
        </p:nvSpPr>
        <p:spPr/>
        <p:txBody>
          <a:bodyPr/>
          <a:lstStyle/>
          <a:p>
            <a:r>
              <a:rPr lang="sk-SK" noProof="0" smtClean="0"/>
              <a:t>   Poznajte svoje portfólio</a:t>
            </a:r>
            <a:endParaRPr lang="sk-SK" noProof="0"/>
          </a:p>
        </p:txBody>
      </p:sp>
      <p:sp>
        <p:nvSpPr>
          <p:cNvPr id="5" name="Content Placeholder 4"/>
          <p:cNvSpPr>
            <a:spLocks noGrp="1"/>
          </p:cNvSpPr>
          <p:nvPr>
            <p:ph idx="1"/>
          </p:nvPr>
        </p:nvSpPr>
        <p:spPr>
          <a:xfrm>
            <a:off x="457200" y="1783357"/>
            <a:ext cx="8229600" cy="4525963"/>
          </a:xfrm>
        </p:spPr>
        <p:txBody>
          <a:bodyPr>
            <a:normAutofit/>
          </a:bodyPr>
          <a:lstStyle/>
          <a:p>
            <a:pPr lvl="0">
              <a:spcBef>
                <a:spcPts val="1200"/>
              </a:spcBef>
              <a:spcAft>
                <a:spcPts val="1200"/>
              </a:spcAft>
              <a:defRPr/>
            </a:pPr>
            <a:r>
              <a:rPr lang="sk-SK" noProof="0">
                <a:solidFill>
                  <a:sysClr val="windowText" lastClr="000000"/>
                </a:solidFill>
                <a:latin typeface="Verdana"/>
              </a:rPr>
              <a:t>Identifikujte, či </a:t>
            </a:r>
            <a:r>
              <a:rPr lang="sk-SK" b="1" noProof="0">
                <a:solidFill>
                  <a:srgbClr val="008BC8"/>
                </a:solidFill>
                <a:latin typeface="Verdana"/>
              </a:rPr>
              <a:t>musíte</a:t>
            </a:r>
            <a:r>
              <a:rPr lang="sk-SK" smtClean="0"/>
              <a:t> </a:t>
            </a:r>
            <a:r>
              <a:rPr lang="sk-SK" noProof="0">
                <a:solidFill>
                  <a:sysClr val="windowText" lastClr="000000"/>
                </a:solidFill>
                <a:latin typeface="Verdana"/>
              </a:rPr>
              <a:t>registrovať (úloha v dodávateľskom reťazci) a ak áno, ktoré </a:t>
            </a:r>
            <a:r>
              <a:rPr lang="sk-SK" b="1" noProof="0">
                <a:solidFill>
                  <a:srgbClr val="008BC8"/>
                </a:solidFill>
                <a:latin typeface="Verdana"/>
              </a:rPr>
              <a:t>látky</a:t>
            </a:r>
            <a:r>
              <a:rPr lang="sk-SK" noProof="0">
                <a:solidFill>
                  <a:sysClr val="windowText" lastClr="000000"/>
                </a:solidFill>
                <a:latin typeface="Verdana"/>
              </a:rPr>
              <a:t> vo vašom portfóliu sa musia registrovať</a:t>
            </a:r>
          </a:p>
          <a:p>
            <a:pPr lvl="0">
              <a:spcBef>
                <a:spcPts val="1200"/>
              </a:spcBef>
              <a:spcAft>
                <a:spcPts val="1200"/>
              </a:spcAft>
              <a:defRPr/>
            </a:pPr>
            <a:r>
              <a:rPr lang="sk-SK" noProof="0">
                <a:solidFill>
                  <a:sysClr val="windowText" lastClr="000000"/>
                </a:solidFill>
                <a:latin typeface="Verdana"/>
              </a:rPr>
              <a:t>Identifikujte a pomenujte svoje látky </a:t>
            </a:r>
            <a:r>
              <a:rPr lang="en-GB" noProof="0">
                <a:solidFill>
                  <a:sysClr val="windowText" lastClr="000000"/>
                </a:solidFill>
                <a:latin typeface="Verdana"/>
                <a:sym typeface="Wingdings" panose="05000000000000000000" pitchFamily="2" charset="2"/>
              </a:rPr>
              <a:t></a:t>
            </a:r>
            <a:r>
              <a:rPr lang="sk-SK" smtClean="0"/>
              <a:t> </a:t>
            </a:r>
            <a:r>
              <a:rPr lang="sk-SK" noProof="0" smtClean="0">
                <a:solidFill>
                  <a:sysClr val="windowText" lastClr="000000"/>
                </a:solidFill>
                <a:latin typeface="Verdana"/>
              </a:rPr>
              <a:t>presná identifikácia je dôležitá pre spoločné využívanie údajov a spoločnú registráciu</a:t>
            </a:r>
          </a:p>
          <a:p>
            <a:pPr lvl="0">
              <a:spcBef>
                <a:spcPts val="1200"/>
              </a:spcBef>
              <a:spcAft>
                <a:spcPts val="1200"/>
              </a:spcAft>
              <a:defRPr/>
            </a:pPr>
            <a:r>
              <a:rPr lang="sk-SK" noProof="0" smtClean="0">
                <a:solidFill>
                  <a:sysClr val="windowText" lastClr="000000"/>
                </a:solidFill>
                <a:latin typeface="Verdana"/>
              </a:rPr>
              <a:t>Oboznámte sa s požiadavkami na informácie</a:t>
            </a:r>
          </a:p>
          <a:p>
            <a:pPr lvl="0">
              <a:spcBef>
                <a:spcPts val="1200"/>
              </a:spcBef>
              <a:spcAft>
                <a:spcPts val="1200"/>
              </a:spcAft>
              <a:defRPr/>
            </a:pPr>
            <a:r>
              <a:rPr lang="sk-SK" noProof="0">
                <a:solidFill>
                  <a:sysClr val="windowText" lastClr="000000"/>
                </a:solidFill>
                <a:latin typeface="Verdana"/>
              </a:rPr>
              <a:t>Naplánujte si prácu a informujte svojich následných užívateľov </a:t>
            </a:r>
          </a:p>
          <a:p>
            <a:endParaRPr lang="sk-SK" noProof="0"/>
          </a:p>
        </p:txBody>
      </p:sp>
      <p:pic>
        <p:nvPicPr>
          <p:cNvPr id="12"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045" y="874036"/>
            <a:ext cx="404482" cy="4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8029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15</a:t>
            </a:fld>
            <a:endParaRPr lang="sk-SK"/>
          </a:p>
        </p:txBody>
      </p:sp>
      <p:sp>
        <p:nvSpPr>
          <p:cNvPr id="4" name="Title 3"/>
          <p:cNvSpPr>
            <a:spLocks noGrp="1"/>
          </p:cNvSpPr>
          <p:nvPr>
            <p:ph type="title"/>
          </p:nvPr>
        </p:nvSpPr>
        <p:spPr/>
        <p:txBody>
          <a:bodyPr/>
          <a:lstStyle/>
          <a:p>
            <a:r>
              <a:rPr lang="sk-SK" noProof="0" smtClean="0"/>
              <a:t>   Nájdite svojich spoluregistrujúcich</a:t>
            </a:r>
            <a:endParaRPr lang="sk-SK" noProof="0"/>
          </a:p>
        </p:txBody>
      </p:sp>
      <p:sp>
        <p:nvSpPr>
          <p:cNvPr id="5" name="Content Placeholder 4"/>
          <p:cNvSpPr>
            <a:spLocks noGrp="1"/>
          </p:cNvSpPr>
          <p:nvPr>
            <p:ph idx="1"/>
          </p:nvPr>
        </p:nvSpPr>
        <p:spPr/>
        <p:txBody>
          <a:bodyPr/>
          <a:lstStyle/>
          <a:p>
            <a:pPr algn="just">
              <a:spcBef>
                <a:spcPts val="1200"/>
              </a:spcBef>
              <a:spcAft>
                <a:spcPts val="1200"/>
              </a:spcAft>
            </a:pPr>
            <a:r>
              <a:rPr lang="sk-SK" noProof="0"/>
              <a:t>Skontrolujte svoju predregistráciu</a:t>
            </a:r>
          </a:p>
          <a:p>
            <a:pPr algn="just">
              <a:spcBef>
                <a:spcPts val="1200"/>
              </a:spcBef>
              <a:spcAft>
                <a:spcPts val="1200"/>
              </a:spcAft>
            </a:pPr>
            <a:r>
              <a:rPr lang="sk-SK" noProof="0"/>
              <a:t>Identifikujte hlavného registrujúceho alebo </a:t>
            </a:r>
          </a:p>
          <a:p>
            <a:pPr algn="just">
              <a:spcBef>
                <a:spcPts val="1200"/>
              </a:spcBef>
              <a:spcAft>
                <a:spcPts val="1200"/>
              </a:spcAft>
            </a:pPr>
            <a:r>
              <a:rPr lang="sk-SK" noProof="0"/>
              <a:t>Nájdite svojich spoluregistrujúcich</a:t>
            </a:r>
          </a:p>
          <a:p>
            <a:pPr algn="just">
              <a:spcBef>
                <a:spcPts val="1200"/>
              </a:spcBef>
              <a:spcAft>
                <a:spcPts val="1200"/>
              </a:spcAft>
            </a:pPr>
            <a:r>
              <a:rPr lang="sk-SK" noProof="0"/>
              <a:t>Rokujte o rovnakosti vašej látky s cieľom spoločne využívať údaje a spoločne predkladať</a:t>
            </a:r>
          </a:p>
          <a:p>
            <a:pPr marL="0" indent="0">
              <a:buNone/>
            </a:pPr>
            <a:endParaRPr lang="sk-SK" noProof="0"/>
          </a:p>
        </p:txBody>
      </p:sp>
      <p:pic>
        <p:nvPicPr>
          <p:cNvPr id="6"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908720"/>
            <a:ext cx="376196" cy="3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1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10000"/>
          </a:bodyPr>
          <a:lstStyle/>
          <a:p>
            <a:pPr>
              <a:spcBef>
                <a:spcPts val="1200"/>
              </a:spcBef>
              <a:spcAft>
                <a:spcPts val="1200"/>
              </a:spcAft>
            </a:pPr>
            <a:r>
              <a:rPr lang="sk-SK" noProof="0" smtClean="0"/>
              <a:t>Zorganizujte spoluprácu v rámci fóra SIEF alebo buďte aktívni v existujúcom fóre SIEF pre svoju látku</a:t>
            </a:r>
          </a:p>
          <a:p>
            <a:pPr>
              <a:spcBef>
                <a:spcPts val="1200"/>
              </a:spcBef>
              <a:spcAft>
                <a:spcPts val="1200"/>
              </a:spcAft>
            </a:pPr>
            <a:r>
              <a:rPr lang="sk-SK" noProof="0" smtClean="0"/>
              <a:t>Spoločne využívajte údaje, aby ste splnili požiadavky na informácie</a:t>
            </a:r>
          </a:p>
          <a:p>
            <a:pPr lvl="1">
              <a:spcBef>
                <a:spcPts val="1200"/>
              </a:spcBef>
              <a:spcAft>
                <a:spcPts val="1200"/>
              </a:spcAft>
            </a:pPr>
            <a:r>
              <a:rPr lang="sk-SK" noProof="0" smtClean="0"/>
              <a:t>Zabráňte zbytočnému testovaniu na zvieratách</a:t>
            </a:r>
          </a:p>
          <a:p>
            <a:pPr lvl="1">
              <a:spcBef>
                <a:spcPts val="1200"/>
              </a:spcBef>
              <a:spcAft>
                <a:spcPts val="1200"/>
              </a:spcAft>
            </a:pPr>
            <a:r>
              <a:rPr lang="sk-SK" noProof="0" smtClean="0"/>
              <a:t>Znížte náklady na registráciu</a:t>
            </a:r>
          </a:p>
          <a:p>
            <a:pPr>
              <a:spcBef>
                <a:spcPts val="1200"/>
              </a:spcBef>
              <a:spcAft>
                <a:spcPts val="1200"/>
              </a:spcAft>
            </a:pPr>
            <a:r>
              <a:rPr lang="sk-SK" noProof="0" smtClean="0"/>
              <a:t>Rokujte o rozdelení nákladov spravodlivým, transparentným a nediskriminačným spôsobom</a:t>
            </a:r>
          </a:p>
          <a:p>
            <a:pPr>
              <a:spcBef>
                <a:spcPts val="1200"/>
              </a:spcBef>
              <a:spcAft>
                <a:spcPts val="1200"/>
              </a:spcAft>
            </a:pPr>
            <a:r>
              <a:rPr lang="sk-SK" noProof="0" smtClean="0"/>
              <a:t>Podeľte sa o náklady na spoločné údaje</a:t>
            </a:r>
          </a:p>
          <a:p>
            <a:pPr>
              <a:spcBef>
                <a:spcPts val="1200"/>
              </a:spcBef>
              <a:spcAft>
                <a:spcPts val="1200"/>
              </a:spcAft>
            </a:pPr>
            <a:endParaRPr lang="sk-SK" noProof="0" smtClean="0"/>
          </a:p>
          <a:p>
            <a:pPr marL="0" indent="0">
              <a:buNone/>
            </a:pPr>
            <a:endParaRPr lang="sk-SK" noProof="0"/>
          </a:p>
        </p:txBody>
      </p:sp>
      <p:sp>
        <p:nvSpPr>
          <p:cNvPr id="2" name="Slide Number Placeholder 1"/>
          <p:cNvSpPr>
            <a:spLocks noGrp="1"/>
          </p:cNvSpPr>
          <p:nvPr>
            <p:ph type="sldNum" sz="quarter" idx="12"/>
          </p:nvPr>
        </p:nvSpPr>
        <p:spPr/>
        <p:txBody>
          <a:bodyPr/>
          <a:lstStyle/>
          <a:p>
            <a:fld id="{53FE240C-791C-4FA0-BA72-1FE57C9E7D13}" type="slidenum">
              <a:rPr lang="en-GB" smtClean="0"/>
              <a:t>16</a:t>
            </a:fld>
            <a:endParaRPr lang="sk-SK"/>
          </a:p>
        </p:txBody>
      </p:sp>
      <p:sp>
        <p:nvSpPr>
          <p:cNvPr id="4" name="Title 3"/>
          <p:cNvSpPr>
            <a:spLocks noGrp="1"/>
          </p:cNvSpPr>
          <p:nvPr>
            <p:ph type="title"/>
          </p:nvPr>
        </p:nvSpPr>
        <p:spPr/>
        <p:txBody>
          <a:bodyPr/>
          <a:lstStyle/>
          <a:p>
            <a:r>
              <a:rPr lang="sk-SK" noProof="0" smtClean="0"/>
              <a:t>  Spoločne využívajte údaje</a:t>
            </a:r>
            <a:endParaRPr lang="sk-SK" noProof="0"/>
          </a:p>
        </p:txBody>
      </p:sp>
      <p:pic>
        <p:nvPicPr>
          <p:cNvPr id="6"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17</a:t>
            </a:fld>
            <a:endParaRPr lang="sk-SK"/>
          </a:p>
        </p:txBody>
      </p:sp>
      <p:sp>
        <p:nvSpPr>
          <p:cNvPr id="4" name="Title 3"/>
          <p:cNvSpPr>
            <a:spLocks noGrp="1"/>
          </p:cNvSpPr>
          <p:nvPr>
            <p:ph type="title"/>
          </p:nvPr>
        </p:nvSpPr>
        <p:spPr/>
        <p:txBody>
          <a:bodyPr/>
          <a:lstStyle/>
          <a:p>
            <a:r>
              <a:rPr lang="sk-SK" noProof="0" smtClean="0"/>
              <a:t>   Posúďte nebezpečenstvá a riziká</a:t>
            </a:r>
            <a:endParaRPr lang="sk-SK" noProof="0"/>
          </a:p>
        </p:txBody>
      </p:sp>
      <p:sp>
        <p:nvSpPr>
          <p:cNvPr id="5" name="Content Placeholder 4"/>
          <p:cNvSpPr>
            <a:spLocks noGrp="1"/>
          </p:cNvSpPr>
          <p:nvPr>
            <p:ph idx="1"/>
          </p:nvPr>
        </p:nvSpPr>
        <p:spPr/>
        <p:txBody>
          <a:bodyPr>
            <a:normAutofit lnSpcReduction="10000"/>
          </a:bodyPr>
          <a:lstStyle/>
          <a:p>
            <a:r>
              <a:rPr lang="sk-SK" noProof="0" smtClean="0"/>
              <a:t>Požadované informácie závisia od hmotnostného pásma a použití</a:t>
            </a:r>
          </a:p>
          <a:p>
            <a:r>
              <a:rPr lang="sk-SK" noProof="0" smtClean="0"/>
              <a:t>1 – 10 ton: možné zníženie požiadaviek na údaje pre menej nebezpečné látky</a:t>
            </a:r>
          </a:p>
          <a:p>
            <a:r>
              <a:rPr lang="sk-SK" noProof="0" smtClean="0"/>
              <a:t>&gt; 10 ton: potrebná je správa o chemickej bezpečnosti </a:t>
            </a:r>
          </a:p>
          <a:p>
            <a:r>
              <a:rPr lang="sk-SK" noProof="0" smtClean="0"/>
              <a:t>Venujte pozornosť kvalite údajov: relevantnosť, vhodnosť a spoľahlivosť</a:t>
            </a:r>
          </a:p>
          <a:p>
            <a:r>
              <a:rPr lang="sk-SK" noProof="0" smtClean="0"/>
              <a:t>Testovanie na zvieratách je poslednou možnosťou – najprv zvážte alternatívy</a:t>
            </a:r>
          </a:p>
          <a:p>
            <a:r>
              <a:rPr lang="sk-SK" noProof="0" smtClean="0"/>
              <a:t>Niektoré dlhodobé štúdie vyžadujú návrh na testovanie</a:t>
            </a:r>
            <a:endParaRPr lang="sk-SK" noProof="0"/>
          </a:p>
        </p:txBody>
      </p:sp>
      <p:pic>
        <p:nvPicPr>
          <p:cNvPr id="6"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53" y="890058"/>
            <a:ext cx="378301" cy="3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1759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18</a:t>
            </a:fld>
            <a:endParaRPr lang="sk-SK"/>
          </a:p>
        </p:txBody>
      </p:sp>
      <p:sp>
        <p:nvSpPr>
          <p:cNvPr id="4" name="Title 3"/>
          <p:cNvSpPr>
            <a:spLocks noGrp="1"/>
          </p:cNvSpPr>
          <p:nvPr>
            <p:ph type="title"/>
          </p:nvPr>
        </p:nvSpPr>
        <p:spPr/>
        <p:txBody>
          <a:bodyPr/>
          <a:lstStyle/>
          <a:p>
            <a:r>
              <a:rPr lang="sk-SK" noProof="0" smtClean="0"/>
              <a:t>  Vypracujte dokumentáciu</a:t>
            </a:r>
            <a:endParaRPr lang="sk-SK" noProof="0"/>
          </a:p>
        </p:txBody>
      </p:sp>
      <p:sp>
        <p:nvSpPr>
          <p:cNvPr id="5" name="Content Placeholder 4"/>
          <p:cNvSpPr>
            <a:spLocks noGrp="1"/>
          </p:cNvSpPr>
          <p:nvPr>
            <p:ph idx="1"/>
          </p:nvPr>
        </p:nvSpPr>
        <p:spPr/>
        <p:txBody>
          <a:bodyPr>
            <a:normAutofit fontScale="70000" lnSpcReduction="20000"/>
          </a:bodyPr>
          <a:lstStyle/>
          <a:p>
            <a:pPr algn="just">
              <a:spcBef>
                <a:spcPts val="1200"/>
              </a:spcBef>
              <a:spcAft>
                <a:spcPts val="1200"/>
              </a:spcAft>
            </a:pPr>
            <a:r>
              <a:rPr lang="sk-SK" noProof="0" smtClean="0"/>
              <a:t>Vypracujte technickú dokumentáciu v aplikácii IUCLID</a:t>
            </a:r>
          </a:p>
          <a:p>
            <a:pPr lvl="1" algn="just">
              <a:spcBef>
                <a:spcPts val="600"/>
              </a:spcBef>
              <a:spcAft>
                <a:spcPts val="600"/>
              </a:spcAft>
            </a:pPr>
            <a:r>
              <a:rPr lang="sk-SK" noProof="0" smtClean="0"/>
              <a:t>Identita registrujúceho</a:t>
            </a:r>
          </a:p>
          <a:p>
            <a:pPr lvl="1" algn="just">
              <a:spcBef>
                <a:spcPts val="600"/>
              </a:spcBef>
              <a:spcAft>
                <a:spcPts val="600"/>
              </a:spcAft>
            </a:pPr>
            <a:r>
              <a:rPr lang="sk-SK" noProof="0" smtClean="0"/>
              <a:t>Identita látky</a:t>
            </a:r>
          </a:p>
          <a:p>
            <a:pPr lvl="1" algn="just">
              <a:spcBef>
                <a:spcPts val="600"/>
              </a:spcBef>
              <a:spcAft>
                <a:spcPts val="600"/>
              </a:spcAft>
            </a:pPr>
            <a:r>
              <a:rPr lang="sk-SK" noProof="0" smtClean="0"/>
              <a:t>Informácie o vnútorných vlastnostiach látky</a:t>
            </a:r>
          </a:p>
          <a:p>
            <a:pPr lvl="1" algn="just">
              <a:spcBef>
                <a:spcPts val="600"/>
              </a:spcBef>
              <a:spcAft>
                <a:spcPts val="600"/>
              </a:spcAft>
            </a:pPr>
            <a:r>
              <a:rPr lang="sk-SK" noProof="0" smtClean="0"/>
              <a:t>Informácie o použití a expozícii</a:t>
            </a:r>
          </a:p>
          <a:p>
            <a:pPr>
              <a:spcBef>
                <a:spcPts val="1200"/>
              </a:spcBef>
              <a:spcAft>
                <a:spcPts val="1200"/>
              </a:spcAft>
            </a:pPr>
            <a:r>
              <a:rPr lang="sk-SK" noProof="0" smtClean="0"/>
              <a:t>Spoločnosti, ktoré pripravujú dokumentáciu členov bez akýchkoľvek odstúpení, tak môžu urobiť on-line v systéme REACH-IT</a:t>
            </a:r>
          </a:p>
          <a:p>
            <a:pPr>
              <a:spcBef>
                <a:spcPts val="1200"/>
              </a:spcBef>
              <a:spcAft>
                <a:spcPts val="1200"/>
              </a:spcAft>
            </a:pPr>
            <a:r>
              <a:rPr lang="sk-SK" noProof="0" smtClean="0"/>
              <a:t>Správu o chemickej bezpečnosti je potrebné priložiť v prípade výroby/dovozu v množstvách od 10 ton ročne.</a:t>
            </a:r>
          </a:p>
          <a:p>
            <a:pPr lvl="1">
              <a:spcBef>
                <a:spcPts val="1200"/>
              </a:spcBef>
              <a:spcAft>
                <a:spcPts val="1200"/>
              </a:spcAft>
            </a:pPr>
            <a:r>
              <a:rPr lang="sk-SK" noProof="0" smtClean="0"/>
              <a:t>Odporúča sa použiť nástroj Chesar agentúry ECHA</a:t>
            </a:r>
          </a:p>
          <a:p>
            <a:pPr algn="just">
              <a:spcBef>
                <a:spcPts val="1200"/>
              </a:spcBef>
              <a:spcAft>
                <a:spcPts val="1200"/>
              </a:spcAft>
            </a:pPr>
            <a:r>
              <a:rPr lang="sk-SK" noProof="0" smtClean="0"/>
              <a:t>Cloudové služby agentúry ECHA sú možnosťou, ktorá je určená pre MSP na prístup k aplikácii IUCLID bez potreby jej inštalácie</a:t>
            </a:r>
          </a:p>
          <a:p>
            <a:endParaRPr lang="sk-SK" noProof="0"/>
          </a:p>
        </p:txBody>
      </p:sp>
      <p:pic>
        <p:nvPicPr>
          <p:cNvPr id="6"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9462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19</a:t>
            </a:fld>
            <a:endParaRPr lang="sk-SK"/>
          </a:p>
        </p:txBody>
      </p:sp>
      <p:sp>
        <p:nvSpPr>
          <p:cNvPr id="4" name="Title 3"/>
          <p:cNvSpPr>
            <a:spLocks noGrp="1"/>
          </p:cNvSpPr>
          <p:nvPr>
            <p:ph type="title"/>
          </p:nvPr>
        </p:nvSpPr>
        <p:spPr/>
        <p:txBody>
          <a:bodyPr/>
          <a:lstStyle/>
          <a:p>
            <a:r>
              <a:rPr lang="sk-SK" noProof="0" smtClean="0"/>
              <a:t>   Predložte registráciu</a:t>
            </a:r>
            <a:endParaRPr lang="sk-SK" noProof="0"/>
          </a:p>
        </p:txBody>
      </p:sp>
      <p:sp>
        <p:nvSpPr>
          <p:cNvPr id="5" name="Content Placeholder 4"/>
          <p:cNvSpPr>
            <a:spLocks noGrp="1"/>
          </p:cNvSpPr>
          <p:nvPr>
            <p:ph idx="1"/>
          </p:nvPr>
        </p:nvSpPr>
        <p:spPr/>
        <p:txBody>
          <a:bodyPr>
            <a:normAutofit/>
          </a:bodyPr>
          <a:lstStyle/>
          <a:p>
            <a:pPr>
              <a:spcBef>
                <a:spcPts val="1200"/>
              </a:spcBef>
              <a:spcAft>
                <a:spcPts val="1200"/>
              </a:spcAft>
            </a:pPr>
            <a:r>
              <a:rPr lang="sk-SK" noProof="0"/>
              <a:t>Skontrolujte a aktualizujte informácie, ktoré sú relevantné pre registráciu v REACH-IT </a:t>
            </a:r>
            <a:endParaRPr lang="sk-SK" noProof="0" smtClean="0"/>
          </a:p>
          <a:p>
            <a:pPr>
              <a:spcBef>
                <a:spcPts val="1200"/>
              </a:spcBef>
              <a:spcAft>
                <a:spcPts val="1200"/>
              </a:spcAft>
            </a:pPr>
            <a:r>
              <a:rPr lang="sk-SK" noProof="0" smtClean="0"/>
              <a:t>Dôsledne posúďte status svojho MSP </a:t>
            </a:r>
          </a:p>
          <a:p>
            <a:pPr>
              <a:spcBef>
                <a:spcPts val="1200"/>
              </a:spcBef>
              <a:spcAft>
                <a:spcPts val="1200"/>
              </a:spcAft>
            </a:pPr>
            <a:r>
              <a:rPr lang="sk-SK" noProof="0"/>
              <a:t>Vytvorte predloženie alebo sa pripojte k spoločnému predkladaniu v REACH-IT</a:t>
            </a:r>
          </a:p>
          <a:p>
            <a:pPr>
              <a:spcBef>
                <a:spcPts val="1200"/>
              </a:spcBef>
              <a:spcAft>
                <a:spcPts val="1200"/>
              </a:spcAft>
            </a:pPr>
            <a:r>
              <a:rPr lang="sk-SK" noProof="0"/>
              <a:t>Predložte registračnú dokumentáciu: najprv hlavný registrujúci, potom všetci spoluregistrujúci</a:t>
            </a:r>
          </a:p>
          <a:p>
            <a:pPr>
              <a:spcBef>
                <a:spcPts val="1200"/>
              </a:spcBef>
              <a:spcAft>
                <a:spcPts val="1200"/>
              </a:spcAft>
            </a:pPr>
            <a:r>
              <a:rPr lang="sk-SK" noProof="0"/>
              <a:t>Sledujte komunikáciu v REACH-IT</a:t>
            </a:r>
          </a:p>
        </p:txBody>
      </p:sp>
      <p:pic>
        <p:nvPicPr>
          <p:cNvPr id="6"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558" y="862065"/>
            <a:ext cx="378210" cy="37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9048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sk-SK"/>
          </a:p>
        </p:txBody>
      </p:sp>
      <p:sp>
        <p:nvSpPr>
          <p:cNvPr id="4" name="Title 3"/>
          <p:cNvSpPr>
            <a:spLocks noGrp="1"/>
          </p:cNvSpPr>
          <p:nvPr>
            <p:ph type="title"/>
          </p:nvPr>
        </p:nvSpPr>
        <p:spPr/>
        <p:txBody>
          <a:bodyPr/>
          <a:lstStyle/>
          <a:p>
            <a:r>
              <a:rPr lang="sk-SK" noProof="0" smtClean="0"/>
              <a:t>Účel prezentácie</a:t>
            </a:r>
            <a:endParaRPr lang="sk-SK" noProof="0"/>
          </a:p>
        </p:txBody>
      </p:sp>
      <p:sp>
        <p:nvSpPr>
          <p:cNvPr id="5" name="Content Placeholder 4"/>
          <p:cNvSpPr>
            <a:spLocks noGrp="1"/>
          </p:cNvSpPr>
          <p:nvPr>
            <p:ph idx="1"/>
          </p:nvPr>
        </p:nvSpPr>
        <p:spPr/>
        <p:txBody>
          <a:bodyPr>
            <a:normAutofit fontScale="62500" lnSpcReduction="20000"/>
          </a:bodyPr>
          <a:lstStyle/>
          <a:p>
            <a:r>
              <a:rPr lang="sk-SK" altLang="en-US" noProof="0"/>
              <a:t>Túto prezentáciu aj s poznámkami pre vás pripravila Európska chemická agentúra (ECHA) na uľahčenie prípravy vašej prezentácie o REACH 2018, čo je posledný termín registrácie zavedených látok. Ponúkame vám súbor snímok, ktoré môžete prispôsobiť tak, aby vyhovovali cieľovému publiku, či už je to manažment, zamestnanci, odborníci, resp. zástupcovia orgánov v oblasti environmentálneho zdravia a bezpečnosti atď. Na použitie snímok sa nevyžaduje ďalšie povolenie.</a:t>
            </a:r>
          </a:p>
          <a:p>
            <a:endParaRPr lang="sk-SK" altLang="en-US" noProof="0"/>
          </a:p>
          <a:p>
            <a:r>
              <a:rPr lang="sk-SK" smtClean="0"/>
              <a:t>Prezentácia poskytuje stručný prehľad registrácie v súvislosti s nariadením REACH a prehľad Plánu realizácie REACH 2018 agentúry ECHA. Je prvou zo série prezentácií týkajúcich sa REACH 2018, ktoré sú k dispozícii na webovom sídle agentúry ECHA. Pripomienky a návrhy sú vítané na adrese </a:t>
            </a:r>
            <a:r>
              <a:rPr lang="sk-SK" altLang="en-US" b="1" noProof="0" smtClean="0">
                <a:solidFill>
                  <a:srgbClr val="0046AD"/>
                </a:solidFill>
              </a:rPr>
              <a:t>reach-2018@echa.europa.eu</a:t>
            </a:r>
            <a:r>
              <a:rPr lang="sk-SK" smtClean="0"/>
              <a:t>.  </a:t>
            </a:r>
          </a:p>
          <a:p>
            <a:endParaRPr lang="sk-SK" altLang="en-US" noProof="0"/>
          </a:p>
          <a:p>
            <a:r>
              <a:rPr lang="sk-SK" altLang="en-US" b="1" noProof="0"/>
              <a:t>Právne upozornenie: </a:t>
            </a:r>
            <a:r>
              <a:rPr lang="sk-SK" altLang="en-US" noProof="0"/>
              <a:t>Informácie obsiahnuté v tejto prezentácii nepredstavujú právne poradenstvo a z právneho hľadiska nemusia predstavovať ani oficiálne stanovisko Európskej chemickej agentúry. Európska chemická agentúra nepreberá žiadnu zodpovednosť za obsah tohto dokumentu.</a:t>
            </a:r>
          </a:p>
          <a:p>
            <a:endParaRPr lang="sk-SK" altLang="en-US" noProof="0"/>
          </a:p>
          <a:p>
            <a:r>
              <a:rPr lang="sk-SK" altLang="en-US" noProof="0"/>
              <a:t>Dátum vydania: máj 2016, aktualizácia v máji 2017.</a:t>
            </a:r>
          </a:p>
          <a:p>
            <a:pPr marL="0" indent="0">
              <a:buNone/>
            </a:pPr>
            <a:endParaRPr lang="sk-SK" noProof="0"/>
          </a:p>
        </p:txBody>
      </p:sp>
    </p:spTree>
    <p:extLst>
      <p:ext uri="{BB962C8B-B14F-4D97-AF65-F5344CB8AC3E}">
        <p14:creationId xmlns:p14="http://schemas.microsoft.com/office/powerpoint/2010/main" val="160320620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20</a:t>
            </a:fld>
            <a:endParaRPr lang="sk-SK"/>
          </a:p>
        </p:txBody>
      </p:sp>
      <p:sp>
        <p:nvSpPr>
          <p:cNvPr id="4" name="Title 3"/>
          <p:cNvSpPr>
            <a:spLocks noGrp="1"/>
          </p:cNvSpPr>
          <p:nvPr>
            <p:ph type="title"/>
          </p:nvPr>
        </p:nvSpPr>
        <p:spPr/>
        <p:txBody>
          <a:bodyPr/>
          <a:lstStyle/>
          <a:p>
            <a:r>
              <a:rPr lang="sk-SK" noProof="0" smtClean="0"/>
              <a:t>   Registračnú dokumentáciu priebežne aktualizujte</a:t>
            </a:r>
            <a:endParaRPr lang="sk-SK" noProof="0"/>
          </a:p>
        </p:txBody>
      </p:sp>
      <p:sp>
        <p:nvSpPr>
          <p:cNvPr id="5" name="Content Placeholder 4"/>
          <p:cNvSpPr>
            <a:spLocks noGrp="1"/>
          </p:cNvSpPr>
          <p:nvPr>
            <p:ph idx="1"/>
          </p:nvPr>
        </p:nvSpPr>
        <p:spPr/>
        <p:txBody>
          <a:bodyPr>
            <a:normAutofit fontScale="92500" lnSpcReduction="20000"/>
          </a:bodyPr>
          <a:lstStyle/>
          <a:p>
            <a:pPr>
              <a:spcBef>
                <a:spcPts val="1200"/>
              </a:spcBef>
              <a:spcAft>
                <a:spcPts val="1200"/>
              </a:spcAft>
            </a:pPr>
            <a:r>
              <a:rPr lang="sk-SK" noProof="0" smtClean="0"/>
              <a:t>Registračná dokumentácia je „živý“ dokument!</a:t>
            </a:r>
          </a:p>
          <a:p>
            <a:pPr>
              <a:spcBef>
                <a:spcPts val="1200"/>
              </a:spcBef>
              <a:spcAft>
                <a:spcPts val="1200"/>
              </a:spcAft>
            </a:pPr>
            <a:r>
              <a:rPr lang="sk-SK" noProof="0" smtClean="0"/>
              <a:t>Povinnosť aktualizovať registračnú dokumentáciu vznikne v týchto prípadoch:</a:t>
            </a:r>
          </a:p>
          <a:p>
            <a:pPr lvl="1">
              <a:spcBef>
                <a:spcPts val="1200"/>
              </a:spcBef>
              <a:spcAft>
                <a:spcPts val="1200"/>
              </a:spcAft>
            </a:pPr>
            <a:r>
              <a:rPr lang="sk-SK" noProof="0" smtClean="0"/>
              <a:t>regulačné rozhodnutie</a:t>
            </a:r>
          </a:p>
          <a:p>
            <a:pPr lvl="1">
              <a:spcBef>
                <a:spcPts val="1200"/>
              </a:spcBef>
              <a:spcAft>
                <a:spcPts val="1200"/>
              </a:spcAft>
            </a:pPr>
            <a:r>
              <a:rPr lang="sk-SK" noProof="0" smtClean="0"/>
              <a:t>nové informácie o látke (vlastnosti, použitia)</a:t>
            </a:r>
          </a:p>
          <a:p>
            <a:pPr>
              <a:spcBef>
                <a:spcPts val="1200"/>
              </a:spcBef>
              <a:spcAft>
                <a:spcPts val="1200"/>
              </a:spcAft>
            </a:pPr>
            <a:r>
              <a:rPr lang="sk-SK" noProof="0" smtClean="0"/>
              <a:t>Buďte aktívni</a:t>
            </a:r>
          </a:p>
          <a:p>
            <a:pPr lvl="1">
              <a:spcBef>
                <a:spcPts val="1200"/>
              </a:spcBef>
              <a:spcAft>
                <a:spcPts val="1200"/>
              </a:spcAft>
            </a:pPr>
            <a:r>
              <a:rPr lang="sk-SK" noProof="0" smtClean="0"/>
              <a:t>Najbežnejšie odchýlky v registračných dokumentáciách nájdete v správach agentúry ECHA o hodnotení pokroku </a:t>
            </a:r>
          </a:p>
          <a:p>
            <a:pPr lvl="1">
              <a:spcBef>
                <a:spcPts val="1200"/>
              </a:spcBef>
              <a:spcAft>
                <a:spcPts val="1200"/>
              </a:spcAft>
            </a:pPr>
            <a:r>
              <a:rPr lang="sk-SK" noProof="0" smtClean="0"/>
              <a:t>Sledujte vývoj právnych predpisov k svojej látke na webovom sídle agentúry ECHA </a:t>
            </a:r>
            <a:endParaRPr lang="sk-SK" noProof="0"/>
          </a:p>
        </p:txBody>
      </p:sp>
      <p:pic>
        <p:nvPicPr>
          <p:cNvPr id="7"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14" y="678064"/>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668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Informovanie o REACH 2018</a:t>
            </a:r>
            <a:endParaRPr lang="sk-SK" noProof="0"/>
          </a:p>
        </p:txBody>
      </p:sp>
    </p:spTree>
    <p:extLst>
      <p:ext uri="{BB962C8B-B14F-4D97-AF65-F5344CB8AC3E}">
        <p14:creationId xmlns:p14="http://schemas.microsoft.com/office/powerpoint/2010/main" val="8910369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22</a:t>
            </a:fld>
            <a:endParaRPr lang="sk-SK"/>
          </a:p>
        </p:txBody>
      </p:sp>
      <p:sp>
        <p:nvSpPr>
          <p:cNvPr id="4" name="Title 3"/>
          <p:cNvSpPr>
            <a:spLocks noGrp="1"/>
          </p:cNvSpPr>
          <p:nvPr>
            <p:ph type="title"/>
          </p:nvPr>
        </p:nvSpPr>
        <p:spPr/>
        <p:txBody>
          <a:bodyPr/>
          <a:lstStyle/>
          <a:p>
            <a:r>
              <a:rPr lang="sk-SK" sz="2400" noProof="0" smtClean="0"/>
              <a:t>Webové sídlo REACH 2018: </a:t>
            </a:r>
            <a:r>
              <a:rPr lang="sk-SK" sz="2400" b="0" noProof="0" smtClean="0"/>
              <a:t>http://echa.europa.eu/reach-2018</a:t>
            </a:r>
            <a:br/>
            <a:endParaRPr lang="sk-SK" noProof="0"/>
          </a:p>
        </p:txBody>
      </p:sp>
      <p:sp>
        <p:nvSpPr>
          <p:cNvPr id="5" name="Content Placeholder 4"/>
          <p:cNvSpPr>
            <a:spLocks noGrp="1"/>
          </p:cNvSpPr>
          <p:nvPr>
            <p:ph idx="1"/>
          </p:nvPr>
        </p:nvSpPr>
        <p:spPr>
          <a:xfrm>
            <a:off x="5652120" y="1783357"/>
            <a:ext cx="3491880" cy="4525963"/>
          </a:xfrm>
        </p:spPr>
        <p:txBody>
          <a:bodyPr>
            <a:normAutofit fontScale="85000" lnSpcReduction="20000"/>
          </a:bodyPr>
          <a:lstStyle/>
          <a:p>
            <a:r>
              <a:rPr lang="sk-SK" altLang="en-US" noProof="0" smtClean="0"/>
              <a:t>Jednoduchý jazyk</a:t>
            </a:r>
          </a:p>
          <a:p>
            <a:r>
              <a:rPr lang="sk-SK" altLang="en-US" noProof="0" smtClean="0"/>
              <a:t>K dispozícii v 23 jazykoch</a:t>
            </a:r>
          </a:p>
          <a:p>
            <a:r>
              <a:rPr lang="sk-SK" altLang="en-US" noProof="0" smtClean="0"/>
              <a:t>Štruktúrované podľa priebehu registrácie </a:t>
            </a:r>
          </a:p>
          <a:p>
            <a:r>
              <a:rPr lang="sk-SK" altLang="en-US" noProof="0" smtClean="0"/>
              <a:t>Podporný materiál agentúry ECHA pre každý krok usporiadaný do troch úrovní zložitosti</a:t>
            </a:r>
          </a:p>
          <a:p>
            <a:pPr lvl="1"/>
            <a:r>
              <a:rPr lang="sk-SK" altLang="en-US" noProof="0" smtClean="0"/>
              <a:t>Začíname</a:t>
            </a:r>
          </a:p>
          <a:p>
            <a:pPr lvl="1"/>
            <a:r>
              <a:rPr lang="sk-SK" altLang="en-US" noProof="0" smtClean="0"/>
              <a:t>Základné informácie</a:t>
            </a:r>
          </a:p>
          <a:p>
            <a:pPr lvl="1"/>
            <a:r>
              <a:rPr lang="sk-SK" altLang="en-US" noProof="0" smtClean="0"/>
              <a:t>Podrobnejšie informácie</a:t>
            </a:r>
          </a:p>
          <a:p>
            <a:r>
              <a:rPr lang="sk-SK" altLang="en-US" noProof="0" smtClean="0"/>
              <a:t>Oznámenie o pripravovaných vydaniach </a:t>
            </a:r>
          </a:p>
          <a:p>
            <a:endParaRPr lang="sk-SK" noProof="0"/>
          </a:p>
        </p:txBody>
      </p:sp>
      <p:pic>
        <p:nvPicPr>
          <p:cNvPr id="6" name="Picture 5"/>
          <p:cNvPicPr>
            <a:picLocks noChangeAspect="1"/>
          </p:cNvPicPr>
          <p:nvPr/>
        </p:nvPicPr>
        <p:blipFill>
          <a:blip r:embed="rId3"/>
          <a:stretch>
            <a:fillRect/>
          </a:stretch>
        </p:blipFill>
        <p:spPr>
          <a:xfrm>
            <a:off x="577144" y="1624603"/>
            <a:ext cx="5094112" cy="4731747"/>
          </a:xfrm>
          <a:prstGeom prst="rect">
            <a:avLst/>
          </a:prstGeom>
        </p:spPr>
      </p:pic>
    </p:spTree>
    <p:extLst>
      <p:ext uri="{BB962C8B-B14F-4D97-AF65-F5344CB8AC3E}">
        <p14:creationId xmlns:p14="http://schemas.microsoft.com/office/powerpoint/2010/main" val="202006455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stretch>
            <a:fillRect/>
          </a:stretch>
        </p:blipFill>
        <p:spPr>
          <a:xfrm>
            <a:off x="46026" y="-27384"/>
            <a:ext cx="8834438" cy="7532896"/>
          </a:xfrm>
          <a:prstGeom prst="rect">
            <a:avLst/>
          </a:prstGeom>
        </p:spPr>
      </p:pic>
      <p:sp>
        <p:nvSpPr>
          <p:cNvPr id="2" name="Slide Number Placeholder 1"/>
          <p:cNvSpPr>
            <a:spLocks noGrp="1"/>
          </p:cNvSpPr>
          <p:nvPr>
            <p:ph type="sldNum" sz="quarter" idx="12"/>
          </p:nvPr>
        </p:nvSpPr>
        <p:spPr/>
        <p:txBody>
          <a:bodyPr/>
          <a:lstStyle/>
          <a:p>
            <a:fld id="{53FE240C-791C-4FA0-BA72-1FE57C9E7D13}" type="slidenum">
              <a:rPr lang="en-GB" smtClean="0"/>
              <a:t>23</a:t>
            </a:fld>
            <a:endParaRPr lang="sk-SK"/>
          </a:p>
        </p:txBody>
      </p:sp>
      <p:sp>
        <p:nvSpPr>
          <p:cNvPr id="6" name="Oval 5"/>
          <p:cNvSpPr/>
          <p:nvPr/>
        </p:nvSpPr>
        <p:spPr>
          <a:xfrm>
            <a:off x="36517" y="1052736"/>
            <a:ext cx="1944216" cy="60212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728990" y="3755814"/>
            <a:ext cx="2160983"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224" y="6209928"/>
            <a:ext cx="2160240"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4062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t>24</a:t>
            </a:fld>
            <a:endParaRPr lang="sk-SK"/>
          </a:p>
        </p:txBody>
      </p:sp>
      <p:sp>
        <p:nvSpPr>
          <p:cNvPr id="2" name="Title 1"/>
          <p:cNvSpPr>
            <a:spLocks noGrp="1"/>
          </p:cNvSpPr>
          <p:nvPr>
            <p:ph type="title"/>
          </p:nvPr>
        </p:nvSpPr>
        <p:spPr>
          <a:xfrm>
            <a:off x="395536" y="476672"/>
            <a:ext cx="8229600" cy="1143000"/>
          </a:xfrm>
        </p:spPr>
        <p:txBody>
          <a:bodyPr>
            <a:normAutofit/>
          </a:bodyPr>
          <a:lstStyle/>
          <a:p>
            <a:r>
              <a:rPr lang="sk-SK" noProof="0" smtClean="0"/>
              <a:t>Podporný materiál v troch kategóriách</a:t>
            </a:r>
            <a:endParaRPr lang="sk-SK"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24900"/>
            <a:ext cx="3888432" cy="45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4716016" y="1639341"/>
            <a:ext cx="3672408" cy="4886003"/>
          </a:xfrm>
        </p:spPr>
        <p:txBody>
          <a:bodyPr>
            <a:normAutofit/>
          </a:bodyPr>
          <a:lstStyle/>
          <a:p>
            <a:pPr marL="457200" indent="-457200">
              <a:buFont typeface="+mj-lt"/>
              <a:buAutoNum type="arabicPeriod"/>
            </a:pPr>
            <a:r>
              <a:rPr lang="sk-SK" altLang="en-US" b="1" noProof="0" smtClean="0"/>
              <a:t>Začíname: </a:t>
            </a:r>
            <a:r>
              <a:rPr lang="sk-SK" altLang="en-US" noProof="0" smtClean="0"/>
              <a:t>Prehľad o čom je daná fáza</a:t>
            </a:r>
          </a:p>
          <a:p>
            <a:pPr marL="457200" indent="-457200">
              <a:buFont typeface="+mj-lt"/>
              <a:buAutoNum type="arabicPeriod"/>
            </a:pPr>
            <a:r>
              <a:rPr lang="sk-SK" altLang="en-US" b="1" noProof="0" smtClean="0"/>
              <a:t>Základné informácie: </a:t>
            </a:r>
            <a:r>
              <a:rPr lang="sk-SK" altLang="en-US" noProof="0" smtClean="0"/>
              <a:t>Viac o obsahu na pomoc pri rozhodovaní, napr. pri zadávaní zákaziek externým dodávateľom </a:t>
            </a:r>
          </a:p>
          <a:p>
            <a:pPr marL="457200" indent="-457200">
              <a:buFont typeface="+mj-lt"/>
              <a:buAutoNum type="arabicPeriod"/>
            </a:pPr>
            <a:r>
              <a:rPr lang="sk-SK" altLang="en-US" b="1" noProof="0" smtClean="0"/>
              <a:t>Podrobnejšie informácie: </a:t>
            </a:r>
            <a:r>
              <a:rPr lang="sk-SK" altLang="en-US" noProof="0" smtClean="0"/>
              <a:t>Ako realizovať úlohy</a:t>
            </a:r>
            <a:endParaRPr lang="sk-SK" noProof="0"/>
          </a:p>
        </p:txBody>
      </p:sp>
    </p:spTree>
    <p:extLst>
      <p:ext uri="{BB962C8B-B14F-4D97-AF65-F5344CB8AC3E}">
        <p14:creationId xmlns:p14="http://schemas.microsoft.com/office/powerpoint/2010/main" val="904764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25</a:t>
            </a:fld>
            <a:endParaRPr lang="sk-SK"/>
          </a:p>
        </p:txBody>
      </p:sp>
      <p:sp>
        <p:nvSpPr>
          <p:cNvPr id="4" name="Title 3"/>
          <p:cNvSpPr>
            <a:spLocks noGrp="1"/>
          </p:cNvSpPr>
          <p:nvPr>
            <p:ph type="title"/>
          </p:nvPr>
        </p:nvSpPr>
        <p:spPr/>
        <p:txBody>
          <a:bodyPr/>
          <a:lstStyle/>
          <a:p>
            <a:r>
              <a:rPr lang="sk-SK" noProof="0" smtClean="0"/>
              <a:t>Sieť informátorov </a:t>
            </a:r>
            <a:br/>
            <a:r>
              <a:rPr lang="sk-SK" noProof="0" smtClean="0"/>
              <a:t>o REACH 2018</a:t>
            </a:r>
            <a:endParaRPr lang="sk-SK" noProof="0"/>
          </a:p>
        </p:txBody>
      </p:sp>
      <p:sp>
        <p:nvSpPr>
          <p:cNvPr id="6" name="Text Placeholder 2"/>
          <p:cNvSpPr>
            <a:spLocks noGrp="1"/>
          </p:cNvSpPr>
          <p:nvPr>
            <p:ph idx="1"/>
          </p:nvPr>
        </p:nvSpPr>
        <p:spPr>
          <a:xfrm>
            <a:off x="457200" y="1783357"/>
            <a:ext cx="8229600" cy="4525963"/>
          </a:xfrm>
        </p:spPr>
        <p:txBody>
          <a:bodyPr/>
          <a:lstStyle/>
          <a:p>
            <a:r>
              <a:rPr lang="sk-SK" altLang="en-US" noProof="0" smtClean="0"/>
              <a:t>Zriadená na:</a:t>
            </a:r>
          </a:p>
          <a:p>
            <a:pPr lvl="1">
              <a:buFont typeface="Verdana" panose="020b0604030504040204" pitchFamily="34" charset="0"/>
              <a:buChar char="-"/>
            </a:pPr>
            <a:r>
              <a:rPr lang="sk-SK" altLang="en-US" noProof="0" smtClean="0"/>
              <a:t>plánovanie a koordinovanie činností zvyšovania informovanosti</a:t>
            </a:r>
          </a:p>
          <a:p>
            <a:pPr lvl="1">
              <a:buFont typeface="Verdana" panose="020b0604030504040204" pitchFamily="34" charset="0"/>
              <a:buChar char="-"/>
            </a:pPr>
            <a:r>
              <a:rPr lang="sk-SK" altLang="en-US" noProof="0" smtClean="0"/>
              <a:t>pomoc pri tvorbe a distribúcii materiálu vo všetkých jazykoch EÚ</a:t>
            </a:r>
          </a:p>
          <a:p>
            <a:pPr lvl="1">
              <a:buFont typeface="Verdana" panose="020b0604030504040204" pitchFamily="34" charset="0"/>
              <a:buChar char="-"/>
            </a:pPr>
            <a:r>
              <a:rPr lang="sk-SK" altLang="en-US" noProof="0" smtClean="0"/>
              <a:t>zhromažďovanie spätnej väzby od cieľového publika</a:t>
            </a:r>
          </a:p>
          <a:p>
            <a:pPr lvl="1">
              <a:buFont typeface="Verdana" panose="020b0604030504040204" pitchFamily="34" charset="0"/>
              <a:buChar char="-"/>
            </a:pPr>
            <a:r>
              <a:rPr lang="sk-SK" altLang="en-US" noProof="0" smtClean="0"/>
              <a:t>meranie dosahu koordinovaných činností</a:t>
            </a:r>
          </a:p>
          <a:p>
            <a:r>
              <a:rPr lang="sk-SK" altLang="en-US" noProof="0" smtClean="0"/>
              <a:t>ECHA, Európska komisia, členské štáty, priemyselné organizácie, miestne organizácie Európskej siete podnikov</a:t>
            </a:r>
          </a:p>
          <a:p>
            <a:r>
              <a:rPr lang="sk-SK" altLang="en-US" noProof="0" smtClean="0"/>
              <a:t>Aktívna od začiatku r. 2015</a:t>
            </a:r>
            <a:endParaRPr lang="sk-SK" altLang="en-US" noProof="0">
              <a:ea typeface="ＭＳ Ｐゴシック" pitchFamily="34" charset="-128"/>
              <a:cs typeface="Arial"/>
            </a:endParaRPr>
          </a:p>
        </p:txBody>
      </p:sp>
    </p:spTree>
    <p:extLst>
      <p:ext uri="{BB962C8B-B14F-4D97-AF65-F5344CB8AC3E}">
        <p14:creationId xmlns:p14="http://schemas.microsoft.com/office/powerpoint/2010/main" val="36515708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26</a:t>
            </a:fld>
            <a:endParaRPr lang="sk-SK"/>
          </a:p>
        </p:txBody>
      </p:sp>
      <p:sp>
        <p:nvSpPr>
          <p:cNvPr id="4" name="Title 3"/>
          <p:cNvSpPr>
            <a:spLocks noGrp="1"/>
          </p:cNvSpPr>
          <p:nvPr>
            <p:ph type="title"/>
          </p:nvPr>
        </p:nvSpPr>
        <p:spPr/>
        <p:txBody>
          <a:bodyPr/>
          <a:lstStyle/>
          <a:p>
            <a:r>
              <a:rPr lang="sk-SK" noProof="0" smtClean="0"/>
              <a:t>Spoločné činnosti na začiatku fáz</a:t>
            </a:r>
            <a:endParaRPr lang="sk-SK"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90" y="1521083"/>
            <a:ext cx="3728786" cy="1350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0416" y="3117822"/>
            <a:ext cx="2179568" cy="30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23928" y="4384035"/>
            <a:ext cx="1765296" cy="15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1600" y="4509120"/>
            <a:ext cx="2299241" cy="180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7737" y="1844824"/>
            <a:ext cx="2405667" cy="491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91880" y="3068960"/>
            <a:ext cx="2365857" cy="1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75261" y="3068960"/>
            <a:ext cx="2192300" cy="126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0073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27</a:t>
            </a:fld>
            <a:endParaRPr lang="sk-SK"/>
          </a:p>
        </p:txBody>
      </p:sp>
      <p:sp>
        <p:nvSpPr>
          <p:cNvPr id="4" name="Title 3"/>
          <p:cNvSpPr>
            <a:spLocks noGrp="1"/>
          </p:cNvSpPr>
          <p:nvPr>
            <p:ph type="title"/>
          </p:nvPr>
        </p:nvSpPr>
        <p:spPr/>
        <p:txBody>
          <a:bodyPr/>
          <a:lstStyle/>
          <a:p>
            <a:r>
              <a:rPr lang="sk-SK" noProof="0" smtClean="0"/>
              <a:t>Zvyšovanie informovanosti rôzneho publika</a:t>
            </a:r>
            <a:endParaRPr lang="sk-SK" noProof="0"/>
          </a:p>
        </p:txBody>
      </p:sp>
      <p:grpSp>
        <p:nvGrpSpPr>
          <p:cNvPr id="6" name="Group 5"/>
          <p:cNvGrpSpPr/>
          <p:nvPr/>
        </p:nvGrpSpPr>
        <p:grpSpPr>
          <a:xfrm>
            <a:off x="5360537" y="1628800"/>
            <a:ext cx="2937148" cy="4443885"/>
            <a:chOff x="4951211" y="260648"/>
            <a:chExt cx="3998097" cy="604909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211" y="260648"/>
              <a:ext cx="3008245" cy="4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9604" y="3501008"/>
              <a:ext cx="1979704" cy="280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9552" y="2111824"/>
            <a:ext cx="4464496" cy="3001170"/>
            <a:chOff x="179512" y="1852858"/>
            <a:chExt cx="8422795" cy="4679177"/>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512" y="2565407"/>
              <a:ext cx="5611962" cy="39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58466">
              <a:off x="2980642" y="1852858"/>
              <a:ext cx="5621665" cy="39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598105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Obsah prezentácie</a:t>
            </a:r>
            <a:endParaRPr lang="sk-SK" noProof="0"/>
          </a:p>
        </p:txBody>
      </p:sp>
      <p:sp>
        <p:nvSpPr>
          <p:cNvPr id="3" name="Content Placeholder 2"/>
          <p:cNvSpPr>
            <a:spLocks noGrp="1"/>
          </p:cNvSpPr>
          <p:nvPr>
            <p:ph idx="1"/>
          </p:nvPr>
        </p:nvSpPr>
        <p:spPr>
          <a:xfrm>
            <a:off x="457200" y="1600200"/>
            <a:ext cx="5050904" cy="4525963"/>
          </a:xfrm>
        </p:spPr>
        <p:txBody>
          <a:bodyPr/>
          <a:lstStyle/>
          <a:p>
            <a:pPr>
              <a:lnSpc>
                <a:spcPct val="150000"/>
              </a:lnSpc>
              <a:spcBef>
                <a:spcPct val="0"/>
              </a:spcBef>
              <a:tabLst>
                <a:tab pos="538163"/>
              </a:tabLst>
            </a:pPr>
            <a:r>
              <a:rPr lang="sk-SK" noProof="0" smtClean="0"/>
              <a:t>Základné informácie</a:t>
            </a:r>
          </a:p>
          <a:p>
            <a:pPr>
              <a:lnSpc>
                <a:spcPct val="150000"/>
              </a:lnSpc>
              <a:spcBef>
                <a:spcPct val="0"/>
              </a:spcBef>
              <a:tabLst>
                <a:tab pos="538163"/>
              </a:tabLst>
            </a:pPr>
            <a:r>
              <a:rPr lang="sk-SK" noProof="0" smtClean="0"/>
              <a:t>Registrácia podľa nariadenia REACH do roku 2018</a:t>
            </a:r>
          </a:p>
          <a:p>
            <a:pPr>
              <a:lnSpc>
                <a:spcPct val="150000"/>
              </a:lnSpc>
              <a:spcBef>
                <a:spcPct val="0"/>
              </a:spcBef>
              <a:tabLst>
                <a:tab pos="538163"/>
              </a:tabLst>
            </a:pPr>
            <a:r>
              <a:rPr lang="sk-SK" noProof="0" smtClean="0"/>
              <a:t>Plán realizácie REACH 2018 agentúry ECHA</a:t>
            </a:r>
          </a:p>
          <a:p>
            <a:pPr>
              <a:lnSpc>
                <a:spcPct val="150000"/>
              </a:lnSpc>
              <a:spcBef>
                <a:spcPct val="0"/>
              </a:spcBef>
              <a:tabLst>
                <a:tab pos="538163"/>
              </a:tabLst>
            </a:pPr>
            <a:r>
              <a:rPr lang="sk-SK" noProof="0" smtClean="0"/>
              <a:t>Šesť fáz úspešnej registrácie</a:t>
            </a:r>
          </a:p>
          <a:p>
            <a:pPr>
              <a:lnSpc>
                <a:spcPct val="150000"/>
              </a:lnSpc>
              <a:spcBef>
                <a:spcPct val="0"/>
              </a:spcBef>
              <a:tabLst>
                <a:tab pos="538163"/>
              </a:tabLst>
            </a:pPr>
            <a:r>
              <a:rPr lang="sk-SK" noProof="0" smtClean="0"/>
              <a:t>Informovanie o REACH 2018</a:t>
            </a:r>
            <a:r>
              <a:rPr lang="en-US" noProof="0" smtClean="0"/>
              <a:t>	</a:t>
            </a:r>
            <a:endParaRPr lang="sk-SK" noProof="0"/>
          </a:p>
        </p:txBody>
      </p:sp>
      <p:sp>
        <p:nvSpPr>
          <p:cNvPr id="5" name="Slide Number Placeholder 4"/>
          <p:cNvSpPr>
            <a:spLocks noGrp="1"/>
          </p:cNvSpPr>
          <p:nvPr>
            <p:ph type="sldNum" sz="quarter" idx="12"/>
          </p:nvPr>
        </p:nvSpPr>
        <p:spPr/>
        <p:txBody>
          <a:bodyPr/>
          <a:lstStyle/>
          <a:p>
            <a:fld id="{53FE240C-791C-4FA0-BA72-1FE57C9E7D13}" type="slidenum">
              <a:rPr lang="en-GB" smtClean="0"/>
              <a:t>3</a:t>
            </a:fld>
            <a:endParaRPr lang="sk-SK"/>
          </a:p>
        </p:txBody>
      </p:sp>
      <p:pic>
        <p:nvPicPr>
          <p:cNvPr id="6" name="Picture 2" descr="\\echa\data\Directorates\A-shared\- Unit A3\10.2.5 Production of Publication materials; social media, audiovisuals and proof reading\Photos\Photos_contact unit A3\Graphs_illustrations\German_workshop\EN\all_wwwww_E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6035" y="1988840"/>
            <a:ext cx="3112429" cy="329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45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Základné informácie</a:t>
            </a:r>
            <a:endParaRPr lang="sk-SK" noProof="0"/>
          </a:p>
        </p:txBody>
      </p:sp>
    </p:spTree>
    <p:extLst>
      <p:ext uri="{BB962C8B-B14F-4D97-AF65-F5344CB8AC3E}">
        <p14:creationId xmlns:p14="http://schemas.microsoft.com/office/powerpoint/2010/main" val="10340288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10000"/>
          </a:bodyPr>
          <a:lstStyle/>
          <a:p>
            <a:pPr>
              <a:spcBef>
                <a:spcPts val="600"/>
              </a:spcBef>
              <a:spcAft>
                <a:spcPts val="600"/>
              </a:spcAft>
            </a:pPr>
            <a:r>
              <a:rPr lang="sk-SK" noProof="0" smtClean="0"/>
              <a:t>Základom na zodpovedné konanie je znalosť nebezpečenstiev a použití látok</a:t>
            </a:r>
          </a:p>
          <a:p>
            <a:pPr>
              <a:spcBef>
                <a:spcPts val="600"/>
              </a:spcBef>
              <a:spcAft>
                <a:spcPts val="600"/>
              </a:spcAft>
            </a:pPr>
            <a:r>
              <a:rPr lang="sk-SK" noProof="0" smtClean="0"/>
              <a:t>Podľa nariadenia REACH nesú dôkazné bremeno jednotlivé podniky a spoločnosti – musia preukázať, že ich látky možno bezpečne používať</a:t>
            </a:r>
          </a:p>
          <a:p>
            <a:pPr>
              <a:spcBef>
                <a:spcPts val="600"/>
              </a:spcBef>
              <a:spcAft>
                <a:spcPts val="600"/>
              </a:spcAft>
            </a:pPr>
            <a:r>
              <a:rPr lang="sk-SK" noProof="0" smtClean="0"/>
              <a:t>Zhromažďujú informácie, analyzujú ich a dokumentujú svoje závery v registračnej dokumentácii</a:t>
            </a:r>
          </a:p>
          <a:p>
            <a:pPr>
              <a:spcBef>
                <a:spcPts val="600"/>
              </a:spcBef>
              <a:spcAft>
                <a:spcPts val="600"/>
              </a:spcAft>
            </a:pPr>
            <a:r>
              <a:rPr lang="sk-SK" noProof="0" smtClean="0"/>
              <a:t>Informácie z registrácií využívajú orgány a na svojom webovom sídle ich zverejňuje agentúra ECHA</a:t>
            </a:r>
          </a:p>
          <a:p>
            <a:pPr>
              <a:spcBef>
                <a:spcPts val="600"/>
              </a:spcBef>
              <a:spcAft>
                <a:spcPts val="600"/>
              </a:spcAft>
            </a:pPr>
            <a:r>
              <a:rPr lang="sk-SK" noProof="0" smtClean="0"/>
              <a:t>Postupná registrácia chemikálií už zavedených na európskom trhu: 2010, 2013 a 2018</a:t>
            </a:r>
          </a:p>
          <a:p>
            <a:pPr algn="just">
              <a:spcBef>
                <a:spcPts val="600"/>
              </a:spcBef>
              <a:spcAft>
                <a:spcPts val="600"/>
              </a:spcAft>
            </a:pPr>
            <a:endParaRPr lang="sk-SK" noProof="0"/>
          </a:p>
          <a:p>
            <a:endParaRPr lang="sk-SK" noProof="0"/>
          </a:p>
        </p:txBody>
      </p:sp>
      <p:sp>
        <p:nvSpPr>
          <p:cNvPr id="2" name="Slide Number Placeholder 1"/>
          <p:cNvSpPr>
            <a:spLocks noGrp="1"/>
          </p:cNvSpPr>
          <p:nvPr>
            <p:ph type="sldNum" sz="quarter" idx="12"/>
          </p:nvPr>
        </p:nvSpPr>
        <p:spPr/>
        <p:txBody>
          <a:bodyPr/>
          <a:lstStyle/>
          <a:p>
            <a:fld id="{53FE240C-791C-4FA0-BA72-1FE57C9E7D13}" type="slidenum">
              <a:rPr lang="en-GB" smtClean="0"/>
              <a:t>5</a:t>
            </a:fld>
            <a:endParaRPr lang="sk-SK"/>
          </a:p>
        </p:txBody>
      </p:sp>
      <p:sp>
        <p:nvSpPr>
          <p:cNvPr id="4" name="Title 3"/>
          <p:cNvSpPr>
            <a:spLocks noGrp="1"/>
          </p:cNvSpPr>
          <p:nvPr>
            <p:ph type="title"/>
          </p:nvPr>
        </p:nvSpPr>
        <p:spPr/>
        <p:txBody>
          <a:bodyPr/>
          <a:lstStyle/>
          <a:p>
            <a:r>
              <a:rPr lang="sk-SK" noProof="0" smtClean="0"/>
              <a:t>Registrácia podľa nariadenia REACH</a:t>
            </a:r>
            <a:endParaRPr lang="sk-SK" noProof="0"/>
          </a:p>
        </p:txBody>
      </p:sp>
    </p:spTree>
    <p:extLst>
      <p:ext uri="{BB962C8B-B14F-4D97-AF65-F5344CB8AC3E}">
        <p14:creationId xmlns:p14="http://schemas.microsoft.com/office/powerpoint/2010/main" val="16840803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6</a:t>
            </a:fld>
            <a:endParaRPr lang="sk-SK"/>
          </a:p>
        </p:txBody>
      </p:sp>
      <p:sp>
        <p:nvSpPr>
          <p:cNvPr id="4" name="Title 3"/>
          <p:cNvSpPr>
            <a:spLocks noGrp="1"/>
          </p:cNvSpPr>
          <p:nvPr>
            <p:ph type="title"/>
          </p:nvPr>
        </p:nvSpPr>
        <p:spPr>
          <a:xfrm>
            <a:off x="467544" y="188640"/>
            <a:ext cx="8229600" cy="1143000"/>
          </a:xfrm>
        </p:spPr>
        <p:txBody>
          <a:bodyPr/>
          <a:lstStyle/>
          <a:p>
            <a:r>
              <a:rPr lang="sk-SK" sz="2400" noProof="0" smtClean="0"/>
              <a:t>Tok informácií z registrácie</a:t>
            </a:r>
            <a:endParaRPr lang="sk-SK" sz="2400" noProof="0"/>
          </a:p>
        </p:txBody>
      </p:sp>
      <p:pic>
        <p:nvPicPr>
          <p:cNvPr id="36" name="Picture 2" descr="\\echa\data\Directorates\A-shared\- Unit A3\10.2.5 Production of Publication materials; social media, audiovisuals and proof reading\Photos\Photos_contact unit A3\Graphs_illustrations\German_workshop\EN\wh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7622">
            <a:off x="7440464" y="78246"/>
            <a:ext cx="1501459" cy="16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ha\data\users\u08103\Roaming Profile\Desktop\information_on_chemicals.pn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61278" y="1342158"/>
            <a:ext cx="6675018" cy="47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12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7</a:t>
            </a:fld>
            <a:endParaRPr lang="sk-SK"/>
          </a:p>
        </p:txBody>
      </p:sp>
      <p:sp>
        <p:nvSpPr>
          <p:cNvPr id="4" name="Title 3"/>
          <p:cNvSpPr>
            <a:spLocks noGrp="1"/>
          </p:cNvSpPr>
          <p:nvPr>
            <p:ph type="title"/>
          </p:nvPr>
        </p:nvSpPr>
        <p:spPr>
          <a:xfrm>
            <a:off x="179512" y="260648"/>
            <a:ext cx="8424936" cy="1217298"/>
          </a:xfrm>
        </p:spPr>
        <p:txBody>
          <a:bodyPr/>
          <a:lstStyle/>
          <a:p>
            <a:r>
              <a:rPr lang="sk-SK" noProof="0" smtClean="0"/>
              <a:t>Verejné informácie o chemikáliách pochádzajú z registrácií</a:t>
            </a:r>
            <a:endParaRPr lang="sk-SK" noProof="0"/>
          </a:p>
        </p:txBody>
      </p:sp>
      <p:grpSp>
        <p:nvGrpSpPr>
          <p:cNvPr id="6" name="Group 1"/>
          <p:cNvGrpSpPr/>
          <p:nvPr/>
        </p:nvGrpSpPr>
        <p:grpSpPr>
          <a:xfrm>
            <a:off x="7007423" y="1366838"/>
            <a:ext cx="1597025" cy="1557337"/>
            <a:chOff x="539440" y="2155825"/>
            <a:chExt cx="1597132" cy="1557579"/>
          </a:xfrm>
        </p:grpSpPr>
        <p:sp>
          <p:nvSpPr>
            <p:cNvPr id="7" name="Oval 39"/>
            <p:cNvSpPr>
              <a:spLocks noChangeArrowheads="1"/>
            </p:cNvSpPr>
            <p:nvPr/>
          </p:nvSpPr>
          <p:spPr bwMode="auto">
            <a:xfrm>
              <a:off x="539440" y="2155825"/>
              <a:ext cx="1597132" cy="155757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8" name="Oval 40"/>
            <p:cNvSpPr>
              <a:spLocks noChangeArrowheads="1"/>
            </p:cNvSpPr>
            <p:nvPr/>
          </p:nvSpPr>
          <p:spPr bwMode="auto">
            <a:xfrm>
              <a:off x="653740" y="2266950"/>
              <a:ext cx="1362182" cy="13284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pic>
          <p:nvPicPr>
            <p:cNvPr id="9" name="Picture 2" descr="http://0.tqn.com/d/chemistry/1/0/O/5/1/bisphenol_a.jp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19" y="2717645"/>
              <a:ext cx="1152128" cy="4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2"/>
          <p:cNvSpPr>
            <a:spLocks noChangeArrowheads="1"/>
          </p:cNvSpPr>
          <p:nvPr/>
        </p:nvSpPr>
        <p:spPr bwMode="auto">
          <a:xfrm>
            <a:off x="5940225" y="1989138"/>
            <a:ext cx="756047" cy="319087"/>
          </a:xfrm>
          <a:prstGeom prst="leftArrow">
            <a:avLst>
              <a:gd name="adj1" fmla="val 50000"/>
              <a:gd name="adj2" fmla="val 50084"/>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11" name="Title 1"/>
          <p:cNvSpPr txBox="1"/>
          <p:nvPr/>
        </p:nvSpPr>
        <p:spPr bwMode="auto">
          <a:xfrm>
            <a:off x="107504" y="2039598"/>
            <a:ext cx="338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sk-SK" altLang="en-US" sz="1600" b="1">
                <a:solidFill>
                  <a:srgbClr val="0046AD"/>
                </a:solidFill>
              </a:rPr>
              <a:t>Informačná karta</a:t>
            </a:r>
          </a:p>
        </p:txBody>
      </p:sp>
      <p:sp>
        <p:nvSpPr>
          <p:cNvPr id="12" name="Title 1"/>
          <p:cNvSpPr txBox="1"/>
          <p:nvPr/>
        </p:nvSpPr>
        <p:spPr bwMode="auto">
          <a:xfrm>
            <a:off x="107504" y="4100627"/>
            <a:ext cx="230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sk-SK" altLang="en-US" sz="1600" b="1">
                <a:solidFill>
                  <a:srgbClr val="0046AD"/>
                </a:solidFill>
              </a:rPr>
              <a:t>Stručný profil</a:t>
            </a:r>
          </a:p>
        </p:txBody>
      </p:sp>
      <p:grpSp>
        <p:nvGrpSpPr>
          <p:cNvPr id="13" name="Group 15"/>
          <p:cNvGrpSpPr/>
          <p:nvPr/>
        </p:nvGrpSpPr>
        <p:grpSpPr>
          <a:xfrm>
            <a:off x="1756717" y="5602624"/>
            <a:ext cx="863600" cy="909797"/>
            <a:chOff x="1511575" y="3526359"/>
            <a:chExt cx="864119" cy="1021351"/>
          </a:xfrm>
        </p:grpSpPr>
        <p:pic>
          <p:nvPicPr>
            <p:cNvPr id="14"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359"/>
              <a:ext cx="504070" cy="5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7"/>
            <p:cNvSpPr txBox="1">
              <a:spLocks noChangeArrowheads="1"/>
            </p:cNvSpPr>
            <p:nvPr/>
          </p:nvSpPr>
          <p:spPr bwMode="auto">
            <a:xfrm>
              <a:off x="1511575" y="4202196"/>
              <a:ext cx="864119" cy="3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Registračná dokumentácia</a:t>
              </a:r>
            </a:p>
          </p:txBody>
        </p:sp>
      </p:grpSp>
      <p:grpSp>
        <p:nvGrpSpPr>
          <p:cNvPr id="16" name="Group 15"/>
          <p:cNvGrpSpPr/>
          <p:nvPr/>
        </p:nvGrpSpPr>
        <p:grpSpPr>
          <a:xfrm>
            <a:off x="2771800" y="5589878"/>
            <a:ext cx="865187" cy="793903"/>
            <a:chOff x="1511575" y="3525698"/>
            <a:chExt cx="864119" cy="891942"/>
          </a:xfrm>
        </p:grpSpPr>
        <p:pic>
          <p:nvPicPr>
            <p:cNvPr id="17"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698"/>
              <a:ext cx="504070" cy="5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Zoznam plánu CoRAP</a:t>
              </a:r>
            </a:p>
          </p:txBody>
        </p:sp>
      </p:grpSp>
      <p:grpSp>
        <p:nvGrpSpPr>
          <p:cNvPr id="19" name="Group 18"/>
          <p:cNvGrpSpPr/>
          <p:nvPr/>
        </p:nvGrpSpPr>
        <p:grpSpPr>
          <a:xfrm>
            <a:off x="3784923" y="5588179"/>
            <a:ext cx="865187" cy="904009"/>
            <a:chOff x="1511575" y="3525896"/>
            <a:chExt cx="864119" cy="1014854"/>
          </a:xfrm>
        </p:grpSpPr>
        <p:pic>
          <p:nvPicPr>
            <p:cNvPr id="20"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896"/>
              <a:ext cx="504070" cy="5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Autorizačný zoznam</a:t>
              </a:r>
            </a:p>
          </p:txBody>
        </p:sp>
      </p:grpSp>
      <p:grpSp>
        <p:nvGrpSpPr>
          <p:cNvPr id="22" name="Group 21"/>
          <p:cNvGrpSpPr/>
          <p:nvPr/>
        </p:nvGrpSpPr>
        <p:grpSpPr>
          <a:xfrm>
            <a:off x="4800601" y="5582698"/>
            <a:ext cx="863600" cy="794405"/>
            <a:chOff x="1511575" y="3526567"/>
            <a:chExt cx="864119" cy="891073"/>
          </a:xfrm>
        </p:grpSpPr>
        <p:pic>
          <p:nvPicPr>
            <p:cNvPr id="23"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Zoznam obmedzení</a:t>
              </a:r>
            </a:p>
          </p:txBody>
        </p:sp>
      </p:grpSp>
      <p:grpSp>
        <p:nvGrpSpPr>
          <p:cNvPr id="25" name="Group 24"/>
          <p:cNvGrpSpPr/>
          <p:nvPr/>
        </p:nvGrpSpPr>
        <p:grpSpPr>
          <a:xfrm>
            <a:off x="5802238" y="5588227"/>
            <a:ext cx="865188" cy="904981"/>
            <a:chOff x="1511575" y="3526255"/>
            <a:chExt cx="864119" cy="1014495"/>
          </a:xfrm>
        </p:grpSpPr>
        <p:pic>
          <p:nvPicPr>
            <p:cNvPr id="26"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Harmonizovaná klasifikácia a označovanie</a:t>
              </a:r>
            </a:p>
          </p:txBody>
        </p:sp>
      </p:grpSp>
      <p:grpSp>
        <p:nvGrpSpPr>
          <p:cNvPr id="28" name="Group 27"/>
          <p:cNvGrpSpPr/>
          <p:nvPr/>
        </p:nvGrpSpPr>
        <p:grpSpPr>
          <a:xfrm>
            <a:off x="6810350" y="5588227"/>
            <a:ext cx="865188" cy="904981"/>
            <a:chOff x="1511575" y="3526255"/>
            <a:chExt cx="864119" cy="1014495"/>
          </a:xfrm>
        </p:grpSpPr>
        <p:pic>
          <p:nvPicPr>
            <p:cNvPr id="29"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Schválené účinné látky</a:t>
              </a:r>
            </a:p>
          </p:txBody>
        </p:sp>
      </p:grpSp>
      <p:grpSp>
        <p:nvGrpSpPr>
          <p:cNvPr id="31" name="Group 30"/>
          <p:cNvGrpSpPr/>
          <p:nvPr/>
        </p:nvGrpSpPr>
        <p:grpSpPr>
          <a:xfrm>
            <a:off x="7838602" y="5582699"/>
            <a:ext cx="1197893" cy="921160"/>
            <a:chOff x="1511574" y="3526567"/>
            <a:chExt cx="1198613" cy="1033252"/>
          </a:xfrm>
        </p:grpSpPr>
        <p:pic>
          <p:nvPicPr>
            <p:cNvPr id="32"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1511574" y="4180067"/>
              <a:ext cx="1198613" cy="37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sk-SK" altLang="en-US" sz="800">
                  <a:solidFill>
                    <a:srgbClr val="000000"/>
                  </a:solidFill>
                </a:rPr>
                <a:t>Príloha I k nariadeniu PIC</a:t>
              </a:r>
            </a:p>
          </p:txBody>
        </p:sp>
      </p:grpSp>
      <p:sp>
        <p:nvSpPr>
          <p:cNvPr id="34" name="Title 1"/>
          <p:cNvSpPr txBox="1"/>
          <p:nvPr/>
        </p:nvSpPr>
        <p:spPr bwMode="auto">
          <a:xfrm>
            <a:off x="107504" y="5825579"/>
            <a:ext cx="230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sk-SK" altLang="en-US" sz="1600" b="1">
                <a:solidFill>
                  <a:srgbClr val="0046AD"/>
                </a:solidFill>
              </a:rPr>
              <a:t>Zdrojové údaje</a:t>
            </a:r>
          </a:p>
        </p:txBody>
      </p:sp>
      <p:pic>
        <p:nvPicPr>
          <p:cNvPr id="35" name="Picture 2" descr="\\echa\data\users\u11111\Roaming Profile\Desktop\FINAL_GUI\screenshots\infocard.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24549" y="1625260"/>
            <a:ext cx="2294899" cy="1490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89012" y="3356992"/>
            <a:ext cx="27511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271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Registrácia podľa nariadenia REACH do roku 2018</a:t>
            </a:r>
            <a:endParaRPr lang="sk-SK" noProof="0"/>
          </a:p>
        </p:txBody>
      </p:sp>
    </p:spTree>
    <p:extLst>
      <p:ext uri="{BB962C8B-B14F-4D97-AF65-F5344CB8AC3E}">
        <p14:creationId xmlns:p14="http://schemas.microsoft.com/office/powerpoint/2010/main" val="1318566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457200" y="1600200"/>
            <a:ext cx="8507288" cy="4781128"/>
          </a:xfrm>
        </p:spPr>
        <p:txBody>
          <a:bodyPr>
            <a:normAutofit fontScale="85000" lnSpcReduction="20000"/>
          </a:bodyPr>
          <a:lstStyle/>
          <a:p>
            <a:pPr>
              <a:spcBef>
                <a:spcPts val="600"/>
              </a:spcBef>
              <a:spcAft>
                <a:spcPts val="1200"/>
              </a:spcAft>
            </a:pPr>
            <a:r>
              <a:rPr lang="sk-SK" sz="2800" noProof="0" smtClean="0"/>
              <a:t>Tretí a posledný termín registrácie zavedených látok</a:t>
            </a:r>
          </a:p>
          <a:p>
            <a:pPr>
              <a:spcBef>
                <a:spcPts val="600"/>
              </a:spcBef>
              <a:spcAft>
                <a:spcPts val="1200"/>
              </a:spcAft>
            </a:pPr>
            <a:r>
              <a:rPr lang="sk-SK" sz="2800" noProof="0" smtClean="0"/>
              <a:t>Týka sa: spoločností, ktoré vyrábajú/dovážajú látky v množstvách od 1 do 100 ton ročne a predregistrovali ich</a:t>
            </a:r>
          </a:p>
          <a:p>
            <a:pPr>
              <a:spcBef>
                <a:spcPts val="600"/>
              </a:spcBef>
              <a:spcAft>
                <a:spcPts val="1200"/>
              </a:spcAft>
            </a:pPr>
            <a:r>
              <a:rPr lang="sk-SK" sz="2800" noProof="0" smtClean="0"/>
              <a:t>Čo je nové?</a:t>
            </a:r>
          </a:p>
          <a:p>
            <a:pPr lvl="1">
              <a:spcBef>
                <a:spcPct val="25000"/>
              </a:spcBef>
              <a:spcAft>
                <a:spcPts val="600"/>
              </a:spcAft>
              <a:tabLst>
                <a:tab pos="388938"/>
                <a:tab pos="576263"/>
              </a:tabLst>
            </a:pPr>
            <a:r>
              <a:rPr lang="sk-SK" altLang="en-US" noProof="0" smtClean="0">
                <a:solidFill>
                  <a:srgbClr val="000000"/>
                </a:solidFill>
              </a:rPr>
              <a:t>Vyššie percento MSP </a:t>
            </a:r>
          </a:p>
          <a:p>
            <a:pPr lvl="1">
              <a:spcBef>
                <a:spcPct val="25000"/>
              </a:spcBef>
              <a:spcAft>
                <a:spcPts val="600"/>
              </a:spcAft>
              <a:tabLst>
                <a:tab pos="388938"/>
                <a:tab pos="576263"/>
              </a:tabLst>
            </a:pPr>
            <a:r>
              <a:rPr lang="sk-SK" altLang="en-US" noProof="0" smtClean="0">
                <a:solidFill>
                  <a:srgbClr val="000000"/>
                </a:solidFill>
              </a:rPr>
              <a:t>Mnohé MSP možno zvažujú, že sa stanú hlavnými registrujúcimi prvýkrát</a:t>
            </a:r>
          </a:p>
          <a:p>
            <a:pPr lvl="1">
              <a:spcBef>
                <a:spcPct val="25000"/>
              </a:spcBef>
              <a:spcAft>
                <a:spcPts val="600"/>
              </a:spcAft>
              <a:tabLst>
                <a:tab pos="388938"/>
                <a:tab pos="576263"/>
              </a:tabLst>
            </a:pPr>
            <a:r>
              <a:rPr lang="sk-SK" altLang="en-US" noProof="0" smtClean="0">
                <a:solidFill>
                  <a:srgbClr val="000000"/>
                </a:solidFill>
              </a:rPr>
              <a:t>Veľa malých fór SIEF/samotných registrujúcich vo svojom fóre SIEF</a:t>
            </a:r>
          </a:p>
          <a:p>
            <a:pPr lvl="1">
              <a:spcBef>
                <a:spcPct val="25000"/>
              </a:spcBef>
              <a:spcAft>
                <a:spcPts val="600"/>
              </a:spcAft>
              <a:tabLst>
                <a:tab pos="388938"/>
                <a:tab pos="576263"/>
              </a:tabLst>
            </a:pPr>
            <a:r>
              <a:rPr lang="sk-SK" altLang="en-US" noProof="0" smtClean="0">
                <a:solidFill>
                  <a:srgbClr val="000000"/>
                </a:solidFill>
              </a:rPr>
              <a:t>Menej informácií </a:t>
            </a:r>
            <a:r>
              <a:rPr lang="en-GB" altLang="en-US" noProof="0" smtClean="0">
                <a:solidFill>
                  <a:srgbClr val="000000"/>
                </a:solidFill>
                <a:sym typeface="Wingdings" panose="05000000000000000000" pitchFamily="2" charset="2"/>
              </a:rPr>
              <a:t></a:t>
            </a:r>
            <a:r>
              <a:rPr lang="sk-SK" altLang="en-US" noProof="0" smtClean="0">
                <a:solidFill>
                  <a:srgbClr val="000000"/>
                </a:solidFill>
              </a:rPr>
              <a:t> potreba vytvoriť nové údaje</a:t>
            </a:r>
          </a:p>
          <a:p>
            <a:pPr lvl="1">
              <a:spcBef>
                <a:spcPct val="25000"/>
              </a:spcBef>
              <a:spcAft>
                <a:spcPts val="600"/>
              </a:spcAft>
              <a:tabLst>
                <a:tab pos="388938"/>
                <a:tab pos="576263"/>
              </a:tabLst>
            </a:pPr>
            <a:r>
              <a:rPr lang="sk-SK" altLang="en-US" noProof="0" smtClean="0">
                <a:solidFill>
                  <a:srgbClr val="000000"/>
                </a:solidFill>
              </a:rPr>
              <a:t>Rôzne úrovne odvetvových organizácií</a:t>
            </a:r>
          </a:p>
          <a:p>
            <a:pPr lvl="1">
              <a:spcBef>
                <a:spcPct val="25000"/>
              </a:spcBef>
              <a:spcAft>
                <a:spcPts val="600"/>
              </a:spcAft>
              <a:tabLst>
                <a:tab pos="388938"/>
                <a:tab pos="576263"/>
              </a:tabLst>
            </a:pPr>
            <a:r>
              <a:rPr lang="sk-SK" altLang="en-US" noProof="0" smtClean="0">
                <a:solidFill>
                  <a:srgbClr val="000000"/>
                </a:solidFill>
              </a:rPr>
              <a:t>Nové ekonomické a politické súvislosti</a:t>
            </a:r>
          </a:p>
          <a:p>
            <a:pPr algn="just">
              <a:spcBef>
                <a:spcPts val="600"/>
              </a:spcBef>
              <a:spcAft>
                <a:spcPts val="1200"/>
              </a:spcAft>
            </a:pPr>
            <a:endParaRPr lang="sk-SK" noProof="0"/>
          </a:p>
        </p:txBody>
      </p:sp>
      <p:sp>
        <p:nvSpPr>
          <p:cNvPr id="2" name="Slide Number Placeholder 1"/>
          <p:cNvSpPr>
            <a:spLocks noGrp="1"/>
          </p:cNvSpPr>
          <p:nvPr>
            <p:ph type="sldNum" sz="quarter" idx="12"/>
          </p:nvPr>
        </p:nvSpPr>
        <p:spPr/>
        <p:txBody>
          <a:bodyPr/>
          <a:lstStyle/>
          <a:p>
            <a:fld id="{53FE240C-791C-4FA0-BA72-1FE57C9E7D13}" type="slidenum">
              <a:rPr lang="en-GB" smtClean="0"/>
              <a:t>9</a:t>
            </a:fld>
            <a:endParaRPr lang="sk-SK"/>
          </a:p>
        </p:txBody>
      </p:sp>
      <p:sp>
        <p:nvSpPr>
          <p:cNvPr id="4" name="Title 3"/>
          <p:cNvSpPr>
            <a:spLocks noGrp="1"/>
          </p:cNvSpPr>
          <p:nvPr>
            <p:ph type="title"/>
          </p:nvPr>
        </p:nvSpPr>
        <p:spPr/>
        <p:txBody>
          <a:bodyPr/>
          <a:lstStyle/>
          <a:p>
            <a:r>
              <a:rPr lang="sk-SK" noProof="0" smtClean="0"/>
              <a:t>REACH 2018</a:t>
            </a:r>
            <a:endParaRPr lang="sk-SK" noProof="0"/>
          </a:p>
        </p:txBody>
      </p:sp>
    </p:spTree>
    <p:extLst>
      <p:ext uri="{BB962C8B-B14F-4D97-AF65-F5344CB8AC3E}">
        <p14:creationId xmlns:p14="http://schemas.microsoft.com/office/powerpoint/2010/main" val="759049128"/>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ACTV10-6-53894</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Internal</TermName>
          <TermId>a0307bc2-faf9-4068-8aeb-b713e4fa2a0f</TermId>
        </TermInfo>
      </Terms>
    </ECHASecClassTaxHTField0>
    <_dlc_DocIdUrl xmlns="b80ede5c-af4c-4bf2-9a87-706a3579dc11">
      <Url>https://activity.echa.europa.eu/sites/act-10/process-10-11/_layouts/DocIdRedir.aspx?ID=ACTV10-6-53894</Url>
      <Description>ACTV10-6-53894</Description>
    </_dlc_DocIdUrl>
    <ECHACategoryTaxHTField0 xmlns="1a101ee2-a8a8-4e0f-bfd9-aff15f9bc839">
      <Terms xmlns="http://schemas.microsoft.com/office/infopath/2007/PartnerControls"/>
    </ECHACategoryTaxHTField0>
  </documentManagement>
</p:properties>
</file>

<file path=customXml/item5.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93C2A4F-378A-406C-8017-7706C7BE96B5}">
  <ds:schemaRefs/>
</ds:datastoreItem>
</file>

<file path=customXml/itemProps3.xml><?xml version="1.0" encoding="utf-8"?>
<ds:datastoreItem xmlns:ds="http://schemas.openxmlformats.org/officeDocument/2006/customXml" ds:itemID="{57325CAE-108D-4A40-AB78-5D4972D3F836}">
  <ds:schemaRefs/>
</ds:datastoreItem>
</file>

<file path=customXml/itemProps4.xml><?xml version="1.0" encoding="utf-8"?>
<ds:datastoreItem xmlns:ds="http://schemas.openxmlformats.org/officeDocument/2006/customXml" ds:itemID="{7BCF6A5F-9D12-494B-A636-D4E7909EB38C}">
  <ds:schemaRefs/>
</ds:datastoreItem>
</file>

<file path=customXml/itemProps5.xml><?xml version="1.0" encoding="utf-8"?>
<ds:datastoreItem xmlns:ds="http://schemas.openxmlformats.org/officeDocument/2006/customXml" ds:itemID="{3AC6B7AA-5129-4B5D-925F-ADFB35645A32}">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160</Paragraphs>
  <Slides>27</Slides>
  <Notes>27</Notes>
  <TotalTime>1146</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Office Theme</vt:lpstr>
      <vt:lpstr>Slide 1</vt:lpstr>
      <vt:lpstr>Účel prezentácie</vt:lpstr>
      <vt:lpstr>Obsah prezentácie</vt:lpstr>
      <vt:lpstr>Základné informácie</vt:lpstr>
      <vt:lpstr>Registrácia podľa nariadenia REACH</vt:lpstr>
      <vt:lpstr>Tok informácií z registrácie</vt:lpstr>
      <vt:lpstr>Verejné informácie o chemikáliách pochádzajú z registrácií</vt:lpstr>
      <vt:lpstr>Registrácia podľa nariadenia REACH do roku 2018</vt:lpstr>
      <vt:lpstr>REACH 2018</vt:lpstr>
      <vt:lpstr>REACH 2018 – 2</vt:lpstr>
      <vt:lpstr>Plán realizácie REACH 2018 agentúry ECHA</vt:lpstr>
      <vt:lpstr>Dokument plánu realizácie</vt:lpstr>
      <vt:lpstr>Štruktúra plánu realizácie: Sedem fáz</vt:lpstr>
      <vt:lpstr>   Poznajte svoje portfólio</vt:lpstr>
      <vt:lpstr>   Nájdite svojich spoluregistrujúcich</vt:lpstr>
      <vt:lpstr>  Spoločne využívajte údaje</vt:lpstr>
      <vt:lpstr>   Posúďte nebezpečenstvá a riziká</vt:lpstr>
      <vt:lpstr>  Vypracujte dokumentáciu</vt:lpstr>
      <vt:lpstr>   Predložte registráciu</vt:lpstr>
      <vt:lpstr>   Registračnú dokumentáciu priebežne aktualizujte</vt:lpstr>
      <vt:lpstr>Informovanie o REACH 2018</vt:lpstr>
      <vt:lpstr>Webové sídlo REACH 2018: http://echa.europa.eu/reach-2018</vt:lpstr>
      <vt:lpstr>Slide 23</vt:lpstr>
      <vt:lpstr>Podporný materiál v troch kategóriách</vt:lpstr>
      <vt:lpstr>Sieť informátorov o REACH 2018</vt:lpstr>
      <vt:lpstr>Spoločné činnosti na začiatku fáz</vt:lpstr>
      <vt:lpstr>Zvyšovanie informovanosti rôzneho publika</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Website</dc:title>
  <dc:creator>CDT</dc:creator>
  <cp:lastModifiedBy>CDT</cp:lastModifiedBy>
  <cp:revision>139</cp:revision>
  <cp:lastPrinted>2016-05-11T11:02:58.000</cp:lastPrinted>
  <dcterms:created xsi:type="dcterms:W3CDTF">2015-06-16T10:48:03Z</dcterms:created>
  <dcterms:modified xsi:type="dcterms:W3CDTF">2017-05-19T09:51:57Z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828de4a2-fa59-4deb-a0d3-3d364b563bfb</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