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45"/>
  </p:notesMasterIdLst>
  <p:handoutMasterIdLst>
    <p:handoutMasterId r:id="rId46"/>
  </p:handoutMasterIdLst>
  <p:sldIdLst>
    <p:sldId id="256" r:id="rId7"/>
    <p:sldId id="257" r:id="rId8"/>
    <p:sldId id="294" r:id="rId9"/>
    <p:sldId id="259" r:id="rId10"/>
    <p:sldId id="260" r:id="rId11"/>
    <p:sldId id="261" r:id="rId12"/>
    <p:sldId id="262" r:id="rId13"/>
    <p:sldId id="263" r:id="rId14"/>
    <p:sldId id="295" r:id="rId15"/>
    <p:sldId id="265" r:id="rId16"/>
    <p:sldId id="266" r:id="rId17"/>
    <p:sldId id="296" r:id="rId18"/>
    <p:sldId id="268" r:id="rId19"/>
    <p:sldId id="269" r:id="rId20"/>
    <p:sldId id="270" r:id="rId21"/>
    <p:sldId id="271" r:id="rId22"/>
    <p:sldId id="272" r:id="rId23"/>
    <p:sldId id="275" r:id="rId24"/>
    <p:sldId id="274" r:id="rId25"/>
    <p:sldId id="276" r:id="rId26"/>
    <p:sldId id="301" r:id="rId27"/>
    <p:sldId id="297" r:id="rId28"/>
    <p:sldId id="303" r:id="rId29"/>
    <p:sldId id="278" r:id="rId30"/>
    <p:sldId id="281" r:id="rId31"/>
    <p:sldId id="282" r:id="rId32"/>
    <p:sldId id="283" r:id="rId33"/>
    <p:sldId id="302" r:id="rId34"/>
    <p:sldId id="286" r:id="rId35"/>
    <p:sldId id="299" r:id="rId36"/>
    <p:sldId id="300" r:id="rId37"/>
    <p:sldId id="287" r:id="rId38"/>
    <p:sldId id="284" r:id="rId39"/>
    <p:sldId id="298" r:id="rId40"/>
    <p:sldId id="290" r:id="rId41"/>
    <p:sldId id="291" r:id="rId42"/>
    <p:sldId id="293" r:id="rId43"/>
    <p:sldId id="30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LLET Monique" initials="PM" lastIdx="22" clrIdx="0"/>
  <p:cmAuthor id="1" name="Arimatti Jutila" initials="AJ" lastIdx="2" clrIdx="1"/>
  <p:cmAuthor id="2" name="GINNITY Bridget" initials="BG(D3)" lastIdx="6" clrIdx="2"/>
  <p:cmAuthor id="3" name="MAKELA Petteri" initials="MP" lastIdx="8" clrIdx="3">
    <p:extLst>
      <p:ext uri="{19B8F6BF-5375-455C-9EA6-DF929625EA0E}">
        <p15:presenceInfo xmlns:p15="http://schemas.microsoft.com/office/powerpoint/2012/main" userId="S-1-5-21-2444889250-2882189981-708495972-1212" providerId="AD"/>
      </p:ext>
    </p:extLst>
  </p:cmAuthor>
  <p:cmAuthor id="4" name="MUSHTAQ Fesil" initials="MF" lastIdx="3" clrIdx="4">
    <p:extLst>
      <p:ext uri="{19B8F6BF-5375-455C-9EA6-DF929625EA0E}">
        <p15:presenceInfo xmlns:p15="http://schemas.microsoft.com/office/powerpoint/2012/main" userId="S-1-5-21-2444889250-2882189981-708495972-5303" providerId="AD"/>
      </p:ext>
    </p:extLst>
  </p:cmAuthor>
  <p:cmAuthor id="5" name="MURRAY Andrew" initials="AM" lastIdx="6" clrIdx="5">
    <p:extLst>
      <p:ext uri="{19B8F6BF-5375-455C-9EA6-DF929625EA0E}">
        <p15:presenceInfo xmlns:p15="http://schemas.microsoft.com/office/powerpoint/2012/main" userId="MURRAY Andre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EFC"/>
    <a:srgbClr val="0061AF"/>
    <a:srgbClr val="62247E"/>
    <a:srgbClr val="652D90"/>
    <a:srgbClr val="FFCC00"/>
    <a:srgbClr val="008BC8"/>
    <a:srgbClr val="004689"/>
    <a:srgbClr val="0046AD"/>
    <a:srgbClr val="FF9900"/>
    <a:srgbClr val="D7E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3" autoAdjust="0"/>
    <p:restoredTop sz="77083" autoAdjust="0"/>
  </p:normalViewPr>
  <p:slideViewPr>
    <p:cSldViewPr>
      <p:cViewPr varScale="1">
        <p:scale>
          <a:sx n="68" d="100"/>
          <a:sy n="68" d="100"/>
        </p:scale>
        <p:origin x="414" y="72"/>
      </p:cViewPr>
      <p:guideLst>
        <p:guide orient="horz" pos="2160"/>
        <p:guide pos="2880"/>
      </p:guideLst>
    </p:cSldViewPr>
  </p:slideViewPr>
  <p:outlineViewPr>
    <p:cViewPr>
      <p:scale>
        <a:sx n="33" d="100"/>
        <a:sy n="33" d="100"/>
      </p:scale>
      <p:origin x="0" y="-182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94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7BC724-BF1B-43C6-A9FD-7BE688A6B19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BCFA6594-49A9-4DC1-9CD5-731138CBF16D}">
      <dgm:prSet phldrT="[Text]" custT="1"/>
      <dgm:spPr>
        <a:xfrm>
          <a:off x="367188" y="12646"/>
          <a:ext cx="5140642" cy="472320"/>
        </a:xfrm>
        <a:prstGeom prst="roundRect">
          <a:avLst/>
        </a:prstGeom>
        <a:solidFill>
          <a:srgbClr val="008BC8"/>
        </a:solidFill>
        <a:ln w="25400" cap="flat" cmpd="sng" algn="ctr">
          <a:solidFill>
            <a:sysClr val="window" lastClr="FFFFFF">
              <a:hueOff val="0"/>
              <a:satOff val="0"/>
              <a:lumOff val="0"/>
              <a:alphaOff val="0"/>
            </a:sysClr>
          </a:solidFill>
          <a:prstDash val="solid"/>
        </a:ln>
        <a:effectLst/>
      </dgm:spPr>
      <dgm:t>
        <a:bodyPr/>
        <a:lstStyle/>
        <a:p>
          <a:r>
            <a:rPr lang="en-GB" sz="1600" b="1" dirty="0" smtClean="0">
              <a:solidFill>
                <a:sysClr val="window" lastClr="FFFFFF"/>
              </a:solidFill>
              <a:latin typeface="Verdana"/>
              <a:ea typeface="+mn-ea"/>
              <a:cs typeface="+mn-cs"/>
            </a:rPr>
            <a:t>Harmonised</a:t>
          </a:r>
          <a:endParaRPr lang="en-GB" sz="1400" b="1" dirty="0">
            <a:solidFill>
              <a:sysClr val="window" lastClr="FFFFFF"/>
            </a:solidFill>
            <a:latin typeface="Verdana"/>
            <a:ea typeface="+mn-ea"/>
            <a:cs typeface="+mn-cs"/>
          </a:endParaRPr>
        </a:p>
      </dgm:t>
    </dgm:pt>
    <dgm:pt modelId="{E9A3BE5C-9ADB-4AF6-911C-3C944681C1AD}" type="parTrans" cxnId="{0F6E724B-FEF6-442A-A72B-8D281A5FA8DB}">
      <dgm:prSet/>
      <dgm:spPr/>
      <dgm:t>
        <a:bodyPr/>
        <a:lstStyle/>
        <a:p>
          <a:endParaRPr lang="en-GB"/>
        </a:p>
      </dgm:t>
    </dgm:pt>
    <dgm:pt modelId="{00340FCC-C63C-4EB8-A1AC-65CE2DCF717B}" type="sibTrans" cxnId="{0F6E724B-FEF6-442A-A72B-8D281A5FA8DB}">
      <dgm:prSet/>
      <dgm:spPr/>
      <dgm:t>
        <a:bodyPr/>
        <a:lstStyle/>
        <a:p>
          <a:endParaRPr lang="en-GB"/>
        </a:p>
      </dgm:t>
    </dgm:pt>
    <dgm:pt modelId="{A3DB74FE-6725-455D-A79C-75EA9EB56B0D}">
      <dgm:prSet phldrT="[Text]" custT="1"/>
      <dgm:spPr>
        <a:xfrm>
          <a:off x="367188" y="2048806"/>
          <a:ext cx="5140642" cy="472320"/>
        </a:xfrm>
        <a:prstGeom prst="roundRect">
          <a:avLst/>
        </a:prstGeom>
        <a:solidFill>
          <a:srgbClr val="008BC8"/>
        </a:solidFill>
        <a:ln w="25400" cap="flat" cmpd="sng" algn="ctr">
          <a:solidFill>
            <a:sysClr val="window" lastClr="FFFFFF">
              <a:hueOff val="0"/>
              <a:satOff val="0"/>
              <a:lumOff val="0"/>
              <a:alphaOff val="0"/>
            </a:sysClr>
          </a:solidFill>
          <a:prstDash val="solid"/>
        </a:ln>
        <a:effectLst/>
      </dgm:spPr>
      <dgm:t>
        <a:bodyPr/>
        <a:lstStyle/>
        <a:p>
          <a:r>
            <a:rPr lang="en-GB" sz="1600" b="1" dirty="0" smtClean="0">
              <a:solidFill>
                <a:sysClr val="window" lastClr="FFFFFF"/>
              </a:solidFill>
              <a:latin typeface="Verdana"/>
              <a:ea typeface="+mn-ea"/>
              <a:cs typeface="+mn-cs"/>
            </a:rPr>
            <a:t>Self-classified</a:t>
          </a:r>
          <a:endParaRPr lang="en-GB" sz="1600" b="1" dirty="0">
            <a:solidFill>
              <a:sysClr val="window" lastClr="FFFFFF"/>
            </a:solidFill>
            <a:latin typeface="Verdana"/>
            <a:ea typeface="+mn-ea"/>
            <a:cs typeface="+mn-cs"/>
          </a:endParaRPr>
        </a:p>
      </dgm:t>
    </dgm:pt>
    <dgm:pt modelId="{E7C23328-23D7-4E99-9B33-29D55419F6B9}" type="parTrans" cxnId="{F0EB9E19-4B94-4FF9-B749-E4640EB25D37}">
      <dgm:prSet/>
      <dgm:spPr/>
      <dgm:t>
        <a:bodyPr/>
        <a:lstStyle/>
        <a:p>
          <a:endParaRPr lang="en-GB"/>
        </a:p>
      </dgm:t>
    </dgm:pt>
    <dgm:pt modelId="{6D11EAFE-93D1-4BB5-9A10-932814A9FF17}" type="sibTrans" cxnId="{F0EB9E19-4B94-4FF9-B749-E4640EB25D37}">
      <dgm:prSet/>
      <dgm:spPr/>
      <dgm:t>
        <a:bodyPr/>
        <a:lstStyle/>
        <a:p>
          <a:endParaRPr lang="en-GB"/>
        </a:p>
      </dgm:t>
    </dgm:pt>
    <dgm:pt modelId="{91375468-40BB-4C17-B2DB-3E92021616E9}">
      <dgm:prSet phldrT="[Text]"/>
      <dgm:spPr>
        <a:xfrm>
          <a:off x="0" y="248806"/>
          <a:ext cx="7343775" cy="1713600"/>
        </a:xfrm>
        <a:prstGeom prst="rect">
          <a:avLst/>
        </a:prstGeom>
        <a:solidFill>
          <a:sysClr val="window" lastClr="FFFFFF">
            <a:alpha val="90000"/>
            <a:hueOff val="0"/>
            <a:satOff val="0"/>
            <a:lumOff val="0"/>
            <a:alphaOff val="0"/>
          </a:sysClr>
        </a:solidFill>
        <a:ln w="25400" cap="flat" cmpd="sng" algn="ctr">
          <a:solidFill>
            <a:srgbClr val="008BC8"/>
          </a:solidFill>
          <a:prstDash val="solid"/>
        </a:ln>
        <a:effectLst/>
      </dgm:spPr>
      <dgm:t>
        <a:bodyPr anchor="ctr"/>
        <a:lstStyle/>
        <a:p>
          <a:r>
            <a:rPr lang="en-GB" dirty="0" smtClean="0">
              <a:solidFill>
                <a:sysClr val="windowText" lastClr="000000">
                  <a:hueOff val="0"/>
                  <a:satOff val="0"/>
                  <a:lumOff val="0"/>
                  <a:alphaOff val="0"/>
                </a:sysClr>
              </a:solidFill>
              <a:latin typeface="Verdana"/>
              <a:ea typeface="+mn-ea"/>
              <a:cs typeface="+mn-cs"/>
            </a:rPr>
            <a:t>Classification is agreed at EU level</a:t>
          </a:r>
          <a:endParaRPr lang="en-GB" dirty="0">
            <a:solidFill>
              <a:sysClr val="windowText" lastClr="000000">
                <a:hueOff val="0"/>
                <a:satOff val="0"/>
                <a:lumOff val="0"/>
                <a:alphaOff val="0"/>
              </a:sysClr>
            </a:solidFill>
            <a:latin typeface="Verdana"/>
            <a:ea typeface="+mn-ea"/>
            <a:cs typeface="+mn-cs"/>
          </a:endParaRPr>
        </a:p>
      </dgm:t>
    </dgm:pt>
    <dgm:pt modelId="{8CE1910E-EED0-43E6-A1DD-651D00D4E9D1}" type="parTrans" cxnId="{31C28020-69B0-47C1-ACD4-F6629B093062}">
      <dgm:prSet/>
      <dgm:spPr/>
      <dgm:t>
        <a:bodyPr/>
        <a:lstStyle/>
        <a:p>
          <a:endParaRPr lang="en-GB"/>
        </a:p>
      </dgm:t>
    </dgm:pt>
    <dgm:pt modelId="{44294605-3270-4F25-B8C5-053C17CD75A1}" type="sibTrans" cxnId="{31C28020-69B0-47C1-ACD4-F6629B093062}">
      <dgm:prSet/>
      <dgm:spPr/>
      <dgm:t>
        <a:bodyPr/>
        <a:lstStyle/>
        <a:p>
          <a:endParaRPr lang="en-GB"/>
        </a:p>
      </dgm:t>
    </dgm:pt>
    <dgm:pt modelId="{CF818CFC-D335-46C0-938B-DA72F478B233}">
      <dgm:prSet/>
      <dgm:spPr>
        <a:xfrm>
          <a:off x="0" y="248806"/>
          <a:ext cx="7343775" cy="1713600"/>
        </a:xfrm>
        <a:prstGeom prst="rect">
          <a:avLst/>
        </a:prstGeom>
        <a:solidFill>
          <a:sysClr val="window" lastClr="FFFFFF">
            <a:alpha val="90000"/>
            <a:hueOff val="0"/>
            <a:satOff val="0"/>
            <a:lumOff val="0"/>
            <a:alphaOff val="0"/>
          </a:sysClr>
        </a:solidFill>
        <a:ln w="25400" cap="flat" cmpd="sng" algn="ctr">
          <a:solidFill>
            <a:srgbClr val="008BC8"/>
          </a:solidFill>
          <a:prstDash val="solid"/>
        </a:ln>
        <a:effectLst/>
      </dgm:spPr>
      <dgm:t>
        <a:bodyPr anchor="ctr"/>
        <a:lstStyle/>
        <a:p>
          <a:r>
            <a:rPr lang="en-US" dirty="0" smtClean="0">
              <a:solidFill>
                <a:sysClr val="windowText" lastClr="000000">
                  <a:hueOff val="0"/>
                  <a:satOff val="0"/>
                  <a:lumOff val="0"/>
                  <a:alphaOff val="0"/>
                </a:sysClr>
              </a:solidFill>
              <a:latin typeface="Verdana"/>
              <a:ea typeface="+mn-ea"/>
              <a:cs typeface="+mn-cs"/>
            </a:rPr>
            <a:t>Mandatory, you must use it</a:t>
          </a:r>
          <a:endParaRPr lang="en-GB" dirty="0">
            <a:solidFill>
              <a:sysClr val="windowText" lastClr="000000">
                <a:hueOff val="0"/>
                <a:satOff val="0"/>
                <a:lumOff val="0"/>
                <a:alphaOff val="0"/>
              </a:sysClr>
            </a:solidFill>
            <a:latin typeface="Verdana"/>
            <a:ea typeface="+mn-ea"/>
            <a:cs typeface="+mn-cs"/>
          </a:endParaRPr>
        </a:p>
      </dgm:t>
    </dgm:pt>
    <dgm:pt modelId="{8FA0A00B-3228-4D11-945A-E98F3CE96E1A}" type="parTrans" cxnId="{F6F98D1B-C113-465D-ADF1-FEF88A824915}">
      <dgm:prSet/>
      <dgm:spPr/>
      <dgm:t>
        <a:bodyPr/>
        <a:lstStyle/>
        <a:p>
          <a:endParaRPr lang="en-GB"/>
        </a:p>
      </dgm:t>
    </dgm:pt>
    <dgm:pt modelId="{80374BB0-47B3-4BA3-BAFB-B5880BFA5821}" type="sibTrans" cxnId="{F6F98D1B-C113-465D-ADF1-FEF88A824915}">
      <dgm:prSet/>
      <dgm:spPr/>
      <dgm:t>
        <a:bodyPr/>
        <a:lstStyle/>
        <a:p>
          <a:endParaRPr lang="en-GB"/>
        </a:p>
      </dgm:t>
    </dgm:pt>
    <dgm:pt modelId="{96B8F971-66F2-4E7E-8A9A-F93B0E1373ED}">
      <dgm:prSet/>
      <dgm:spPr>
        <a:xfrm>
          <a:off x="0" y="248806"/>
          <a:ext cx="7343775" cy="1713600"/>
        </a:xfrm>
        <a:prstGeom prst="rect">
          <a:avLst/>
        </a:prstGeom>
        <a:solidFill>
          <a:sysClr val="window" lastClr="FFFFFF">
            <a:alpha val="90000"/>
            <a:hueOff val="0"/>
            <a:satOff val="0"/>
            <a:lumOff val="0"/>
            <a:alphaOff val="0"/>
          </a:sysClr>
        </a:solidFill>
        <a:ln w="25400" cap="flat" cmpd="sng" algn="ctr">
          <a:solidFill>
            <a:srgbClr val="008BC8"/>
          </a:solidFill>
          <a:prstDash val="solid"/>
        </a:ln>
        <a:effectLst/>
      </dgm:spPr>
      <dgm:t>
        <a:bodyPr anchor="ctr"/>
        <a:lstStyle/>
        <a:p>
          <a:r>
            <a:rPr lang="en-US" dirty="0" smtClean="0">
              <a:solidFill>
                <a:sysClr val="windowText" lastClr="000000">
                  <a:hueOff val="0"/>
                  <a:satOff val="0"/>
                  <a:lumOff val="0"/>
                  <a:alphaOff val="0"/>
                </a:sysClr>
              </a:solidFill>
              <a:latin typeface="Verdana"/>
              <a:ea typeface="+mn-ea"/>
              <a:cs typeface="+mn-cs"/>
            </a:rPr>
            <a:t>May apply only to certain hazard classes*, so don’t forget to take into account the other hazard classes which need to be self-classified. </a:t>
          </a:r>
          <a:endParaRPr lang="en-GB" dirty="0">
            <a:solidFill>
              <a:sysClr val="windowText" lastClr="000000">
                <a:hueOff val="0"/>
                <a:satOff val="0"/>
                <a:lumOff val="0"/>
                <a:alphaOff val="0"/>
              </a:sysClr>
            </a:solidFill>
            <a:latin typeface="Verdana"/>
            <a:ea typeface="+mn-ea"/>
            <a:cs typeface="+mn-cs"/>
          </a:endParaRPr>
        </a:p>
      </dgm:t>
    </dgm:pt>
    <dgm:pt modelId="{A47CF5A3-89C3-4575-BBEB-097171FFE508}" type="parTrans" cxnId="{ED7752BE-18E4-4585-815B-406ADAD68C7B}">
      <dgm:prSet/>
      <dgm:spPr/>
      <dgm:t>
        <a:bodyPr/>
        <a:lstStyle/>
        <a:p>
          <a:endParaRPr lang="en-GB"/>
        </a:p>
      </dgm:t>
    </dgm:pt>
    <dgm:pt modelId="{180AF4A0-1700-4EC3-9B54-7BFE64CE5B7E}" type="sibTrans" cxnId="{ED7752BE-18E4-4585-815B-406ADAD68C7B}">
      <dgm:prSet/>
      <dgm:spPr/>
      <dgm:t>
        <a:bodyPr/>
        <a:lstStyle/>
        <a:p>
          <a:endParaRPr lang="en-GB"/>
        </a:p>
      </dgm:t>
    </dgm:pt>
    <dgm:pt modelId="{BD71A8BC-ACE0-44B2-A071-1EB6F8B56A83}">
      <dgm:prSet/>
      <dgm:spPr>
        <a:xfrm>
          <a:off x="0" y="248806"/>
          <a:ext cx="7343775" cy="1713600"/>
        </a:xfrm>
        <a:prstGeom prst="rect">
          <a:avLst/>
        </a:prstGeom>
        <a:solidFill>
          <a:sysClr val="window" lastClr="FFFFFF">
            <a:alpha val="90000"/>
            <a:hueOff val="0"/>
            <a:satOff val="0"/>
            <a:lumOff val="0"/>
            <a:alphaOff val="0"/>
          </a:sysClr>
        </a:solidFill>
        <a:ln w="25400" cap="flat" cmpd="sng" algn="ctr">
          <a:solidFill>
            <a:srgbClr val="008BC8"/>
          </a:solidFill>
          <a:prstDash val="solid"/>
        </a:ln>
        <a:effectLst/>
      </dgm:spPr>
      <dgm:t>
        <a:bodyPr anchor="ctr"/>
        <a:lstStyle/>
        <a:p>
          <a:r>
            <a:rPr lang="en-GB" dirty="0" smtClean="0">
              <a:solidFill>
                <a:sysClr val="windowText" lastClr="000000">
                  <a:hueOff val="0"/>
                  <a:satOff val="0"/>
                  <a:lumOff val="0"/>
                  <a:alphaOff val="0"/>
                </a:sysClr>
              </a:solidFill>
              <a:latin typeface="Verdana"/>
              <a:ea typeface="+mn-ea"/>
              <a:cs typeface="+mn-cs"/>
            </a:rPr>
            <a:t>Applies only to substances</a:t>
          </a:r>
          <a:endParaRPr lang="en-GB" dirty="0">
            <a:solidFill>
              <a:sysClr val="windowText" lastClr="000000">
                <a:hueOff val="0"/>
                <a:satOff val="0"/>
                <a:lumOff val="0"/>
                <a:alphaOff val="0"/>
              </a:sysClr>
            </a:solidFill>
            <a:latin typeface="Verdana"/>
            <a:ea typeface="+mn-ea"/>
            <a:cs typeface="+mn-cs"/>
          </a:endParaRPr>
        </a:p>
      </dgm:t>
    </dgm:pt>
    <dgm:pt modelId="{89A1A7AC-21CB-4D40-85BD-72B5D280C772}" type="parTrans" cxnId="{610E2788-BC26-43B9-AB10-AF02FEB1F9FD}">
      <dgm:prSet/>
      <dgm:spPr/>
      <dgm:t>
        <a:bodyPr/>
        <a:lstStyle/>
        <a:p>
          <a:endParaRPr lang="en-GB"/>
        </a:p>
      </dgm:t>
    </dgm:pt>
    <dgm:pt modelId="{6BA0C420-282D-434F-8369-673071D9C5C2}" type="sibTrans" cxnId="{610E2788-BC26-43B9-AB10-AF02FEB1F9FD}">
      <dgm:prSet/>
      <dgm:spPr/>
      <dgm:t>
        <a:bodyPr/>
        <a:lstStyle/>
        <a:p>
          <a:endParaRPr lang="en-GB"/>
        </a:p>
      </dgm:t>
    </dgm:pt>
    <dgm:pt modelId="{27190059-683D-4A66-B1F6-075C4A558FA5}">
      <dgm:prSet phldrT="[Text]"/>
      <dgm:spPr>
        <a:xfrm>
          <a:off x="0" y="2284966"/>
          <a:ext cx="7343775" cy="1663200"/>
        </a:xfrm>
        <a:prstGeom prst="rect">
          <a:avLst/>
        </a:prstGeom>
        <a:solidFill>
          <a:sysClr val="window" lastClr="FFFFFF">
            <a:alpha val="90000"/>
            <a:hueOff val="0"/>
            <a:satOff val="0"/>
            <a:lumOff val="0"/>
            <a:alphaOff val="0"/>
          </a:sysClr>
        </a:solidFill>
        <a:ln w="25400" cap="flat" cmpd="sng" algn="ctr">
          <a:solidFill>
            <a:srgbClr val="008BC8"/>
          </a:solidFill>
          <a:prstDash val="solid"/>
        </a:ln>
        <a:effectLst/>
      </dgm:spPr>
      <dgm:t>
        <a:bodyPr anchor="ctr"/>
        <a:lstStyle/>
        <a:p>
          <a:r>
            <a:rPr lang="en-GB" dirty="0" smtClean="0">
              <a:solidFill>
                <a:sysClr val="windowText" lastClr="000000">
                  <a:hueOff val="0"/>
                  <a:satOff val="0"/>
                  <a:lumOff val="0"/>
                  <a:alphaOff val="0"/>
                </a:sysClr>
              </a:solidFill>
              <a:latin typeface="Verdana"/>
              <a:ea typeface="+mn-ea"/>
              <a:cs typeface="+mn-cs"/>
            </a:rPr>
            <a:t>Substances and mixtures are self-classified  by manufacturer/importer/downstream user</a:t>
          </a:r>
          <a:endParaRPr lang="en-GB" dirty="0">
            <a:solidFill>
              <a:sysClr val="windowText" lastClr="000000">
                <a:hueOff val="0"/>
                <a:satOff val="0"/>
                <a:lumOff val="0"/>
                <a:alphaOff val="0"/>
              </a:sysClr>
            </a:solidFill>
            <a:latin typeface="Verdana"/>
            <a:ea typeface="+mn-ea"/>
            <a:cs typeface="+mn-cs"/>
          </a:endParaRPr>
        </a:p>
      </dgm:t>
    </dgm:pt>
    <dgm:pt modelId="{1ED473F9-1F95-4585-9509-95D19B2DE0F9}" type="parTrans" cxnId="{C252E03C-33BD-45BF-AFC3-31B047468733}">
      <dgm:prSet/>
      <dgm:spPr/>
      <dgm:t>
        <a:bodyPr/>
        <a:lstStyle/>
        <a:p>
          <a:endParaRPr lang="en-GB"/>
        </a:p>
      </dgm:t>
    </dgm:pt>
    <dgm:pt modelId="{FDD106F9-868B-416E-902A-C04D92017DA8}" type="sibTrans" cxnId="{C252E03C-33BD-45BF-AFC3-31B047468733}">
      <dgm:prSet/>
      <dgm:spPr/>
      <dgm:t>
        <a:bodyPr/>
        <a:lstStyle/>
        <a:p>
          <a:endParaRPr lang="en-GB"/>
        </a:p>
      </dgm:t>
    </dgm:pt>
    <dgm:pt modelId="{51F8EA4E-C869-4364-A879-28C9B4DE4B62}">
      <dgm:prSet/>
      <dgm:spPr>
        <a:xfrm>
          <a:off x="0" y="2284966"/>
          <a:ext cx="7343775" cy="1663200"/>
        </a:xfrm>
        <a:prstGeom prst="rect">
          <a:avLst/>
        </a:prstGeom>
        <a:solidFill>
          <a:sysClr val="window" lastClr="FFFFFF">
            <a:alpha val="90000"/>
            <a:hueOff val="0"/>
            <a:satOff val="0"/>
            <a:lumOff val="0"/>
            <a:alphaOff val="0"/>
          </a:sysClr>
        </a:solidFill>
        <a:ln w="25400" cap="flat" cmpd="sng" algn="ctr">
          <a:solidFill>
            <a:srgbClr val="008BC8"/>
          </a:solidFill>
          <a:prstDash val="solid"/>
        </a:ln>
        <a:effectLst/>
      </dgm:spPr>
      <dgm:t>
        <a:bodyPr anchor="ctr"/>
        <a:lstStyle/>
        <a:p>
          <a:r>
            <a:rPr lang="en-GB" dirty="0" smtClean="0">
              <a:solidFill>
                <a:sysClr val="windowText" lastClr="000000">
                  <a:hueOff val="0"/>
                  <a:satOff val="0"/>
                  <a:lumOff val="0"/>
                  <a:alphaOff val="0"/>
                </a:sysClr>
              </a:solidFill>
              <a:latin typeface="Verdana"/>
              <a:ea typeface="+mn-ea"/>
              <a:cs typeface="+mn-cs"/>
            </a:rPr>
            <a:t>All mixtures are self-classified</a:t>
          </a:r>
          <a:endParaRPr lang="en-GB" dirty="0">
            <a:solidFill>
              <a:sysClr val="windowText" lastClr="000000">
                <a:hueOff val="0"/>
                <a:satOff val="0"/>
                <a:lumOff val="0"/>
                <a:alphaOff val="0"/>
              </a:sysClr>
            </a:solidFill>
            <a:latin typeface="Verdana"/>
            <a:ea typeface="+mn-ea"/>
            <a:cs typeface="+mn-cs"/>
          </a:endParaRPr>
        </a:p>
      </dgm:t>
    </dgm:pt>
    <dgm:pt modelId="{0DB7DF3E-5A84-4EF9-88EC-980047D441F9}" type="parTrans" cxnId="{67F2F5E0-824C-4AAE-A0EA-058D25A78DF6}">
      <dgm:prSet/>
      <dgm:spPr/>
      <dgm:t>
        <a:bodyPr/>
        <a:lstStyle/>
        <a:p>
          <a:endParaRPr lang="en-GB"/>
        </a:p>
      </dgm:t>
    </dgm:pt>
    <dgm:pt modelId="{F805C0DA-D995-4D0C-8041-E6F9E75BF7B6}" type="sibTrans" cxnId="{67F2F5E0-824C-4AAE-A0EA-058D25A78DF6}">
      <dgm:prSet/>
      <dgm:spPr/>
      <dgm:t>
        <a:bodyPr/>
        <a:lstStyle/>
        <a:p>
          <a:endParaRPr lang="en-GB"/>
        </a:p>
      </dgm:t>
    </dgm:pt>
    <dgm:pt modelId="{CA1EE83B-5F6C-4083-A71A-B945F5334B09}">
      <dgm:prSet/>
      <dgm:spPr>
        <a:xfrm>
          <a:off x="0" y="2284966"/>
          <a:ext cx="7343775" cy="1663200"/>
        </a:xfrm>
        <a:prstGeom prst="rect">
          <a:avLst/>
        </a:prstGeom>
        <a:solidFill>
          <a:sysClr val="window" lastClr="FFFFFF">
            <a:alpha val="90000"/>
            <a:hueOff val="0"/>
            <a:satOff val="0"/>
            <a:lumOff val="0"/>
            <a:alphaOff val="0"/>
          </a:sysClr>
        </a:solidFill>
        <a:ln w="25400" cap="flat" cmpd="sng" algn="ctr">
          <a:solidFill>
            <a:srgbClr val="008BC8"/>
          </a:solidFill>
          <a:prstDash val="solid"/>
        </a:ln>
        <a:effectLst/>
      </dgm:spPr>
      <dgm:t>
        <a:bodyPr anchor="ctr"/>
        <a:lstStyle/>
        <a:p>
          <a:r>
            <a:rPr lang="en-GB" dirty="0" smtClean="0">
              <a:solidFill>
                <a:sysClr val="windowText" lastClr="000000">
                  <a:hueOff val="0"/>
                  <a:satOff val="0"/>
                  <a:lumOff val="0"/>
                  <a:alphaOff val="0"/>
                </a:sysClr>
              </a:solidFill>
              <a:latin typeface="Verdana"/>
              <a:ea typeface="+mn-ea"/>
              <a:cs typeface="+mn-cs"/>
            </a:rPr>
            <a:t>Substances are self-classified as appropriate when classification is not harmonised for the substance or particular hazard</a:t>
          </a:r>
          <a:endParaRPr lang="en-GB" dirty="0">
            <a:solidFill>
              <a:sysClr val="windowText" lastClr="000000">
                <a:hueOff val="0"/>
                <a:satOff val="0"/>
                <a:lumOff val="0"/>
                <a:alphaOff val="0"/>
              </a:sysClr>
            </a:solidFill>
            <a:latin typeface="Verdana"/>
            <a:ea typeface="+mn-ea"/>
            <a:cs typeface="+mn-cs"/>
          </a:endParaRPr>
        </a:p>
      </dgm:t>
    </dgm:pt>
    <dgm:pt modelId="{8215068B-5E3D-4952-9E89-641B5AC56617}" type="parTrans" cxnId="{2C63823C-64D2-4933-ACF1-54DDC7BBD426}">
      <dgm:prSet/>
      <dgm:spPr/>
      <dgm:t>
        <a:bodyPr/>
        <a:lstStyle/>
        <a:p>
          <a:endParaRPr lang="en-GB"/>
        </a:p>
      </dgm:t>
    </dgm:pt>
    <dgm:pt modelId="{FA17AC04-8370-468D-9668-EB57D2A2C1C8}" type="sibTrans" cxnId="{2C63823C-64D2-4933-ACF1-54DDC7BBD426}">
      <dgm:prSet/>
      <dgm:spPr/>
      <dgm:t>
        <a:bodyPr/>
        <a:lstStyle/>
        <a:p>
          <a:endParaRPr lang="en-GB"/>
        </a:p>
      </dgm:t>
    </dgm:pt>
    <dgm:pt modelId="{B27CD7BF-941C-4B2C-BE92-6BD947BE7F44}" type="pres">
      <dgm:prSet presAssocID="{497BC724-BF1B-43C6-A9FD-7BE688A6B190}" presName="linear" presStyleCnt="0">
        <dgm:presLayoutVars>
          <dgm:dir/>
          <dgm:animLvl val="lvl"/>
          <dgm:resizeHandles val="exact"/>
        </dgm:presLayoutVars>
      </dgm:prSet>
      <dgm:spPr/>
      <dgm:t>
        <a:bodyPr/>
        <a:lstStyle/>
        <a:p>
          <a:endParaRPr lang="en-GB"/>
        </a:p>
      </dgm:t>
    </dgm:pt>
    <dgm:pt modelId="{16A1F288-0B7B-4FA3-BCD5-93AE30C89768}" type="pres">
      <dgm:prSet presAssocID="{BCFA6594-49A9-4DC1-9CD5-731138CBF16D}" presName="parentLin" presStyleCnt="0"/>
      <dgm:spPr/>
    </dgm:pt>
    <dgm:pt modelId="{F5754D36-9082-41C4-891E-C3BAD4372C2C}" type="pres">
      <dgm:prSet presAssocID="{BCFA6594-49A9-4DC1-9CD5-731138CBF16D}" presName="parentLeftMargin" presStyleLbl="node1" presStyleIdx="0" presStyleCnt="2"/>
      <dgm:spPr/>
      <dgm:t>
        <a:bodyPr/>
        <a:lstStyle/>
        <a:p>
          <a:endParaRPr lang="en-GB"/>
        </a:p>
      </dgm:t>
    </dgm:pt>
    <dgm:pt modelId="{C108497A-8F6F-4C85-BA0F-D6EB6DAB32F0}" type="pres">
      <dgm:prSet presAssocID="{BCFA6594-49A9-4DC1-9CD5-731138CBF16D}" presName="parentText" presStyleLbl="node1" presStyleIdx="0" presStyleCnt="2">
        <dgm:presLayoutVars>
          <dgm:chMax val="0"/>
          <dgm:bulletEnabled val="1"/>
        </dgm:presLayoutVars>
      </dgm:prSet>
      <dgm:spPr/>
      <dgm:t>
        <a:bodyPr/>
        <a:lstStyle/>
        <a:p>
          <a:endParaRPr lang="en-GB"/>
        </a:p>
      </dgm:t>
    </dgm:pt>
    <dgm:pt modelId="{0383E832-57A5-4504-9794-26C1BAEDE2AC}" type="pres">
      <dgm:prSet presAssocID="{BCFA6594-49A9-4DC1-9CD5-731138CBF16D}" presName="negativeSpace" presStyleCnt="0"/>
      <dgm:spPr/>
    </dgm:pt>
    <dgm:pt modelId="{DDF39DB5-2EED-473B-B713-0AC4BED23413}" type="pres">
      <dgm:prSet presAssocID="{BCFA6594-49A9-4DC1-9CD5-731138CBF16D}" presName="childText" presStyleLbl="conFgAcc1" presStyleIdx="0" presStyleCnt="2">
        <dgm:presLayoutVars>
          <dgm:bulletEnabled val="1"/>
        </dgm:presLayoutVars>
      </dgm:prSet>
      <dgm:spPr/>
      <dgm:t>
        <a:bodyPr/>
        <a:lstStyle/>
        <a:p>
          <a:endParaRPr lang="en-GB"/>
        </a:p>
      </dgm:t>
    </dgm:pt>
    <dgm:pt modelId="{FB630BBF-92DD-4238-866F-25089F1126F1}" type="pres">
      <dgm:prSet presAssocID="{00340FCC-C63C-4EB8-A1AC-65CE2DCF717B}" presName="spaceBetweenRectangles" presStyleCnt="0"/>
      <dgm:spPr/>
    </dgm:pt>
    <dgm:pt modelId="{B18C486A-F50A-4D4B-8C1F-E4E71B18899D}" type="pres">
      <dgm:prSet presAssocID="{A3DB74FE-6725-455D-A79C-75EA9EB56B0D}" presName="parentLin" presStyleCnt="0"/>
      <dgm:spPr/>
    </dgm:pt>
    <dgm:pt modelId="{1812D312-3B4C-48B9-999A-E8AF8DB7ECC1}" type="pres">
      <dgm:prSet presAssocID="{A3DB74FE-6725-455D-A79C-75EA9EB56B0D}" presName="parentLeftMargin" presStyleLbl="node1" presStyleIdx="0" presStyleCnt="2"/>
      <dgm:spPr/>
      <dgm:t>
        <a:bodyPr/>
        <a:lstStyle/>
        <a:p>
          <a:endParaRPr lang="en-GB"/>
        </a:p>
      </dgm:t>
    </dgm:pt>
    <dgm:pt modelId="{D1CE826D-B4DE-4DAD-92CB-3C3879A0AA8F}" type="pres">
      <dgm:prSet presAssocID="{A3DB74FE-6725-455D-A79C-75EA9EB56B0D}" presName="parentText" presStyleLbl="node1" presStyleIdx="1" presStyleCnt="2">
        <dgm:presLayoutVars>
          <dgm:chMax val="0"/>
          <dgm:bulletEnabled val="1"/>
        </dgm:presLayoutVars>
      </dgm:prSet>
      <dgm:spPr/>
      <dgm:t>
        <a:bodyPr/>
        <a:lstStyle/>
        <a:p>
          <a:endParaRPr lang="en-GB"/>
        </a:p>
      </dgm:t>
    </dgm:pt>
    <dgm:pt modelId="{0A627048-95DF-4943-92E0-84DC1A736A0B}" type="pres">
      <dgm:prSet presAssocID="{A3DB74FE-6725-455D-A79C-75EA9EB56B0D}" presName="negativeSpace" presStyleCnt="0"/>
      <dgm:spPr/>
    </dgm:pt>
    <dgm:pt modelId="{958B0FFA-F948-40DF-AAB6-9429E2522A04}" type="pres">
      <dgm:prSet presAssocID="{A3DB74FE-6725-455D-A79C-75EA9EB56B0D}" presName="childText" presStyleLbl="conFgAcc1" presStyleIdx="1" presStyleCnt="2">
        <dgm:presLayoutVars>
          <dgm:bulletEnabled val="1"/>
        </dgm:presLayoutVars>
      </dgm:prSet>
      <dgm:spPr/>
      <dgm:t>
        <a:bodyPr/>
        <a:lstStyle/>
        <a:p>
          <a:endParaRPr lang="en-GB"/>
        </a:p>
      </dgm:t>
    </dgm:pt>
  </dgm:ptLst>
  <dgm:cxnLst>
    <dgm:cxn modelId="{B953EECF-6CC0-468C-A763-11519ECED85F}" type="presOf" srcId="{51F8EA4E-C869-4364-A879-28C9B4DE4B62}" destId="{958B0FFA-F948-40DF-AAB6-9429E2522A04}" srcOrd="0" destOrd="2" presId="urn:microsoft.com/office/officeart/2005/8/layout/list1"/>
    <dgm:cxn modelId="{06165735-ACD1-41C9-A85C-31A48C4CB29A}" type="presOf" srcId="{497BC724-BF1B-43C6-A9FD-7BE688A6B190}" destId="{B27CD7BF-941C-4B2C-BE92-6BD947BE7F44}" srcOrd="0" destOrd="0" presId="urn:microsoft.com/office/officeart/2005/8/layout/list1"/>
    <dgm:cxn modelId="{67F2F5E0-824C-4AAE-A0EA-058D25A78DF6}" srcId="{A3DB74FE-6725-455D-A79C-75EA9EB56B0D}" destId="{51F8EA4E-C869-4364-A879-28C9B4DE4B62}" srcOrd="2" destOrd="0" parTransId="{0DB7DF3E-5A84-4EF9-88EC-980047D441F9}" sibTransId="{F805C0DA-D995-4D0C-8041-E6F9E75BF7B6}"/>
    <dgm:cxn modelId="{60B3252F-6749-4570-A87D-8D2C100EAB77}" type="presOf" srcId="{27190059-683D-4A66-B1F6-075C4A558FA5}" destId="{958B0FFA-F948-40DF-AAB6-9429E2522A04}" srcOrd="0" destOrd="0" presId="urn:microsoft.com/office/officeart/2005/8/layout/list1"/>
    <dgm:cxn modelId="{F6C1EEB2-4309-4BD2-93B3-15A9FFFB18F0}" type="presOf" srcId="{A3DB74FE-6725-455D-A79C-75EA9EB56B0D}" destId="{D1CE826D-B4DE-4DAD-92CB-3C3879A0AA8F}" srcOrd="1" destOrd="0" presId="urn:microsoft.com/office/officeart/2005/8/layout/list1"/>
    <dgm:cxn modelId="{0DFEDB8E-F5B5-4CBE-A0FF-F43C52CC53F9}" type="presOf" srcId="{A3DB74FE-6725-455D-A79C-75EA9EB56B0D}" destId="{1812D312-3B4C-48B9-999A-E8AF8DB7ECC1}" srcOrd="0" destOrd="0" presId="urn:microsoft.com/office/officeart/2005/8/layout/list1"/>
    <dgm:cxn modelId="{2C63823C-64D2-4933-ACF1-54DDC7BBD426}" srcId="{A3DB74FE-6725-455D-A79C-75EA9EB56B0D}" destId="{CA1EE83B-5F6C-4083-A71A-B945F5334B09}" srcOrd="1" destOrd="0" parTransId="{8215068B-5E3D-4952-9E89-641B5AC56617}" sibTransId="{FA17AC04-8370-468D-9668-EB57D2A2C1C8}"/>
    <dgm:cxn modelId="{F0EB9E19-4B94-4FF9-B749-E4640EB25D37}" srcId="{497BC724-BF1B-43C6-A9FD-7BE688A6B190}" destId="{A3DB74FE-6725-455D-A79C-75EA9EB56B0D}" srcOrd="1" destOrd="0" parTransId="{E7C23328-23D7-4E99-9B33-29D55419F6B9}" sibTransId="{6D11EAFE-93D1-4BB5-9A10-932814A9FF17}"/>
    <dgm:cxn modelId="{F6F98D1B-C113-465D-ADF1-FEF88A824915}" srcId="{BCFA6594-49A9-4DC1-9CD5-731138CBF16D}" destId="{CF818CFC-D335-46C0-938B-DA72F478B233}" srcOrd="1" destOrd="0" parTransId="{8FA0A00B-3228-4D11-945A-E98F3CE96E1A}" sibTransId="{80374BB0-47B3-4BA3-BAFB-B5880BFA5821}"/>
    <dgm:cxn modelId="{14B8FD51-C344-4379-9232-824786E174B2}" type="presOf" srcId="{96B8F971-66F2-4E7E-8A9A-F93B0E1373ED}" destId="{DDF39DB5-2EED-473B-B713-0AC4BED23413}" srcOrd="0" destOrd="2" presId="urn:microsoft.com/office/officeart/2005/8/layout/list1"/>
    <dgm:cxn modelId="{C252E03C-33BD-45BF-AFC3-31B047468733}" srcId="{A3DB74FE-6725-455D-A79C-75EA9EB56B0D}" destId="{27190059-683D-4A66-B1F6-075C4A558FA5}" srcOrd="0" destOrd="0" parTransId="{1ED473F9-1F95-4585-9509-95D19B2DE0F9}" sibTransId="{FDD106F9-868B-416E-902A-C04D92017DA8}"/>
    <dgm:cxn modelId="{28F94581-7550-4FF3-A8CF-66637434528C}" type="presOf" srcId="{91375468-40BB-4C17-B2DB-3E92021616E9}" destId="{DDF39DB5-2EED-473B-B713-0AC4BED23413}" srcOrd="0" destOrd="0" presId="urn:microsoft.com/office/officeart/2005/8/layout/list1"/>
    <dgm:cxn modelId="{ED7752BE-18E4-4585-815B-406ADAD68C7B}" srcId="{BCFA6594-49A9-4DC1-9CD5-731138CBF16D}" destId="{96B8F971-66F2-4E7E-8A9A-F93B0E1373ED}" srcOrd="2" destOrd="0" parTransId="{A47CF5A3-89C3-4575-BBEB-097171FFE508}" sibTransId="{180AF4A0-1700-4EC3-9B54-7BFE64CE5B7E}"/>
    <dgm:cxn modelId="{15E735C1-9B6A-450D-B9CA-41A630EEDC9B}" type="presOf" srcId="{BCFA6594-49A9-4DC1-9CD5-731138CBF16D}" destId="{F5754D36-9082-41C4-891E-C3BAD4372C2C}" srcOrd="0" destOrd="0" presId="urn:microsoft.com/office/officeart/2005/8/layout/list1"/>
    <dgm:cxn modelId="{610E2788-BC26-43B9-AB10-AF02FEB1F9FD}" srcId="{BCFA6594-49A9-4DC1-9CD5-731138CBF16D}" destId="{BD71A8BC-ACE0-44B2-A071-1EB6F8B56A83}" srcOrd="3" destOrd="0" parTransId="{89A1A7AC-21CB-4D40-85BD-72B5D280C772}" sibTransId="{6BA0C420-282D-434F-8369-673071D9C5C2}"/>
    <dgm:cxn modelId="{31C28020-69B0-47C1-ACD4-F6629B093062}" srcId="{BCFA6594-49A9-4DC1-9CD5-731138CBF16D}" destId="{91375468-40BB-4C17-B2DB-3E92021616E9}" srcOrd="0" destOrd="0" parTransId="{8CE1910E-EED0-43E6-A1DD-651D00D4E9D1}" sibTransId="{44294605-3270-4F25-B8C5-053C17CD75A1}"/>
    <dgm:cxn modelId="{3A3FD2C1-4FF7-4909-9D99-46B41DFC15F1}" type="presOf" srcId="{BCFA6594-49A9-4DC1-9CD5-731138CBF16D}" destId="{C108497A-8F6F-4C85-BA0F-D6EB6DAB32F0}" srcOrd="1" destOrd="0" presId="urn:microsoft.com/office/officeart/2005/8/layout/list1"/>
    <dgm:cxn modelId="{9A547B0F-BD30-4C97-81D4-1EB886FA3374}" type="presOf" srcId="{CA1EE83B-5F6C-4083-A71A-B945F5334B09}" destId="{958B0FFA-F948-40DF-AAB6-9429E2522A04}" srcOrd="0" destOrd="1" presId="urn:microsoft.com/office/officeart/2005/8/layout/list1"/>
    <dgm:cxn modelId="{1987FA43-FCE4-4B1E-AEBE-5BF012221543}" type="presOf" srcId="{CF818CFC-D335-46C0-938B-DA72F478B233}" destId="{DDF39DB5-2EED-473B-B713-0AC4BED23413}" srcOrd="0" destOrd="1" presId="urn:microsoft.com/office/officeart/2005/8/layout/list1"/>
    <dgm:cxn modelId="{0F6E724B-FEF6-442A-A72B-8D281A5FA8DB}" srcId="{497BC724-BF1B-43C6-A9FD-7BE688A6B190}" destId="{BCFA6594-49A9-4DC1-9CD5-731138CBF16D}" srcOrd="0" destOrd="0" parTransId="{E9A3BE5C-9ADB-4AF6-911C-3C944681C1AD}" sibTransId="{00340FCC-C63C-4EB8-A1AC-65CE2DCF717B}"/>
    <dgm:cxn modelId="{460E215E-E4A0-45A3-8472-BE16447526A6}" type="presOf" srcId="{BD71A8BC-ACE0-44B2-A071-1EB6F8B56A83}" destId="{DDF39DB5-2EED-473B-B713-0AC4BED23413}" srcOrd="0" destOrd="3" presId="urn:microsoft.com/office/officeart/2005/8/layout/list1"/>
    <dgm:cxn modelId="{B4E46E1A-B66C-4F74-99C3-5F2394C17BA6}" type="presParOf" srcId="{B27CD7BF-941C-4B2C-BE92-6BD947BE7F44}" destId="{16A1F288-0B7B-4FA3-BCD5-93AE30C89768}" srcOrd="0" destOrd="0" presId="urn:microsoft.com/office/officeart/2005/8/layout/list1"/>
    <dgm:cxn modelId="{8A916133-449A-499B-91D9-3A98FA2B7AE6}" type="presParOf" srcId="{16A1F288-0B7B-4FA3-BCD5-93AE30C89768}" destId="{F5754D36-9082-41C4-891E-C3BAD4372C2C}" srcOrd="0" destOrd="0" presId="urn:microsoft.com/office/officeart/2005/8/layout/list1"/>
    <dgm:cxn modelId="{DC3D70C5-7863-4362-A0F3-EC41F1093B3D}" type="presParOf" srcId="{16A1F288-0B7B-4FA3-BCD5-93AE30C89768}" destId="{C108497A-8F6F-4C85-BA0F-D6EB6DAB32F0}" srcOrd="1" destOrd="0" presId="urn:microsoft.com/office/officeart/2005/8/layout/list1"/>
    <dgm:cxn modelId="{D52B4414-FC11-4993-9811-C9CC54924537}" type="presParOf" srcId="{B27CD7BF-941C-4B2C-BE92-6BD947BE7F44}" destId="{0383E832-57A5-4504-9794-26C1BAEDE2AC}" srcOrd="1" destOrd="0" presId="urn:microsoft.com/office/officeart/2005/8/layout/list1"/>
    <dgm:cxn modelId="{453E202F-62E7-4038-A636-47A5E6C9E3A4}" type="presParOf" srcId="{B27CD7BF-941C-4B2C-BE92-6BD947BE7F44}" destId="{DDF39DB5-2EED-473B-B713-0AC4BED23413}" srcOrd="2" destOrd="0" presId="urn:microsoft.com/office/officeart/2005/8/layout/list1"/>
    <dgm:cxn modelId="{3B51CE9C-EC3F-4279-AFDF-15B116C7268D}" type="presParOf" srcId="{B27CD7BF-941C-4B2C-BE92-6BD947BE7F44}" destId="{FB630BBF-92DD-4238-866F-25089F1126F1}" srcOrd="3" destOrd="0" presId="urn:microsoft.com/office/officeart/2005/8/layout/list1"/>
    <dgm:cxn modelId="{46242603-CFC6-4273-895C-FF3191992BA7}" type="presParOf" srcId="{B27CD7BF-941C-4B2C-BE92-6BD947BE7F44}" destId="{B18C486A-F50A-4D4B-8C1F-E4E71B18899D}" srcOrd="4" destOrd="0" presId="urn:microsoft.com/office/officeart/2005/8/layout/list1"/>
    <dgm:cxn modelId="{0833AF0E-4146-4BDD-9006-7328DDE99EE7}" type="presParOf" srcId="{B18C486A-F50A-4D4B-8C1F-E4E71B18899D}" destId="{1812D312-3B4C-48B9-999A-E8AF8DB7ECC1}" srcOrd="0" destOrd="0" presId="urn:microsoft.com/office/officeart/2005/8/layout/list1"/>
    <dgm:cxn modelId="{FAACBC5E-476D-4129-A24D-2D144EB03D72}" type="presParOf" srcId="{B18C486A-F50A-4D4B-8C1F-E4E71B18899D}" destId="{D1CE826D-B4DE-4DAD-92CB-3C3879A0AA8F}" srcOrd="1" destOrd="0" presId="urn:microsoft.com/office/officeart/2005/8/layout/list1"/>
    <dgm:cxn modelId="{F4E4B5BE-1CEE-472F-9660-ABC00117F1E6}" type="presParOf" srcId="{B27CD7BF-941C-4B2C-BE92-6BD947BE7F44}" destId="{0A627048-95DF-4943-92E0-84DC1A736A0B}" srcOrd="5" destOrd="0" presId="urn:microsoft.com/office/officeart/2005/8/layout/list1"/>
    <dgm:cxn modelId="{6C31C7A5-D69A-49B9-8DAC-35DC45C76C67}" type="presParOf" srcId="{B27CD7BF-941C-4B2C-BE92-6BD947BE7F44}" destId="{958B0FFA-F948-40DF-AAB6-9429E2522A0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39DB5-2EED-473B-B713-0AC4BED23413}">
      <dsp:nvSpPr>
        <dsp:cNvPr id="0" name=""/>
        <dsp:cNvSpPr/>
      </dsp:nvSpPr>
      <dsp:spPr>
        <a:xfrm>
          <a:off x="0" y="263230"/>
          <a:ext cx="7343775" cy="1915200"/>
        </a:xfrm>
        <a:prstGeom prst="rect">
          <a:avLst/>
        </a:prstGeom>
        <a:solidFill>
          <a:sysClr val="window" lastClr="FFFFFF">
            <a:alpha val="90000"/>
            <a:hueOff val="0"/>
            <a:satOff val="0"/>
            <a:lumOff val="0"/>
            <a:alphaOff val="0"/>
          </a:sysClr>
        </a:solidFill>
        <a:ln w="25400" cap="flat" cmpd="sng" algn="ctr">
          <a:solidFill>
            <a:srgbClr val="008BC8"/>
          </a:solidFill>
          <a:prstDash val="solid"/>
        </a:ln>
        <a:effectLst/>
      </dsp:spPr>
      <dsp:style>
        <a:lnRef idx="2">
          <a:scrgbClr r="0" g="0" b="0"/>
        </a:lnRef>
        <a:fillRef idx="1">
          <a:scrgbClr r="0" g="0" b="0"/>
        </a:fillRef>
        <a:effectRef idx="0">
          <a:scrgbClr r="0" g="0" b="0"/>
        </a:effectRef>
        <a:fontRef idx="minor"/>
      </dsp:style>
      <dsp:txBody>
        <a:bodyPr spcFirstLastPara="0" vert="horz" wrap="square" lIns="569959" tIns="333248" rIns="569959" bIns="113792"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solidFill>
                <a:sysClr val="windowText" lastClr="000000">
                  <a:hueOff val="0"/>
                  <a:satOff val="0"/>
                  <a:lumOff val="0"/>
                  <a:alphaOff val="0"/>
                </a:sysClr>
              </a:solidFill>
              <a:latin typeface="Verdana"/>
              <a:ea typeface="+mn-ea"/>
              <a:cs typeface="+mn-cs"/>
            </a:rPr>
            <a:t>Classification is agreed at EU level</a:t>
          </a:r>
          <a:endParaRPr lang="en-GB" sz="1600" kern="1200" dirty="0">
            <a:solidFill>
              <a:sysClr val="windowText" lastClr="000000">
                <a:hueOff val="0"/>
                <a:satOff val="0"/>
                <a:lumOff val="0"/>
                <a:alphaOff val="0"/>
              </a:sysClr>
            </a:solidFill>
            <a:latin typeface="Verdana"/>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Verdana"/>
              <a:ea typeface="+mn-ea"/>
              <a:cs typeface="+mn-cs"/>
            </a:rPr>
            <a:t>Mandatory, you must use it</a:t>
          </a:r>
          <a:endParaRPr lang="en-GB" sz="1600" kern="1200" dirty="0">
            <a:solidFill>
              <a:sysClr val="windowText" lastClr="000000">
                <a:hueOff val="0"/>
                <a:satOff val="0"/>
                <a:lumOff val="0"/>
                <a:alphaOff val="0"/>
              </a:sysClr>
            </a:solidFill>
            <a:latin typeface="Verdana"/>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Verdana"/>
              <a:ea typeface="+mn-ea"/>
              <a:cs typeface="+mn-cs"/>
            </a:rPr>
            <a:t>May apply only to certain hazard classes*, so don’t forget to take into account the other hazard classes which need to be self-classified. </a:t>
          </a:r>
          <a:endParaRPr lang="en-GB" sz="1600" kern="1200" dirty="0">
            <a:solidFill>
              <a:sysClr val="windowText" lastClr="000000">
                <a:hueOff val="0"/>
                <a:satOff val="0"/>
                <a:lumOff val="0"/>
                <a:alphaOff val="0"/>
              </a:sysClr>
            </a:solidFill>
            <a:latin typeface="Verdana"/>
            <a:ea typeface="+mn-ea"/>
            <a:cs typeface="+mn-cs"/>
          </a:endParaRPr>
        </a:p>
        <a:p>
          <a:pPr marL="171450" lvl="1" indent="-171450" algn="l" defTabSz="711200">
            <a:lnSpc>
              <a:spcPct val="90000"/>
            </a:lnSpc>
            <a:spcBef>
              <a:spcPct val="0"/>
            </a:spcBef>
            <a:spcAft>
              <a:spcPct val="15000"/>
            </a:spcAft>
            <a:buChar char="••"/>
          </a:pPr>
          <a:r>
            <a:rPr lang="en-GB" sz="1600" kern="1200" dirty="0" smtClean="0">
              <a:solidFill>
                <a:sysClr val="windowText" lastClr="000000">
                  <a:hueOff val="0"/>
                  <a:satOff val="0"/>
                  <a:lumOff val="0"/>
                  <a:alphaOff val="0"/>
                </a:sysClr>
              </a:solidFill>
              <a:latin typeface="Verdana"/>
              <a:ea typeface="+mn-ea"/>
              <a:cs typeface="+mn-cs"/>
            </a:rPr>
            <a:t>Applies only to substances</a:t>
          </a:r>
          <a:endParaRPr lang="en-GB" sz="1600" kern="1200" dirty="0">
            <a:solidFill>
              <a:sysClr val="windowText" lastClr="000000">
                <a:hueOff val="0"/>
                <a:satOff val="0"/>
                <a:lumOff val="0"/>
                <a:alphaOff val="0"/>
              </a:sysClr>
            </a:solidFill>
            <a:latin typeface="Verdana"/>
            <a:ea typeface="+mn-ea"/>
            <a:cs typeface="+mn-cs"/>
          </a:endParaRPr>
        </a:p>
      </dsp:txBody>
      <dsp:txXfrm>
        <a:off x="0" y="263230"/>
        <a:ext cx="7343775" cy="1915200"/>
      </dsp:txXfrm>
    </dsp:sp>
    <dsp:sp modelId="{C108497A-8F6F-4C85-BA0F-D6EB6DAB32F0}">
      <dsp:nvSpPr>
        <dsp:cNvPr id="0" name=""/>
        <dsp:cNvSpPr/>
      </dsp:nvSpPr>
      <dsp:spPr>
        <a:xfrm>
          <a:off x="367188" y="27070"/>
          <a:ext cx="5140642" cy="472320"/>
        </a:xfrm>
        <a:prstGeom prst="roundRect">
          <a:avLst/>
        </a:prstGeom>
        <a:solidFill>
          <a:srgbClr val="008BC8"/>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04" tIns="0" rIns="194304" bIns="0" numCol="1" spcCol="1270" anchor="ctr" anchorCtr="0">
          <a:noAutofit/>
        </a:bodyPr>
        <a:lstStyle/>
        <a:p>
          <a:pPr lvl="0" algn="l" defTabSz="711200">
            <a:lnSpc>
              <a:spcPct val="90000"/>
            </a:lnSpc>
            <a:spcBef>
              <a:spcPct val="0"/>
            </a:spcBef>
            <a:spcAft>
              <a:spcPct val="35000"/>
            </a:spcAft>
          </a:pPr>
          <a:r>
            <a:rPr lang="en-GB" sz="1600" b="1" kern="1200" dirty="0" smtClean="0">
              <a:solidFill>
                <a:sysClr val="window" lastClr="FFFFFF"/>
              </a:solidFill>
              <a:latin typeface="Verdana"/>
              <a:ea typeface="+mn-ea"/>
              <a:cs typeface="+mn-cs"/>
            </a:rPr>
            <a:t>Harmonised</a:t>
          </a:r>
          <a:endParaRPr lang="en-GB" sz="1400" b="1" kern="1200" dirty="0">
            <a:solidFill>
              <a:sysClr val="window" lastClr="FFFFFF"/>
            </a:solidFill>
            <a:latin typeface="Verdana"/>
            <a:ea typeface="+mn-ea"/>
            <a:cs typeface="+mn-cs"/>
          </a:endParaRPr>
        </a:p>
      </dsp:txBody>
      <dsp:txXfrm>
        <a:off x="390245" y="50127"/>
        <a:ext cx="5094528" cy="426206"/>
      </dsp:txXfrm>
    </dsp:sp>
    <dsp:sp modelId="{958B0FFA-F948-40DF-AAB6-9429E2522A04}">
      <dsp:nvSpPr>
        <dsp:cNvPr id="0" name=""/>
        <dsp:cNvSpPr/>
      </dsp:nvSpPr>
      <dsp:spPr>
        <a:xfrm>
          <a:off x="0" y="2500990"/>
          <a:ext cx="7343775" cy="1864800"/>
        </a:xfrm>
        <a:prstGeom prst="rect">
          <a:avLst/>
        </a:prstGeom>
        <a:solidFill>
          <a:sysClr val="window" lastClr="FFFFFF">
            <a:alpha val="90000"/>
            <a:hueOff val="0"/>
            <a:satOff val="0"/>
            <a:lumOff val="0"/>
            <a:alphaOff val="0"/>
          </a:sysClr>
        </a:solidFill>
        <a:ln w="25400" cap="flat" cmpd="sng" algn="ctr">
          <a:solidFill>
            <a:srgbClr val="008BC8"/>
          </a:solidFill>
          <a:prstDash val="solid"/>
        </a:ln>
        <a:effectLst/>
      </dsp:spPr>
      <dsp:style>
        <a:lnRef idx="2">
          <a:scrgbClr r="0" g="0" b="0"/>
        </a:lnRef>
        <a:fillRef idx="1">
          <a:scrgbClr r="0" g="0" b="0"/>
        </a:fillRef>
        <a:effectRef idx="0">
          <a:scrgbClr r="0" g="0" b="0"/>
        </a:effectRef>
        <a:fontRef idx="minor"/>
      </dsp:style>
      <dsp:txBody>
        <a:bodyPr spcFirstLastPara="0" vert="horz" wrap="square" lIns="569959" tIns="333248" rIns="569959" bIns="113792"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solidFill>
                <a:sysClr val="windowText" lastClr="000000">
                  <a:hueOff val="0"/>
                  <a:satOff val="0"/>
                  <a:lumOff val="0"/>
                  <a:alphaOff val="0"/>
                </a:sysClr>
              </a:solidFill>
              <a:latin typeface="Verdana"/>
              <a:ea typeface="+mn-ea"/>
              <a:cs typeface="+mn-cs"/>
            </a:rPr>
            <a:t>Substances and mixtures are self-classified  by manufacturer/importer/downstream user</a:t>
          </a:r>
          <a:endParaRPr lang="en-GB" sz="1600" kern="1200" dirty="0">
            <a:solidFill>
              <a:sysClr val="windowText" lastClr="000000">
                <a:hueOff val="0"/>
                <a:satOff val="0"/>
                <a:lumOff val="0"/>
                <a:alphaOff val="0"/>
              </a:sysClr>
            </a:solidFill>
            <a:latin typeface="Verdana"/>
            <a:ea typeface="+mn-ea"/>
            <a:cs typeface="+mn-cs"/>
          </a:endParaRPr>
        </a:p>
        <a:p>
          <a:pPr marL="171450" lvl="1" indent="-171450" algn="l" defTabSz="711200">
            <a:lnSpc>
              <a:spcPct val="90000"/>
            </a:lnSpc>
            <a:spcBef>
              <a:spcPct val="0"/>
            </a:spcBef>
            <a:spcAft>
              <a:spcPct val="15000"/>
            </a:spcAft>
            <a:buChar char="••"/>
          </a:pPr>
          <a:r>
            <a:rPr lang="en-GB" sz="1600" kern="1200" dirty="0" smtClean="0">
              <a:solidFill>
                <a:sysClr val="windowText" lastClr="000000">
                  <a:hueOff val="0"/>
                  <a:satOff val="0"/>
                  <a:lumOff val="0"/>
                  <a:alphaOff val="0"/>
                </a:sysClr>
              </a:solidFill>
              <a:latin typeface="Verdana"/>
              <a:ea typeface="+mn-ea"/>
              <a:cs typeface="+mn-cs"/>
            </a:rPr>
            <a:t>Substances are self-classified as appropriate when classification is not harmonised for the substance or particular hazard</a:t>
          </a:r>
          <a:endParaRPr lang="en-GB" sz="1600" kern="1200" dirty="0">
            <a:solidFill>
              <a:sysClr val="windowText" lastClr="000000">
                <a:hueOff val="0"/>
                <a:satOff val="0"/>
                <a:lumOff val="0"/>
                <a:alphaOff val="0"/>
              </a:sysClr>
            </a:solidFill>
            <a:latin typeface="Verdana"/>
            <a:ea typeface="+mn-ea"/>
            <a:cs typeface="+mn-cs"/>
          </a:endParaRPr>
        </a:p>
        <a:p>
          <a:pPr marL="171450" lvl="1" indent="-171450" algn="l" defTabSz="711200">
            <a:lnSpc>
              <a:spcPct val="90000"/>
            </a:lnSpc>
            <a:spcBef>
              <a:spcPct val="0"/>
            </a:spcBef>
            <a:spcAft>
              <a:spcPct val="15000"/>
            </a:spcAft>
            <a:buChar char="••"/>
          </a:pPr>
          <a:r>
            <a:rPr lang="en-GB" sz="1600" kern="1200" dirty="0" smtClean="0">
              <a:solidFill>
                <a:sysClr val="windowText" lastClr="000000">
                  <a:hueOff val="0"/>
                  <a:satOff val="0"/>
                  <a:lumOff val="0"/>
                  <a:alphaOff val="0"/>
                </a:sysClr>
              </a:solidFill>
              <a:latin typeface="Verdana"/>
              <a:ea typeface="+mn-ea"/>
              <a:cs typeface="+mn-cs"/>
            </a:rPr>
            <a:t>All mixtures are self-classified</a:t>
          </a:r>
          <a:endParaRPr lang="en-GB" sz="1600" kern="1200" dirty="0">
            <a:solidFill>
              <a:sysClr val="windowText" lastClr="000000">
                <a:hueOff val="0"/>
                <a:satOff val="0"/>
                <a:lumOff val="0"/>
                <a:alphaOff val="0"/>
              </a:sysClr>
            </a:solidFill>
            <a:latin typeface="Verdana"/>
            <a:ea typeface="+mn-ea"/>
            <a:cs typeface="+mn-cs"/>
          </a:endParaRPr>
        </a:p>
      </dsp:txBody>
      <dsp:txXfrm>
        <a:off x="0" y="2500990"/>
        <a:ext cx="7343775" cy="1864800"/>
      </dsp:txXfrm>
    </dsp:sp>
    <dsp:sp modelId="{D1CE826D-B4DE-4DAD-92CB-3C3879A0AA8F}">
      <dsp:nvSpPr>
        <dsp:cNvPr id="0" name=""/>
        <dsp:cNvSpPr/>
      </dsp:nvSpPr>
      <dsp:spPr>
        <a:xfrm>
          <a:off x="367188" y="2264830"/>
          <a:ext cx="5140642" cy="472320"/>
        </a:xfrm>
        <a:prstGeom prst="roundRect">
          <a:avLst/>
        </a:prstGeom>
        <a:solidFill>
          <a:srgbClr val="008BC8"/>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04" tIns="0" rIns="194304" bIns="0" numCol="1" spcCol="1270" anchor="ctr" anchorCtr="0">
          <a:noAutofit/>
        </a:bodyPr>
        <a:lstStyle/>
        <a:p>
          <a:pPr lvl="0" algn="l" defTabSz="711200">
            <a:lnSpc>
              <a:spcPct val="90000"/>
            </a:lnSpc>
            <a:spcBef>
              <a:spcPct val="0"/>
            </a:spcBef>
            <a:spcAft>
              <a:spcPct val="35000"/>
            </a:spcAft>
          </a:pPr>
          <a:r>
            <a:rPr lang="en-GB" sz="1600" b="1" kern="1200" dirty="0" smtClean="0">
              <a:solidFill>
                <a:sysClr val="window" lastClr="FFFFFF"/>
              </a:solidFill>
              <a:latin typeface="Verdana"/>
              <a:ea typeface="+mn-ea"/>
              <a:cs typeface="+mn-cs"/>
            </a:rPr>
            <a:t>Self-classified</a:t>
          </a:r>
          <a:endParaRPr lang="en-GB" sz="1600" b="1" kern="1200" dirty="0">
            <a:solidFill>
              <a:sysClr val="window" lastClr="FFFFFF"/>
            </a:solidFill>
            <a:latin typeface="Verdana"/>
            <a:ea typeface="+mn-ea"/>
            <a:cs typeface="+mn-cs"/>
          </a:endParaRPr>
        </a:p>
      </dsp:txBody>
      <dsp:txXfrm>
        <a:off x="390245" y="2287887"/>
        <a:ext cx="5094528"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8C9C01-CEDF-46E4-8F9D-29285BA213F6}" type="datetimeFigureOut">
              <a:rPr lang="en-GB" smtClean="0"/>
              <a:t>27/08/2019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15568D-8392-4573-8D29-9B71D4872B3A}" type="slidenum">
              <a:rPr lang="en-GB" smtClean="0"/>
              <a:t>‹#›</a:t>
            </a:fld>
            <a:endParaRPr lang="en-GB"/>
          </a:p>
        </p:txBody>
      </p:sp>
    </p:spTree>
    <p:extLst>
      <p:ext uri="{BB962C8B-B14F-4D97-AF65-F5344CB8AC3E}">
        <p14:creationId xmlns:p14="http://schemas.microsoft.com/office/powerpoint/2010/main" val="764674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BE6380-E985-43E2-85C4-06BC49E7EE95}" type="datetimeFigureOut">
              <a:rPr lang="en-GB" smtClean="0"/>
              <a:t>27/08/2019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9DCC6-591E-4B31-9192-4CAE487D6AB8}" type="slidenum">
              <a:rPr lang="en-GB" smtClean="0"/>
              <a:t>‹#›</a:t>
            </a:fld>
            <a:endParaRPr lang="en-GB" dirty="0"/>
          </a:p>
        </p:txBody>
      </p:sp>
    </p:spTree>
    <p:extLst>
      <p:ext uri="{BB962C8B-B14F-4D97-AF65-F5344CB8AC3E}">
        <p14:creationId xmlns:p14="http://schemas.microsoft.com/office/powerpoint/2010/main" val="3496292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cha.europa.eu/addressing-chemicals-of-concern/harmonised-classification-and-labelling"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echa.europa.eu/qa-display/-/qadisplay/5s1R/view/clp/annex+vi+to+clp"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t>This presentation, which forms part of a series, gives a general overview and introduction to key elements related to downstream users and is aimed at a wide range of audiences, including management, workers, environmental health and safety professionals, industry groups, national and local authorities etc.</a:t>
            </a:r>
          </a:p>
        </p:txBody>
      </p:sp>
      <p:sp>
        <p:nvSpPr>
          <p:cNvPr id="4" name="Slide Number Placeholder 3"/>
          <p:cNvSpPr>
            <a:spLocks noGrp="1"/>
          </p:cNvSpPr>
          <p:nvPr>
            <p:ph type="sldNum" sz="quarter" idx="10"/>
          </p:nvPr>
        </p:nvSpPr>
        <p:spPr/>
        <p:txBody>
          <a:bodyPr/>
          <a:lstStyle/>
          <a:p>
            <a:fld id="{36D9DCC6-591E-4B31-9192-4CAE487D6AB8}" type="slidenum">
              <a:rPr lang="en-GB" smtClean="0"/>
              <a:t>3</a:t>
            </a:fld>
            <a:endParaRPr lang="en-GB" dirty="0"/>
          </a:p>
        </p:txBody>
      </p:sp>
    </p:spTree>
    <p:extLst>
      <p:ext uri="{BB962C8B-B14F-4D97-AF65-F5344CB8AC3E}">
        <p14:creationId xmlns:p14="http://schemas.microsoft.com/office/powerpoint/2010/main" val="3325989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dirty="0" smtClean="0"/>
              <a:t>Candidate List: </a:t>
            </a:r>
            <a:r>
              <a:rPr lang="en-GB" altLang="en-US" dirty="0" smtClean="0"/>
              <a:t>Substances of concern for human health and/or the environment can be identified and subsequently regulated to make sure that the risks associated with the use of these substances are properly controlled. One  regulatory mechanism under REACH is authorisation. A substance identified as a substance of very high concern (SVHC) is placed on the Candidate List, which is the first step in the authorisation procedure.  See http://www.echa.europa.eu/candidate-list-table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dirty="0" smtClean="0"/>
              <a:t>PBT/</a:t>
            </a:r>
            <a:r>
              <a:rPr lang="en-GB" altLang="en-US" b="1" dirty="0" err="1" smtClean="0"/>
              <a:t>vPvP</a:t>
            </a:r>
            <a:r>
              <a:rPr lang="en-GB" altLang="en-US" b="1" dirty="0" smtClean="0"/>
              <a:t>: </a:t>
            </a:r>
            <a:r>
              <a:rPr lang="en-GB" altLang="en-US" dirty="0" smtClean="0"/>
              <a:t>persistent, </a:t>
            </a:r>
            <a:r>
              <a:rPr lang="en-GB" altLang="en-US" dirty="0" err="1" smtClean="0"/>
              <a:t>bioaccumulative</a:t>
            </a:r>
            <a:r>
              <a:rPr lang="en-GB" altLang="en-US" dirty="0" smtClean="0"/>
              <a:t> and toxic or very persistent and very </a:t>
            </a:r>
            <a:r>
              <a:rPr lang="en-GB" altLang="en-US" dirty="0" err="1" smtClean="0"/>
              <a:t>bioaccumulative</a:t>
            </a:r>
            <a:endParaRPr lang="en-GB" altLang="en-US" dirty="0" smtClean="0"/>
          </a:p>
        </p:txBody>
      </p:sp>
      <p:sp>
        <p:nvSpPr>
          <p:cNvPr id="4" name="Slide Number Placeholder 3"/>
          <p:cNvSpPr>
            <a:spLocks noGrp="1"/>
          </p:cNvSpPr>
          <p:nvPr>
            <p:ph type="sldNum" sz="quarter" idx="10"/>
          </p:nvPr>
        </p:nvSpPr>
        <p:spPr/>
        <p:txBody>
          <a:bodyPr/>
          <a:lstStyle/>
          <a:p>
            <a:fld id="{36D9DCC6-591E-4B31-9192-4CAE487D6AB8}" type="slidenum">
              <a:rPr lang="en-GB" smtClean="0"/>
              <a:t>15</a:t>
            </a:fld>
            <a:endParaRPr lang="en-GB"/>
          </a:p>
        </p:txBody>
      </p:sp>
    </p:spTree>
    <p:extLst>
      <p:ext uri="{BB962C8B-B14F-4D97-AF65-F5344CB8AC3E}">
        <p14:creationId xmlns:p14="http://schemas.microsoft.com/office/powerpoint/2010/main" val="665126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NOTE: A supplier is required to provide relevant ES for a registered, hazardous, </a:t>
            </a:r>
            <a:r>
              <a:rPr lang="en-GB" altLang="en-US" b="1" dirty="0" smtClean="0"/>
              <a:t>substance</a:t>
            </a:r>
            <a:r>
              <a:rPr lang="en-GB" altLang="en-US" dirty="0" smtClean="0"/>
              <a:t>. For a </a:t>
            </a:r>
            <a:r>
              <a:rPr lang="en-GB" altLang="en-US" b="1" dirty="0" smtClean="0"/>
              <a:t>mixture, </a:t>
            </a:r>
            <a:r>
              <a:rPr lang="en-GB" altLang="en-US" dirty="0" smtClean="0"/>
              <a:t>the supplier may communicate the information in several ways.</a:t>
            </a:r>
            <a:r>
              <a:rPr lang="en-GB" altLang="en-US" baseline="0" dirty="0" smtClean="0"/>
              <a:t> </a:t>
            </a:r>
            <a:r>
              <a:rPr lang="en-GB" altLang="en-US" dirty="0" smtClean="0"/>
              <a:t>He may consolidate the information into (i) an annex of safe use information for the mixture or (ii) the main body of the SDS or (iii) he may provide ES for ingredient substances with a SDS. </a:t>
            </a:r>
          </a:p>
          <a:p>
            <a:r>
              <a:rPr lang="en-GB" altLang="en-US" dirty="0" smtClean="0"/>
              <a:t>A difficulty in knowing when to expect an exposure scenario is that you do not know the quantity manufactured or imported by the registrant.</a:t>
            </a:r>
          </a:p>
          <a:p>
            <a:endParaRPr lang="en-GB" altLang="en-US" dirty="0" smtClean="0"/>
          </a:p>
        </p:txBody>
      </p:sp>
      <p:sp>
        <p:nvSpPr>
          <p:cNvPr id="4" name="Slide Number Placeholder 3"/>
          <p:cNvSpPr>
            <a:spLocks noGrp="1"/>
          </p:cNvSpPr>
          <p:nvPr>
            <p:ph type="sldNum" sz="quarter" idx="10"/>
          </p:nvPr>
        </p:nvSpPr>
        <p:spPr/>
        <p:txBody>
          <a:bodyPr/>
          <a:lstStyle/>
          <a:p>
            <a:fld id="{36D9DCC6-591E-4B31-9192-4CAE487D6AB8}" type="slidenum">
              <a:rPr lang="en-GB" smtClean="0"/>
              <a:t>16</a:t>
            </a:fld>
            <a:endParaRPr lang="en-GB"/>
          </a:p>
        </p:txBody>
      </p:sp>
    </p:spTree>
    <p:extLst>
      <p:ext uri="{BB962C8B-B14F-4D97-AF65-F5344CB8AC3E}">
        <p14:creationId xmlns:p14="http://schemas.microsoft.com/office/powerpoint/2010/main" val="796489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Getting clear information from suppliers</a:t>
            </a:r>
          </a:p>
          <a:p>
            <a:pPr lvl="1"/>
            <a:r>
              <a:rPr lang="en-GB" sz="1800" dirty="0" smtClean="0"/>
              <a:t>Different from different suppliers - formats, uses, concentrations, risk management advice etc.</a:t>
            </a:r>
          </a:p>
          <a:p>
            <a:pPr marL="457200" lvl="1" indent="0">
              <a:buNone/>
            </a:pPr>
            <a:endParaRPr lang="en-GB" sz="1800" dirty="0" smtClean="0"/>
          </a:p>
          <a:p>
            <a:r>
              <a:rPr lang="en-GB" sz="2000" dirty="0" smtClean="0"/>
              <a:t>Identifying the information to communicate</a:t>
            </a:r>
          </a:p>
          <a:p>
            <a:pPr lvl="1"/>
            <a:r>
              <a:rPr lang="en-GB" sz="1800" dirty="0" smtClean="0"/>
              <a:t>The operational conditions (exposure duration, frequency, concentration etc.) </a:t>
            </a:r>
          </a:p>
          <a:p>
            <a:pPr lvl="1"/>
            <a:r>
              <a:rPr lang="en-GB" sz="1800" dirty="0" smtClean="0"/>
              <a:t>The risk management measures</a:t>
            </a:r>
          </a:p>
          <a:p>
            <a:pPr marL="457200" lvl="1" indent="0">
              <a:buNone/>
            </a:pPr>
            <a:endParaRPr lang="en-GB"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Establishing ways to communicate the information clearly. Approaches are being developed. </a:t>
            </a:r>
            <a:r>
              <a:rPr lang="en-GB" sz="2000" baseline="0" dirty="0" smtClean="0"/>
              <a:t>https://echa.europa.eu/regulations/reach/downstream-users </a:t>
            </a:r>
          </a:p>
          <a:p>
            <a:pPr lvl="0"/>
            <a:endParaRPr lang="en-GB" sz="2000" dirty="0" smtClean="0"/>
          </a:p>
        </p:txBody>
      </p:sp>
      <p:sp>
        <p:nvSpPr>
          <p:cNvPr id="4" name="Slide Number Placeholder 3"/>
          <p:cNvSpPr>
            <a:spLocks noGrp="1"/>
          </p:cNvSpPr>
          <p:nvPr>
            <p:ph type="sldNum" sz="quarter" idx="10"/>
          </p:nvPr>
        </p:nvSpPr>
        <p:spPr/>
        <p:txBody>
          <a:bodyPr/>
          <a:lstStyle/>
          <a:p>
            <a:fld id="{36D9DCC6-591E-4B31-9192-4CAE487D6AB8}" type="slidenum">
              <a:rPr lang="en-GB" smtClean="0"/>
              <a:t>17</a:t>
            </a:fld>
            <a:endParaRPr lang="en-GB"/>
          </a:p>
        </p:txBody>
      </p:sp>
    </p:spTree>
    <p:extLst>
      <p:ext uri="{BB962C8B-B14F-4D97-AF65-F5344CB8AC3E}">
        <p14:creationId xmlns:p14="http://schemas.microsoft.com/office/powerpoint/2010/main" val="477667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Generally, the “bottom-up” approach and the resultant SUMIs are sector specific, and they aim to provide pragmatic and easily understandable information to end-users. For more information see </a:t>
            </a:r>
            <a:r>
              <a:rPr lang="en-GB" smtClean="0"/>
              <a:t>the related </a:t>
            </a:r>
            <a:r>
              <a:rPr lang="en-GB" dirty="0" smtClean="0"/>
              <a:t>publications in http://www.ducc.eu/Publications.aspx </a:t>
            </a:r>
          </a:p>
        </p:txBody>
      </p:sp>
      <p:sp>
        <p:nvSpPr>
          <p:cNvPr id="4" name="Slide Number Placeholder 3"/>
          <p:cNvSpPr>
            <a:spLocks noGrp="1"/>
          </p:cNvSpPr>
          <p:nvPr>
            <p:ph type="sldNum" sz="quarter" idx="10"/>
          </p:nvPr>
        </p:nvSpPr>
        <p:spPr/>
        <p:txBody>
          <a:bodyPr/>
          <a:lstStyle/>
          <a:p>
            <a:fld id="{36D9DCC6-591E-4B31-9192-4CAE487D6AB8}" type="slidenum">
              <a:rPr lang="en-GB" smtClean="0"/>
              <a:t>18</a:t>
            </a:fld>
            <a:endParaRPr lang="en-GB"/>
          </a:p>
        </p:txBody>
      </p:sp>
    </p:spTree>
    <p:extLst>
      <p:ext uri="{BB962C8B-B14F-4D97-AF65-F5344CB8AC3E}">
        <p14:creationId xmlns:p14="http://schemas.microsoft.com/office/powerpoint/2010/main" val="3901910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slide illustrates the main characteristics of the “top-down” method. Here safe use information is derived by consolidating information from ESs of the most hazardous substances, often called the lead components. This information is adjusted taking into account the concentrations of the lead components in the mixture, and also the OCs and RMMs for the mixture use. The outcome, that is the safe use information for the mixture, still needs to be cross-checked against the ESs of the substances. Generally, “top-down” methods are widely applicable regardless of uses and mixture compositions. </a:t>
            </a:r>
          </a:p>
        </p:txBody>
      </p:sp>
      <p:sp>
        <p:nvSpPr>
          <p:cNvPr id="4" name="Slide Number Placeholder 3"/>
          <p:cNvSpPr>
            <a:spLocks noGrp="1"/>
          </p:cNvSpPr>
          <p:nvPr>
            <p:ph type="sldNum" sz="quarter" idx="10"/>
          </p:nvPr>
        </p:nvSpPr>
        <p:spPr/>
        <p:txBody>
          <a:bodyPr/>
          <a:lstStyle/>
          <a:p>
            <a:fld id="{36D9DCC6-591E-4B31-9192-4CAE487D6AB8}" type="slidenum">
              <a:rPr lang="en-GB" smtClean="0"/>
              <a:t>19</a:t>
            </a:fld>
            <a:endParaRPr lang="en-GB"/>
          </a:p>
        </p:txBody>
      </p:sp>
    </p:spTree>
    <p:extLst>
      <p:ext uri="{BB962C8B-B14F-4D97-AF65-F5344CB8AC3E}">
        <p14:creationId xmlns:p14="http://schemas.microsoft.com/office/powerpoint/2010/main" val="108190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charset="0"/>
                <a:ea typeface="ＭＳ Ｐゴシック" charset="0"/>
                <a:cs typeface="Arial" charset="0"/>
              </a:rPr>
              <a:t>This slide illustrates the three ways to communicate the relevant safe use information in the ES of your substances further downstream to the customers receiving the mixtures. If the customers are other formulators, you should attach the relevant ESs to the SDS. This does not necessarily mean all the ESs, but the ones necessary for their</a:t>
            </a:r>
            <a:r>
              <a:rPr lang="en-GB" sz="1200" kern="1200" baseline="0" dirty="0" smtClean="0">
                <a:solidFill>
                  <a:schemeClr val="tx1"/>
                </a:solidFill>
                <a:effectLst/>
                <a:latin typeface="Arial" charset="0"/>
                <a:ea typeface="ＭＳ Ｐゴシック" charset="0"/>
                <a:cs typeface="Arial" charset="0"/>
              </a:rPr>
              <a:t> safe use</a:t>
            </a:r>
            <a:r>
              <a:rPr lang="en-GB" sz="1200" kern="1200" dirty="0" smtClean="0">
                <a:solidFill>
                  <a:schemeClr val="tx1"/>
                </a:solidFill>
                <a:effectLst/>
                <a:latin typeface="Arial" charset="0"/>
                <a:ea typeface="ＭＳ Ｐゴシック" charset="0"/>
                <a:cs typeface="Arial" charset="0"/>
              </a:rPr>
              <a:t>. If the customers are end-users of the mixture, the safe use information can either be integrated in body of SDS or appended to the SDS, depending on the diversity of the conditions of use. </a:t>
            </a:r>
            <a:endParaRPr lang="en-GB" dirty="0" smtClean="0"/>
          </a:p>
          <a:p>
            <a:endParaRPr lang="en-GB" dirty="0" smtClean="0"/>
          </a:p>
          <a:p>
            <a:r>
              <a:rPr lang="en-GB" dirty="0" smtClean="0"/>
              <a:t>See here for legal requirements: http://www.echa.europa.eu/documents/10162/966058/formulator_graph.pdf</a:t>
            </a:r>
          </a:p>
        </p:txBody>
      </p:sp>
      <p:sp>
        <p:nvSpPr>
          <p:cNvPr id="4" name="Slide Number Placeholder 3"/>
          <p:cNvSpPr>
            <a:spLocks noGrp="1"/>
          </p:cNvSpPr>
          <p:nvPr>
            <p:ph type="sldNum" sz="quarter" idx="10"/>
          </p:nvPr>
        </p:nvSpPr>
        <p:spPr/>
        <p:txBody>
          <a:bodyPr/>
          <a:lstStyle/>
          <a:p>
            <a:fld id="{36D9DCC6-591E-4B31-9192-4CAE487D6AB8}" type="slidenum">
              <a:rPr lang="en-GB" smtClean="0"/>
              <a:t>20</a:t>
            </a:fld>
            <a:endParaRPr lang="en-GB"/>
          </a:p>
        </p:txBody>
      </p:sp>
    </p:spTree>
    <p:extLst>
      <p:ext uri="{BB962C8B-B14F-4D97-AF65-F5344CB8AC3E}">
        <p14:creationId xmlns:p14="http://schemas.microsoft.com/office/powerpoint/2010/main" val="1038872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36D9DCC6-591E-4B31-9192-4CAE487D6AB8}" type="slidenum">
              <a:rPr lang="en-GB">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991347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r>
              <a:rPr lang="en-GB" altLang="en-US" b="1" dirty="0" smtClean="0"/>
              <a:t>Classify :</a:t>
            </a:r>
            <a:r>
              <a:rPr lang="en-GB" altLang="en-US" dirty="0" smtClean="0"/>
              <a:t> A classification inventory has been built for over 120,000 substances, from over 6 million notifications</a:t>
            </a:r>
          </a:p>
          <a:p>
            <a:pPr marL="228600" indent="-228600">
              <a:buFontTx/>
              <a:buAutoNum type="arabicPeriod"/>
            </a:pPr>
            <a:r>
              <a:rPr lang="en-GB" altLang="en-US" b="1" dirty="0" smtClean="0"/>
              <a:t>Harmonise: </a:t>
            </a:r>
            <a:r>
              <a:rPr lang="en-GB" altLang="en-US" dirty="0" smtClean="0"/>
              <a:t>Most substances and all mixtures are self classified, but more hazardous substances have agreed, harmonised, classification at EU level</a:t>
            </a:r>
          </a:p>
        </p:txBody>
      </p:sp>
      <p:sp>
        <p:nvSpPr>
          <p:cNvPr id="4" name="Slide Number Placeholder 3"/>
          <p:cNvSpPr>
            <a:spLocks noGrp="1"/>
          </p:cNvSpPr>
          <p:nvPr>
            <p:ph type="sldNum" sz="quarter" idx="10"/>
          </p:nvPr>
        </p:nvSpPr>
        <p:spPr/>
        <p:txBody>
          <a:bodyPr/>
          <a:lstStyle/>
          <a:p>
            <a:fld id="{99826A76-5F30-4617-9AAC-4F471AEB7A8D}" type="slidenum">
              <a:rPr lang="en-GB" smtClean="0"/>
              <a:t>23</a:t>
            </a:fld>
            <a:endParaRPr lang="en-GB" dirty="0"/>
          </a:p>
        </p:txBody>
      </p:sp>
    </p:spTree>
    <p:extLst>
      <p:ext uri="{BB962C8B-B14F-4D97-AF65-F5344CB8AC3E}">
        <p14:creationId xmlns:p14="http://schemas.microsoft.com/office/powerpoint/2010/main" val="174954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presentation deals mainly with classification aspects and </a:t>
            </a:r>
            <a:r>
              <a:rPr lang="en-GB" dirty="0" smtClean="0"/>
              <a:t>CLP</a:t>
            </a:r>
            <a:r>
              <a:rPr lang="en-GB" baseline="0" dirty="0" smtClean="0"/>
              <a:t> obligations with respect to labelling and packaging are not described in detail.</a:t>
            </a:r>
            <a:endParaRPr lang="en-GB" dirty="0"/>
          </a:p>
        </p:txBody>
      </p:sp>
      <p:sp>
        <p:nvSpPr>
          <p:cNvPr id="4" name="Slide Number Placeholder 3"/>
          <p:cNvSpPr>
            <a:spLocks noGrp="1"/>
          </p:cNvSpPr>
          <p:nvPr>
            <p:ph type="sldNum" sz="quarter" idx="10"/>
          </p:nvPr>
        </p:nvSpPr>
        <p:spPr/>
        <p:txBody>
          <a:bodyPr/>
          <a:lstStyle/>
          <a:p>
            <a:fld id="{36D9DCC6-591E-4B31-9192-4CAE487D6AB8}" type="slidenum">
              <a:rPr lang="en-GB" smtClean="0"/>
              <a:t>24</a:t>
            </a:fld>
            <a:endParaRPr lang="en-GB"/>
          </a:p>
        </p:txBody>
      </p:sp>
    </p:spTree>
    <p:extLst>
      <p:ext uri="{BB962C8B-B14F-4D97-AF65-F5344CB8AC3E}">
        <p14:creationId xmlns:p14="http://schemas.microsoft.com/office/powerpoint/2010/main" val="1894390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GB" sz="1200" u="none" dirty="0" smtClean="0">
                <a:latin typeface="Verdana" panose="020B0604030504040204" pitchFamily="34" charset="0"/>
                <a:ea typeface="Verdana" panose="020B0604030504040204" pitchFamily="34" charset="0"/>
                <a:cs typeface="Verdana" panose="020B0604030504040204" pitchFamily="34" charset="0"/>
                <a:hlinkClick r:id="rId3"/>
              </a:rPr>
              <a:t>See also</a:t>
            </a:r>
            <a:r>
              <a:rPr lang="en-GB" sz="1200" u="none" baseline="0" dirty="0" smtClean="0">
                <a:latin typeface="Verdana" panose="020B0604030504040204" pitchFamily="34" charset="0"/>
                <a:ea typeface="Verdana" panose="020B0604030504040204" pitchFamily="34" charset="0"/>
                <a:cs typeface="Verdana" panose="020B0604030504040204" pitchFamily="34" charset="0"/>
                <a:hlinkClick r:id="rId3"/>
              </a:rPr>
              <a:t> </a:t>
            </a:r>
            <a:r>
              <a:rPr lang="en-GB" sz="1200" dirty="0" smtClean="0">
                <a:latin typeface="Verdana" panose="020B0604030504040204" pitchFamily="34" charset="0"/>
                <a:ea typeface="Verdana" panose="020B0604030504040204" pitchFamily="34" charset="0"/>
                <a:cs typeface="Verdana" panose="020B0604030504040204" pitchFamily="34" charset="0"/>
                <a:hlinkClick r:id="rId3"/>
              </a:rPr>
              <a:t>http://echa.europa.eu/addressing-chemicals-of-concern/harmonised-classification-and-labelling</a:t>
            </a:r>
            <a:endParaRPr lang="en-GB" sz="1200" dirty="0" smtClean="0">
              <a:latin typeface="Verdana" panose="020B0604030504040204" pitchFamily="34" charset="0"/>
              <a:ea typeface="Verdana" panose="020B0604030504040204" pitchFamily="34" charset="0"/>
              <a:cs typeface="Verdana" panose="020B0604030504040204" pitchFamily="34" charset="0"/>
            </a:endParaRPr>
          </a:p>
          <a:p>
            <a:pPr>
              <a:spcBef>
                <a:spcPts val="600"/>
              </a:spcBef>
            </a:pPr>
            <a:endParaRPr lang="en-GB" sz="1200" dirty="0" smtClean="0">
              <a:latin typeface="Verdana" panose="020B0604030504040204" pitchFamily="34" charset="0"/>
              <a:ea typeface="Verdana" panose="020B0604030504040204" pitchFamily="34" charset="0"/>
              <a:cs typeface="Verdana" panose="020B0604030504040204" pitchFamily="34" charset="0"/>
            </a:endParaRPr>
          </a:p>
          <a:p>
            <a:pPr>
              <a:spcBef>
                <a:spcPts val="600"/>
              </a:spcBef>
            </a:pPr>
            <a:r>
              <a:rPr lang="en-GB" sz="1200" dirty="0" smtClean="0">
                <a:latin typeface="Verdana" panose="020B0604030504040204" pitchFamily="34" charset="0"/>
                <a:ea typeface="Verdana" panose="020B0604030504040204" pitchFamily="34" charset="0"/>
                <a:cs typeface="Verdana" panose="020B0604030504040204" pitchFamily="34" charset="0"/>
              </a:rPr>
              <a:t>Questions &amp; answers: </a:t>
            </a:r>
            <a:r>
              <a:rPr lang="en-GB" sz="1200" dirty="0" smtClean="0">
                <a:latin typeface="Verdana" panose="020B0604030504040204" pitchFamily="34" charset="0"/>
                <a:ea typeface="Verdana" panose="020B0604030504040204" pitchFamily="34" charset="0"/>
                <a:cs typeface="Verdana" panose="020B0604030504040204" pitchFamily="34" charset="0"/>
                <a:hlinkClick r:id="rId4"/>
              </a:rPr>
              <a:t>http://echa.europa.eu/qa-display/-/qadisplay/5s1R/view/clp/annex+vi+to+clp</a:t>
            </a:r>
            <a:endParaRPr lang="en-GB" sz="1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36D9DCC6-591E-4B31-9192-4CAE487D6AB8}" type="slidenum">
              <a:rPr lang="en-GB" smtClean="0"/>
              <a:t>25</a:t>
            </a:fld>
            <a:endParaRPr lang="en-GB"/>
          </a:p>
        </p:txBody>
      </p:sp>
    </p:spTree>
    <p:extLst>
      <p:ext uri="{BB962C8B-B14F-4D97-AF65-F5344CB8AC3E}">
        <p14:creationId xmlns:p14="http://schemas.microsoft.com/office/powerpoint/2010/main" val="2477957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t>For more information for formulators, see http://echa.europa.eu/regulations/reach/downstream-users/who-is-a-downstream-user/formulators</a:t>
            </a:r>
            <a:endParaRPr lang="en-GB" altLang="en-US" b="1" dirty="0" smtClean="0"/>
          </a:p>
        </p:txBody>
      </p:sp>
      <p:sp>
        <p:nvSpPr>
          <p:cNvPr id="4" name="Slide Number Placeholder 3"/>
          <p:cNvSpPr>
            <a:spLocks noGrp="1"/>
          </p:cNvSpPr>
          <p:nvPr>
            <p:ph type="sldNum" sz="quarter" idx="10"/>
          </p:nvPr>
        </p:nvSpPr>
        <p:spPr/>
        <p:txBody>
          <a:bodyPr/>
          <a:lstStyle/>
          <a:p>
            <a:fld id="{36D9DCC6-591E-4B31-9192-4CAE487D6AB8}" type="slidenum">
              <a:rPr lang="en-GB" smtClean="0"/>
              <a:t>4</a:t>
            </a:fld>
            <a:endParaRPr lang="en-GB" dirty="0"/>
          </a:p>
        </p:txBody>
      </p:sp>
    </p:spTree>
    <p:extLst>
      <p:ext uri="{BB962C8B-B14F-4D97-AF65-F5344CB8AC3E}">
        <p14:creationId xmlns:p14="http://schemas.microsoft.com/office/powerpoint/2010/main" val="705995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Each step is described in detail on the ECHA website</a:t>
            </a:r>
            <a:endParaRPr lang="en-GB" dirty="0"/>
          </a:p>
        </p:txBody>
      </p:sp>
      <p:sp>
        <p:nvSpPr>
          <p:cNvPr id="4" name="Slide Number Placeholder 3"/>
          <p:cNvSpPr>
            <a:spLocks noGrp="1"/>
          </p:cNvSpPr>
          <p:nvPr>
            <p:ph type="sldNum" sz="quarter" idx="10"/>
          </p:nvPr>
        </p:nvSpPr>
        <p:spPr/>
        <p:txBody>
          <a:bodyPr/>
          <a:lstStyle/>
          <a:p>
            <a:fld id="{36D9DCC6-591E-4B31-9192-4CAE487D6AB8}" type="slidenum">
              <a:rPr lang="en-GB" smtClean="0"/>
              <a:t>26</a:t>
            </a:fld>
            <a:endParaRPr lang="en-GB" dirty="0"/>
          </a:p>
        </p:txBody>
      </p:sp>
    </p:spTree>
    <p:extLst>
      <p:ext uri="{BB962C8B-B14F-4D97-AF65-F5344CB8AC3E}">
        <p14:creationId xmlns:p14="http://schemas.microsoft.com/office/powerpoint/2010/main" val="3178480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GB" sz="1400" dirty="0" smtClean="0"/>
              <a:t>The </a:t>
            </a:r>
            <a:r>
              <a:rPr lang="en-GB" sz="1400" dirty="0" err="1" smtClean="0"/>
              <a:t>InfoCard</a:t>
            </a:r>
            <a:r>
              <a:rPr lang="en-GB" sz="1400" baseline="0" dirty="0" smtClean="0"/>
              <a:t> and Brief Profile </a:t>
            </a:r>
            <a:r>
              <a:rPr lang="en-GB" sz="1400" dirty="0" smtClean="0"/>
              <a:t>summarise the non-confidential data on substances as it is held in the databases of the European Chemicals Agency (ECHA).</a:t>
            </a:r>
            <a:r>
              <a:rPr lang="en-GB" sz="1400" baseline="0" dirty="0" smtClean="0"/>
              <a:t> The data is</a:t>
            </a:r>
            <a:r>
              <a:rPr lang="en-GB" sz="1400" dirty="0" smtClean="0"/>
              <a:t> provided by industry and it is not manually verified by ECHA. The quantity and the quality</a:t>
            </a:r>
            <a:r>
              <a:rPr lang="en-GB" sz="1400" baseline="0" dirty="0" smtClean="0"/>
              <a:t> of the information </a:t>
            </a:r>
            <a:r>
              <a:rPr lang="en-GB" sz="1400" dirty="0" smtClean="0"/>
              <a:t>is the responsibility of industry (registrants and </a:t>
            </a:r>
            <a:r>
              <a:rPr lang="en-GB" sz="1400" dirty="0" err="1" smtClean="0"/>
              <a:t>notifiers</a:t>
            </a:r>
            <a:r>
              <a:rPr lang="en-GB" sz="1400" dirty="0" smtClean="0"/>
              <a:t>). They are automatically generated; information requirements under different legislative frameworks may therefore not be fully up to date or complete. </a:t>
            </a:r>
            <a:endParaRPr lang="fi-FI" altLang="en-US" sz="1400" b="1" dirty="0" smtClean="0"/>
          </a:p>
          <a:p>
            <a:pPr>
              <a:lnSpc>
                <a:spcPct val="80000"/>
              </a:lnSpc>
              <a:defRPr/>
            </a:pPr>
            <a:endParaRPr lang="fi-FI" altLang="en-US" sz="1400"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28</a:t>
            </a:fld>
            <a:endParaRPr lang="en-GB"/>
          </a:p>
        </p:txBody>
      </p:sp>
    </p:spTree>
    <p:extLst>
      <p:ext uri="{BB962C8B-B14F-4D97-AF65-F5344CB8AC3E}">
        <p14:creationId xmlns:p14="http://schemas.microsoft.com/office/powerpoint/2010/main" val="1739835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illustrative example of the C&amp;L inventory</a:t>
            </a:r>
            <a:r>
              <a:rPr lang="en-GB" baseline="0" dirty="0" smtClean="0"/>
              <a:t>. </a:t>
            </a:r>
            <a:r>
              <a:rPr lang="en-GB" noProof="0" dirty="0" smtClean="0"/>
              <a:t>This </a:t>
            </a:r>
            <a:r>
              <a:rPr lang="en-GB" baseline="0" noProof="0" dirty="0" smtClean="0"/>
              <a:t>is a place where you can get information on how others have classified and substance and helps you check if a given classification is plausible. </a:t>
            </a:r>
            <a:r>
              <a:rPr lang="en-GB" sz="1200" kern="1200" dirty="0" smtClean="0">
                <a:solidFill>
                  <a:schemeClr val="tx1"/>
                </a:solidFill>
                <a:effectLst/>
                <a:latin typeface="+mn-lt"/>
                <a:ea typeface="+mn-ea"/>
                <a:cs typeface="+mn-cs"/>
              </a:rPr>
              <a:t>Tips on how to assess the reliability of your supplier’s classification include: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classification is consistent with the harmonised classification,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classification is consistent with REACH registration classification. These classifications are likely to be based on more test data than substances that are not registered,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 the C&amp;L Inventory, the classification is marked as a “joint entry”. This means the source is a lead dossier of a REACH registration joint submission. Consequently, the substance classification probably underwent more extensive discussion and review than individual registrations and notifications,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 the “Brief Profile”, the graph distribution shows that a substantial proportion of </a:t>
            </a:r>
            <a:r>
              <a:rPr lang="en-GB" sz="1200" kern="1200" dirty="0" err="1" smtClean="0">
                <a:solidFill>
                  <a:schemeClr val="tx1"/>
                </a:solidFill>
                <a:effectLst/>
                <a:latin typeface="+mn-lt"/>
                <a:ea typeface="+mn-ea"/>
                <a:cs typeface="+mn-cs"/>
              </a:rPr>
              <a:t>notifiers</a:t>
            </a:r>
            <a:r>
              <a:rPr lang="en-GB" sz="1200" kern="1200" dirty="0" smtClean="0">
                <a:solidFill>
                  <a:schemeClr val="tx1"/>
                </a:solidFill>
                <a:effectLst/>
                <a:latin typeface="+mn-lt"/>
                <a:ea typeface="+mn-ea"/>
                <a:cs typeface="+mn-cs"/>
              </a:rPr>
              <a:t> assign a given classification (although there is not always safety in numbers).</a:t>
            </a:r>
            <a:endParaRPr lang="en-GB" dirty="0" smtClean="0"/>
          </a:p>
        </p:txBody>
      </p:sp>
      <p:sp>
        <p:nvSpPr>
          <p:cNvPr id="4" name="Slide Number Placeholder 3"/>
          <p:cNvSpPr>
            <a:spLocks noGrp="1"/>
          </p:cNvSpPr>
          <p:nvPr>
            <p:ph type="sldNum" sz="quarter" idx="10"/>
          </p:nvPr>
        </p:nvSpPr>
        <p:spPr/>
        <p:txBody>
          <a:bodyPr/>
          <a:lstStyle/>
          <a:p>
            <a:fld id="{36D9DCC6-591E-4B31-9192-4CAE487D6AB8}" type="slidenum">
              <a:rPr lang="en-GB" smtClean="0"/>
              <a:t>29</a:t>
            </a:fld>
            <a:endParaRPr lang="en-GB"/>
          </a:p>
        </p:txBody>
      </p:sp>
    </p:spTree>
    <p:extLst>
      <p:ext uri="{BB962C8B-B14F-4D97-AF65-F5344CB8AC3E}">
        <p14:creationId xmlns:p14="http://schemas.microsoft.com/office/powerpoint/2010/main" val="980050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smtClean="0"/>
          </a:p>
        </p:txBody>
      </p:sp>
      <p:sp>
        <p:nvSpPr>
          <p:cNvPr id="4" name="Slide Number Placeholder 3"/>
          <p:cNvSpPr>
            <a:spLocks noGrp="1"/>
          </p:cNvSpPr>
          <p:nvPr>
            <p:ph type="sldNum" sz="quarter" idx="10"/>
          </p:nvPr>
        </p:nvSpPr>
        <p:spPr/>
        <p:txBody>
          <a:bodyPr/>
          <a:lstStyle/>
          <a:p>
            <a:fld id="{36D9DCC6-591E-4B31-9192-4CAE487D6AB8}" type="slidenum">
              <a:rPr lang="en-GB" smtClean="0"/>
              <a:t>30</a:t>
            </a:fld>
            <a:endParaRPr lang="en-GB"/>
          </a:p>
        </p:txBody>
      </p:sp>
    </p:spTree>
    <p:extLst>
      <p:ext uri="{BB962C8B-B14F-4D97-AF65-F5344CB8AC3E}">
        <p14:creationId xmlns:p14="http://schemas.microsoft.com/office/powerpoint/2010/main" val="2286549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t>The primary source of information for a downstream user is always their supplier.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smtClean="0"/>
          </a:p>
        </p:txBody>
      </p:sp>
      <p:sp>
        <p:nvSpPr>
          <p:cNvPr id="4" name="Slide Number Placeholder 3"/>
          <p:cNvSpPr>
            <a:spLocks noGrp="1"/>
          </p:cNvSpPr>
          <p:nvPr>
            <p:ph type="sldNum" sz="quarter" idx="10"/>
          </p:nvPr>
        </p:nvSpPr>
        <p:spPr/>
        <p:txBody>
          <a:bodyPr/>
          <a:lstStyle/>
          <a:p>
            <a:fld id="{36D9DCC6-591E-4B31-9192-4CAE487D6AB8}" type="slidenum">
              <a:rPr lang="en-GB" smtClean="0"/>
              <a:t>31</a:t>
            </a:fld>
            <a:endParaRPr lang="en-GB"/>
          </a:p>
        </p:txBody>
      </p:sp>
    </p:spTree>
    <p:extLst>
      <p:ext uri="{BB962C8B-B14F-4D97-AF65-F5344CB8AC3E}">
        <p14:creationId xmlns:p14="http://schemas.microsoft.com/office/powerpoint/2010/main" val="2286549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smtClean="0"/>
              <a:t>As long as your classification is the same as any one of your suppliers, you do</a:t>
            </a:r>
            <a:r>
              <a:rPr lang="en-GB" altLang="en-US" baseline="0" dirty="0" smtClean="0"/>
              <a:t> not need to report to ECHA.</a:t>
            </a:r>
            <a:endParaRPr lang="en-GB" altLang="en-US" dirty="0" smtClean="0"/>
          </a:p>
        </p:txBody>
      </p:sp>
      <p:sp>
        <p:nvSpPr>
          <p:cNvPr id="4" name="Slide Number Placeholder 3"/>
          <p:cNvSpPr>
            <a:spLocks noGrp="1"/>
          </p:cNvSpPr>
          <p:nvPr>
            <p:ph type="sldNum" sz="quarter" idx="10"/>
          </p:nvPr>
        </p:nvSpPr>
        <p:spPr/>
        <p:txBody>
          <a:bodyPr/>
          <a:lstStyle/>
          <a:p>
            <a:fld id="{36D9DCC6-591E-4B31-9192-4CAE487D6AB8}" type="slidenum">
              <a:rPr lang="en-GB" smtClean="0"/>
              <a:t>32</a:t>
            </a:fld>
            <a:endParaRPr lang="en-GB"/>
          </a:p>
        </p:txBody>
      </p:sp>
    </p:spTree>
    <p:extLst>
      <p:ext uri="{BB962C8B-B14F-4D97-AF65-F5344CB8AC3E}">
        <p14:creationId xmlns:p14="http://schemas.microsoft.com/office/powerpoint/2010/main" val="2862026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solidFill>
                  <a:prstClr val="black"/>
                </a:solidFill>
              </a:rPr>
              <a:t>If the mixture is classified as </a:t>
            </a:r>
            <a:r>
              <a:rPr lang="en-GB" altLang="en-US" sz="1200" b="1" dirty="0" smtClean="0">
                <a:solidFill>
                  <a:prstClr val="black"/>
                </a:solidFill>
              </a:rPr>
              <a:t>hazardous</a:t>
            </a:r>
            <a:r>
              <a:rPr lang="en-GB" altLang="en-US" sz="1200" dirty="0" smtClean="0">
                <a:solidFill>
                  <a:prstClr val="black"/>
                </a:solidFill>
              </a:rPr>
              <a:t>, you must ensure that it is </a:t>
            </a:r>
            <a:r>
              <a:rPr lang="en-GB" altLang="en-US" sz="1200" b="1" dirty="0" smtClean="0">
                <a:solidFill>
                  <a:prstClr val="black"/>
                </a:solidFill>
              </a:rPr>
              <a:t>labelled and packaged</a:t>
            </a:r>
            <a:r>
              <a:rPr lang="en-GB" altLang="en-US" sz="1200" dirty="0" smtClean="0">
                <a:solidFill>
                  <a:prstClr val="black"/>
                </a:solidFill>
              </a:rPr>
              <a:t> in accordance with Titles III and IV of CLP, before placing it on the market. If the mixture is covered in Part 2 of Annex II to CLP, it may not be placed on the market, unless it is labelled in accordance with Title III of CLP. The chemical label information must be consistent with the information in</a:t>
            </a:r>
            <a:r>
              <a:rPr lang="en-GB" altLang="en-US" sz="1200" baseline="0" dirty="0" smtClean="0">
                <a:solidFill>
                  <a:prstClr val="black"/>
                </a:solidFill>
              </a:rPr>
              <a:t> Section 2.2 of the </a:t>
            </a:r>
            <a:r>
              <a:rPr lang="en-GB" altLang="en-US" sz="1200" dirty="0" smtClean="0">
                <a:solidFill>
                  <a:prstClr val="black"/>
                </a:solidFill>
              </a:rPr>
              <a:t>SDS.</a:t>
            </a:r>
          </a:p>
          <a:p>
            <a:endParaRPr lang="en-GB" altLang="en-US" sz="1200" dirty="0" smtClean="0">
              <a:solidFill>
                <a:prstClr val="black"/>
              </a:solidFill>
            </a:endParaRPr>
          </a:p>
          <a:p>
            <a:r>
              <a:rPr lang="en-GB" sz="1200" kern="1200" dirty="0" smtClean="0">
                <a:solidFill>
                  <a:schemeClr val="tx1"/>
                </a:solidFill>
                <a:effectLst/>
                <a:latin typeface="+mn-lt"/>
                <a:ea typeface="+mn-ea"/>
                <a:cs typeface="+mn-cs"/>
              </a:rPr>
              <a:t>The packaging of hazardous chemicals should keep workers and the environment safe from unintended contact. If you aren’t satisfied with how the chemicals you receive are packaged, contact your supplier. </a:t>
            </a:r>
          </a:p>
          <a:p>
            <a:r>
              <a:rPr lang="en-GB" sz="1200" kern="1200" dirty="0" smtClean="0">
                <a:solidFill>
                  <a:schemeClr val="tx1"/>
                </a:solidFill>
                <a:effectLst/>
                <a:latin typeface="+mn-lt"/>
                <a:ea typeface="+mn-ea"/>
                <a:cs typeface="+mn-cs"/>
              </a:rPr>
              <a:t>The packaging requirements for hazardous chemicals are specified in the CLP Regulation and those most relevant for the workplace are:</a:t>
            </a:r>
          </a:p>
          <a:p>
            <a:r>
              <a:rPr lang="en-GB"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packaging should be designed so the hazardous contents cannot escape. Packaging should not be susceptible to being damaged by its contents and should be strong enough to meet the normal stresses and strains of handling.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 Packaging with replaceable fastenings should be designed so that they can be repeatedly refastened without the contents escaping. </a:t>
            </a:r>
          </a:p>
          <a:p>
            <a:endParaRPr lang="en-GB" dirty="0"/>
          </a:p>
        </p:txBody>
      </p:sp>
      <p:sp>
        <p:nvSpPr>
          <p:cNvPr id="4" name="Slide Number Placeholder 3"/>
          <p:cNvSpPr>
            <a:spLocks noGrp="1"/>
          </p:cNvSpPr>
          <p:nvPr>
            <p:ph type="sldNum" sz="quarter" idx="10"/>
          </p:nvPr>
        </p:nvSpPr>
        <p:spPr/>
        <p:txBody>
          <a:bodyPr/>
          <a:lstStyle/>
          <a:p>
            <a:fld id="{36D9DCC6-591E-4B31-9192-4CAE487D6AB8}" type="slidenum">
              <a:rPr lang="en-GB" smtClean="0"/>
              <a:t>33</a:t>
            </a:fld>
            <a:endParaRPr lang="en-GB"/>
          </a:p>
        </p:txBody>
      </p:sp>
    </p:spTree>
    <p:extLst>
      <p:ext uri="{BB962C8B-B14F-4D97-AF65-F5344CB8AC3E}">
        <p14:creationId xmlns:p14="http://schemas.microsoft.com/office/powerpoint/2010/main" val="1782304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36D9DCC6-591E-4B31-9192-4CAE487D6AB8}" type="slidenum">
              <a:rPr lang="en-GB">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2991347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t>Substances with certain hazard properties can be of concern for human health and/or the environment. Authorities aim to identify and subsequently regulate such substances to make sure that the risks associated with their use are properly controlled. The regulatory mechanisms under REACH/CLP are authorisation, restriction and harmonised classification and labelling. A substance identified as a substance of very high concern (SVHC) is placed on the Candidate List, which is the first step in the authorisation procedure.  See http://www.echa.europa.eu/candidate-list-table. There is an EU-wide commitment to have all relevant currently known substances of very high concern (SVHCs) included in the Candidate List by 2020, as described in the SVHC roadmap http://www.echa.europa.eu/addressing-chemicals-of-concern/substances-of-potential-concern</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aseline="0" dirty="0" smtClean="0"/>
              <a:t>See also the detailed presentation on identifying and controlling chemicals of concern under REACH and CLP;  http://echa.europa.eu/documents/10162/21813558/identify_chemicals_of_concern_en.pptx</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36D9DCC6-591E-4B31-9192-4CAE487D6AB8}" type="slidenum">
              <a:rPr lang="en-GB" smtClean="0"/>
              <a:t>35</a:t>
            </a:fld>
            <a:endParaRPr lang="en-GB"/>
          </a:p>
        </p:txBody>
      </p:sp>
    </p:spTree>
    <p:extLst>
      <p:ext uri="{BB962C8B-B14F-4D97-AF65-F5344CB8AC3E}">
        <p14:creationId xmlns:p14="http://schemas.microsoft.com/office/powerpoint/2010/main" val="3691972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sz="1200" dirty="0" smtClean="0"/>
              <a:t>Formulators are encouraged to follow this process and to give their contributions during the different consultation phases of the authorisation, restriction and harmonised classification and labelling processes. </a:t>
            </a:r>
          </a:p>
          <a:p>
            <a:pPr>
              <a:spcBef>
                <a:spcPct val="0"/>
              </a:spcBef>
            </a:pPr>
            <a:endParaRPr lang="en-GB" altLang="en-US" sz="1200" dirty="0" smtClean="0"/>
          </a:p>
          <a:p>
            <a:pPr>
              <a:spcBef>
                <a:spcPct val="0"/>
              </a:spcBef>
            </a:pPr>
            <a:r>
              <a:rPr lang="en-GB" altLang="en-US" sz="1200" dirty="0" smtClean="0"/>
              <a:t>A good starting point is the  Public Activities Coordination Tool (PACT) . PACT lists the substances for which a </a:t>
            </a:r>
            <a:r>
              <a:rPr lang="en-GB" altLang="en-US" sz="1200" dirty="0" smtClean="0"/>
              <a:t>Regulatory </a:t>
            </a:r>
            <a:r>
              <a:rPr lang="en-GB" altLang="en-US" sz="1200" dirty="0" smtClean="0"/>
              <a:t>Management Option Analysis (RMOA) is either under development or has been completed since February 2013. https://echa.europa.eu/pact </a:t>
            </a:r>
          </a:p>
        </p:txBody>
      </p:sp>
      <p:sp>
        <p:nvSpPr>
          <p:cNvPr id="4" name="Slide Number Placeholder 3"/>
          <p:cNvSpPr>
            <a:spLocks noGrp="1"/>
          </p:cNvSpPr>
          <p:nvPr>
            <p:ph type="sldNum" sz="quarter" idx="10"/>
          </p:nvPr>
        </p:nvSpPr>
        <p:spPr/>
        <p:txBody>
          <a:bodyPr/>
          <a:lstStyle/>
          <a:p>
            <a:fld id="{36D9DCC6-591E-4B31-9192-4CAE487D6AB8}" type="slidenum">
              <a:rPr lang="en-GB" smtClean="0"/>
              <a:t>36</a:t>
            </a:fld>
            <a:endParaRPr lang="en-GB" dirty="0"/>
          </a:p>
        </p:txBody>
      </p:sp>
    </p:spTree>
    <p:extLst>
      <p:ext uri="{BB962C8B-B14F-4D97-AF65-F5344CB8AC3E}">
        <p14:creationId xmlns:p14="http://schemas.microsoft.com/office/powerpoint/2010/main" val="887225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presentation is intended</a:t>
            </a:r>
            <a:r>
              <a:rPr lang="en-GB" baseline="0" dirty="0" smtClean="0"/>
              <a:t> for </a:t>
            </a:r>
            <a:r>
              <a:rPr lang="en-GB" dirty="0" smtClean="0"/>
              <a:t>suppliers of mixtures, as they have a key role to play in enhancing the safe use of hazardous mixtures. Formulators </a:t>
            </a:r>
            <a:r>
              <a:rPr lang="en-GB" baseline="0" dirty="0" smtClean="0"/>
              <a:t>are the main suppliers of mixtures but </a:t>
            </a:r>
            <a:r>
              <a:rPr lang="en-GB" dirty="0" smtClean="0"/>
              <a:t>importers, refillers and distributors also</a:t>
            </a:r>
            <a:r>
              <a:rPr lang="en-GB" baseline="0" dirty="0" smtClean="0"/>
              <a:t> supply </a:t>
            </a:r>
            <a:r>
              <a:rPr lang="en-GB" dirty="0" smtClean="0"/>
              <a:t>mixtures. The</a:t>
            </a:r>
            <a:r>
              <a:rPr lang="en-GB" baseline="0" dirty="0" smtClean="0"/>
              <a:t> legal obligations differ somewhat, depending mainly on whether the actor handles the open chemical.</a:t>
            </a:r>
            <a:r>
              <a:rPr lang="en-GB" dirty="0" smtClean="0"/>
              <a:t> The REACH/CLP  term “</a:t>
            </a:r>
            <a:r>
              <a:rPr lang="en-GB" baseline="0" dirty="0" smtClean="0"/>
              <a:t>downstream user” is applied to these users of chemicals. </a:t>
            </a:r>
            <a:endParaRPr lang="en-GB" dirty="0" smtClean="0"/>
          </a:p>
        </p:txBody>
      </p:sp>
      <p:sp>
        <p:nvSpPr>
          <p:cNvPr id="4" name="Slide Number Placeholder 3"/>
          <p:cNvSpPr>
            <a:spLocks noGrp="1"/>
          </p:cNvSpPr>
          <p:nvPr>
            <p:ph type="sldNum" sz="quarter" idx="10"/>
          </p:nvPr>
        </p:nvSpPr>
        <p:spPr/>
        <p:txBody>
          <a:bodyPr/>
          <a:lstStyle/>
          <a:p>
            <a:fld id="{36D9DCC6-591E-4B31-9192-4CAE487D6AB8}" type="slidenum">
              <a:rPr lang="en-GB" smtClean="0"/>
              <a:t>6</a:t>
            </a:fld>
            <a:endParaRPr lang="en-GB" dirty="0"/>
          </a:p>
        </p:txBody>
      </p:sp>
    </p:spTree>
    <p:extLst>
      <p:ext uri="{BB962C8B-B14F-4D97-AF65-F5344CB8AC3E}">
        <p14:creationId xmlns:p14="http://schemas.microsoft.com/office/powerpoint/2010/main" val="11983965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useful starting point for information for</a:t>
            </a:r>
            <a:r>
              <a:rPr lang="en-GB" baseline="0" dirty="0" smtClean="0"/>
              <a:t> formulators on the ECHA website.</a:t>
            </a:r>
            <a:endParaRPr lang="en-GB" dirty="0"/>
          </a:p>
        </p:txBody>
      </p:sp>
      <p:sp>
        <p:nvSpPr>
          <p:cNvPr id="4" name="Slide Number Placeholder 3"/>
          <p:cNvSpPr>
            <a:spLocks noGrp="1"/>
          </p:cNvSpPr>
          <p:nvPr>
            <p:ph type="sldNum" sz="quarter" idx="10"/>
          </p:nvPr>
        </p:nvSpPr>
        <p:spPr/>
        <p:txBody>
          <a:bodyPr/>
          <a:lstStyle/>
          <a:p>
            <a:fld id="{36D9DCC6-591E-4B31-9192-4CAE487D6AB8}" type="slidenum">
              <a:rPr lang="en-GB" smtClean="0"/>
              <a:t>37</a:t>
            </a:fld>
            <a:endParaRPr lang="en-GB" dirty="0"/>
          </a:p>
        </p:txBody>
      </p:sp>
    </p:spTree>
    <p:extLst>
      <p:ext uri="{BB962C8B-B14F-4D97-AF65-F5344CB8AC3E}">
        <p14:creationId xmlns:p14="http://schemas.microsoft.com/office/powerpoint/2010/main" val="2992053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en-US" dirty="0" smtClean="0"/>
          </a:p>
          <a:p>
            <a:r>
              <a:rPr lang="en-GB" altLang="en-US" noProof="0" dirty="0" smtClean="0"/>
              <a:t>For more general information on REACH and CLP, consult </a:t>
            </a:r>
            <a:r>
              <a:rPr lang="en-GB" altLang="en-US" noProof="0" smtClean="0"/>
              <a:t>the ECHA </a:t>
            </a:r>
            <a:r>
              <a:rPr lang="en-GB" altLang="en-US" noProof="0" dirty="0" smtClean="0"/>
              <a:t>website at echa.europa.eu </a:t>
            </a:r>
          </a:p>
        </p:txBody>
      </p:sp>
      <p:sp>
        <p:nvSpPr>
          <p:cNvPr id="4" name="Slide Number Placeholder 3"/>
          <p:cNvSpPr>
            <a:spLocks noGrp="1"/>
          </p:cNvSpPr>
          <p:nvPr>
            <p:ph type="sldNum" sz="quarter" idx="10"/>
          </p:nvPr>
        </p:nvSpPr>
        <p:spPr/>
        <p:txBody>
          <a:bodyPr/>
          <a:lstStyle/>
          <a:p>
            <a:fld id="{99826A76-5F30-4617-9AAC-4F471AEB7A8D}"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115828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This slide illustrates</a:t>
            </a:r>
            <a:r>
              <a:rPr lang="en-GB" baseline="0" noProof="0" dirty="0" smtClean="0"/>
              <a:t> the environment where formulators often act, and the fact that the formulators have a key role to play in the communication both up and down the supply chain. The following slides will explain these tasks in more detail.</a:t>
            </a:r>
            <a:endParaRPr lang="en-GB" noProof="0" dirty="0" smtClean="0"/>
          </a:p>
        </p:txBody>
      </p:sp>
      <p:sp>
        <p:nvSpPr>
          <p:cNvPr id="4" name="Slide Number Placeholder 3"/>
          <p:cNvSpPr>
            <a:spLocks noGrp="1"/>
          </p:cNvSpPr>
          <p:nvPr>
            <p:ph type="sldNum" sz="quarter" idx="10"/>
          </p:nvPr>
        </p:nvSpPr>
        <p:spPr/>
        <p:txBody>
          <a:bodyPr/>
          <a:lstStyle/>
          <a:p>
            <a:fld id="{36D9DCC6-591E-4B31-9192-4CAE487D6AB8}" type="slidenum">
              <a:rPr lang="en-GB" smtClean="0"/>
              <a:t>7</a:t>
            </a:fld>
            <a:endParaRPr lang="en-GB"/>
          </a:p>
        </p:txBody>
      </p:sp>
    </p:spTree>
    <p:extLst>
      <p:ext uri="{BB962C8B-B14F-4D97-AF65-F5344CB8AC3E}">
        <p14:creationId xmlns:p14="http://schemas.microsoft.com/office/powerpoint/2010/main" val="1070165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introduces what will follow in the subsequent slides. The formulators have a central role under REACH &amp; CLP  </a:t>
            </a:r>
            <a:r>
              <a:rPr lang="en-GB" dirty="0" smtClean="0">
                <a:effectLst/>
              </a:rPr>
              <a:t>in enhancing the safe use of chemicals</a:t>
            </a:r>
            <a:r>
              <a:rPr lang="en-GB" baseline="0" dirty="0" smtClean="0">
                <a:effectLst/>
              </a:rPr>
              <a:t> by</a:t>
            </a:r>
            <a:r>
              <a:rPr lang="en-GB" dirty="0" smtClean="0"/>
              <a:t> communicating safe use information upstream and downstream in the supply chain. </a:t>
            </a:r>
            <a:r>
              <a:rPr lang="en-GB" dirty="0" smtClean="0">
                <a:effectLst/>
              </a:rPr>
              <a:t>As a formulator, you are responsible for the classification, labelling and packaging of the mixture you place on the market. Hazardous substances in your mixtures may be subject to regulatory actions. The information on these regulatory controls is essential to make sure that mixtures you place on the market comply with REACH</a:t>
            </a:r>
            <a:r>
              <a:rPr lang="en-GB" baseline="0" dirty="0" smtClean="0">
                <a:effectLst/>
              </a:rPr>
              <a:t> and</a:t>
            </a:r>
            <a:r>
              <a:rPr lang="en-GB" dirty="0" smtClean="0">
                <a:effectLst/>
              </a:rPr>
              <a:t> CLP.</a:t>
            </a:r>
            <a:endParaRPr lang="en-GB" dirty="0" smtClean="0"/>
          </a:p>
        </p:txBody>
      </p:sp>
      <p:sp>
        <p:nvSpPr>
          <p:cNvPr id="4" name="Slide Number Placeholder 3"/>
          <p:cNvSpPr>
            <a:spLocks noGrp="1"/>
          </p:cNvSpPr>
          <p:nvPr>
            <p:ph type="sldNum" sz="quarter" idx="10"/>
          </p:nvPr>
        </p:nvSpPr>
        <p:spPr/>
        <p:txBody>
          <a:bodyPr/>
          <a:lstStyle/>
          <a:p>
            <a:fld id="{36D9DCC6-591E-4B31-9192-4CAE487D6AB8}" type="slidenum">
              <a:rPr lang="en-GB" smtClean="0"/>
              <a:t>8</a:t>
            </a:fld>
            <a:endParaRPr lang="en-GB"/>
          </a:p>
        </p:txBody>
      </p:sp>
    </p:spTree>
    <p:extLst>
      <p:ext uri="{BB962C8B-B14F-4D97-AF65-F5344CB8AC3E}">
        <p14:creationId xmlns:p14="http://schemas.microsoft.com/office/powerpoint/2010/main" val="2991347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For</a:t>
            </a:r>
            <a:r>
              <a:rPr lang="en-GB" baseline="0" dirty="0" smtClean="0"/>
              <a:t> practical information</a:t>
            </a:r>
            <a:r>
              <a:rPr lang="en-GB" dirty="0" smtClean="0"/>
              <a:t> on how formulators can make their uses known directly to their suppliers or via their sector organisation,</a:t>
            </a:r>
            <a:r>
              <a:rPr lang="en-GB" baseline="0" dirty="0" smtClean="0"/>
              <a:t>  see ECHA’s Guidance for downstream users (chapters 3.3 and 3.4). http://echa.europa.eu/documents/10162/13634/du_en.pdf.</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Information on use maps is being updated regularly on the ECHA website. https://echa.europa.eu/csr-es-roadmap/use-maps/concept</a:t>
            </a:r>
          </a:p>
        </p:txBody>
      </p:sp>
      <p:sp>
        <p:nvSpPr>
          <p:cNvPr id="4" name="Slide Number Placeholder 3"/>
          <p:cNvSpPr>
            <a:spLocks noGrp="1"/>
          </p:cNvSpPr>
          <p:nvPr>
            <p:ph type="sldNum" sz="quarter" idx="10"/>
          </p:nvPr>
        </p:nvSpPr>
        <p:spPr/>
        <p:txBody>
          <a:bodyPr/>
          <a:lstStyle/>
          <a:p>
            <a:fld id="{36D9DCC6-591E-4B31-9192-4CAE487D6AB8}" type="slidenum">
              <a:rPr lang="en-GB" smtClean="0"/>
              <a:t>11</a:t>
            </a:fld>
            <a:endParaRPr lang="en-GB"/>
          </a:p>
        </p:txBody>
      </p:sp>
    </p:spTree>
    <p:extLst>
      <p:ext uri="{BB962C8B-B14F-4D97-AF65-F5344CB8AC3E}">
        <p14:creationId xmlns:p14="http://schemas.microsoft.com/office/powerpoint/2010/main" val="2185634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36D9DCC6-591E-4B31-9192-4CAE487D6AB8}" type="slidenum">
              <a:rPr lang="en-GB">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991347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t>The communication requirements are defined in Title IV of REACH. The format or content of a safety data sheet is specified in annex II. A user friendly description of safety data sheets, exposure scenarios and what to do when you receive it is provided in http://view.pagetiger.com/ECHAeGuide1-1/Issue1</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t>See also the presentation</a:t>
            </a:r>
            <a:r>
              <a:rPr lang="en-GB" altLang="en-US" baseline="0" dirty="0" smtClean="0"/>
              <a:t> on “communication in the supply chain” for some additional details</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p:txBody>
      </p:sp>
      <p:sp>
        <p:nvSpPr>
          <p:cNvPr id="4" name="Slide Number Placeholder 3"/>
          <p:cNvSpPr>
            <a:spLocks noGrp="1"/>
          </p:cNvSpPr>
          <p:nvPr>
            <p:ph type="sldNum" sz="quarter" idx="10"/>
          </p:nvPr>
        </p:nvSpPr>
        <p:spPr/>
        <p:txBody>
          <a:bodyPr/>
          <a:lstStyle/>
          <a:p>
            <a:fld id="{36D9DCC6-591E-4B31-9192-4CAE487D6AB8}" type="slidenum">
              <a:rPr lang="en-GB" smtClean="0"/>
              <a:t>13</a:t>
            </a:fld>
            <a:endParaRPr lang="en-GB"/>
          </a:p>
        </p:txBody>
      </p:sp>
    </p:spTree>
    <p:extLst>
      <p:ext uri="{BB962C8B-B14F-4D97-AF65-F5344CB8AC3E}">
        <p14:creationId xmlns:p14="http://schemas.microsoft.com/office/powerpoint/2010/main" val="84728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SDS: Prescribed</a:t>
            </a:r>
            <a:r>
              <a:rPr lang="en-GB" baseline="0" dirty="0" smtClean="0"/>
              <a:t> in the legal text - section and subsection headings and contents, covering the properties and hazards, and giving some “recommendations” about the usage, such as first aid and fire fighting measures. The ECHA Interactive guide on safety data sheets and exposure scenarios, available in 23 EU languages, may help the DU to understand what he receives, section by section, and any actions he may need to take: </a:t>
            </a:r>
            <a:r>
              <a:rPr lang="en-GB" altLang="en-US" dirty="0" smtClean="0"/>
              <a:t>https://echa.europa.eu/safety-data-sheets-and-exposure-scenarios-guide</a:t>
            </a:r>
          </a:p>
          <a:p>
            <a:endParaRPr lang="en-GB" baseline="0" dirty="0" smtClean="0"/>
          </a:p>
          <a:p>
            <a:r>
              <a:rPr lang="en-GB" baseline="0" dirty="0" smtClean="0"/>
              <a:t>ES: legally required, but contents not prescribed – except that they must contain information that enables safe use of the substance (i.e. the operational conditions and risk management measures). Work is ongoing with stakeholders to harmonise the ES in terms of format and contents.</a:t>
            </a:r>
            <a:endParaRPr lang="en-GB" dirty="0" smtClean="0"/>
          </a:p>
        </p:txBody>
      </p:sp>
      <p:sp>
        <p:nvSpPr>
          <p:cNvPr id="4" name="Slide Number Placeholder 3"/>
          <p:cNvSpPr>
            <a:spLocks noGrp="1"/>
          </p:cNvSpPr>
          <p:nvPr>
            <p:ph type="sldNum" sz="quarter" idx="10"/>
          </p:nvPr>
        </p:nvSpPr>
        <p:spPr/>
        <p:txBody>
          <a:bodyPr/>
          <a:lstStyle/>
          <a:p>
            <a:fld id="{36D9DCC6-591E-4B31-9192-4CAE487D6AB8}" type="slidenum">
              <a:rPr lang="en-GB" smtClean="0"/>
              <a:t>14</a:t>
            </a:fld>
            <a:endParaRPr lang="en-GB"/>
          </a:p>
        </p:txBody>
      </p:sp>
    </p:spTree>
    <p:extLst>
      <p:ext uri="{BB962C8B-B14F-4D97-AF65-F5344CB8AC3E}">
        <p14:creationId xmlns:p14="http://schemas.microsoft.com/office/powerpoint/2010/main" val="484437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B7F1543-9FFC-4D47-8F0E-98F103EA66BA}" type="datetime1">
              <a:rPr lang="en-GB" smtClean="0"/>
              <a:t>27/08/2019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EEE12E-00CA-42D6-926E-5AF396604CE1}" type="slidenum">
              <a:rPr lang="en-GB" smtClean="0"/>
              <a:t>‹#›</a:t>
            </a:fld>
            <a:endParaRPr lang="en-GB" dirty="0"/>
          </a:p>
        </p:txBody>
      </p:sp>
    </p:spTree>
    <p:extLst>
      <p:ext uri="{BB962C8B-B14F-4D97-AF65-F5344CB8AC3E}">
        <p14:creationId xmlns:p14="http://schemas.microsoft.com/office/powerpoint/2010/main" val="15786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3CAB4B-8F81-4454-800C-186606D206FA}" type="datetime1">
              <a:rPr lang="en-GB" smtClean="0"/>
              <a:t>27/08/2019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EEE12E-00CA-42D6-926E-5AF396604CE1}" type="slidenum">
              <a:rPr lang="en-GB" smtClean="0"/>
              <a:t>‹#›</a:t>
            </a:fld>
            <a:endParaRPr lang="en-GB" dirty="0"/>
          </a:p>
        </p:txBody>
      </p:sp>
    </p:spTree>
    <p:extLst>
      <p:ext uri="{BB962C8B-B14F-4D97-AF65-F5344CB8AC3E}">
        <p14:creationId xmlns:p14="http://schemas.microsoft.com/office/powerpoint/2010/main" val="1846455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4E86F9-3F10-424D-98D8-C725C2C143FD}" type="datetime1">
              <a:rPr lang="en-GB" smtClean="0"/>
              <a:t>27/08/2019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EEE12E-00CA-42D6-926E-5AF396604CE1}" type="slidenum">
              <a:rPr lang="en-GB" smtClean="0"/>
              <a:t>‹#›</a:t>
            </a:fld>
            <a:endParaRPr lang="en-GB" dirty="0"/>
          </a:p>
        </p:txBody>
      </p:sp>
    </p:spTree>
    <p:extLst>
      <p:ext uri="{BB962C8B-B14F-4D97-AF65-F5344CB8AC3E}">
        <p14:creationId xmlns:p14="http://schemas.microsoft.com/office/powerpoint/2010/main" val="181263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000" b="1">
                <a:solidFill>
                  <a:srgbClr val="0046AD"/>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2DAE13DD-1A1E-4074-A24A-EFA39CB77657}" type="datetime1">
              <a:rPr lang="en-GB" smtClean="0"/>
              <a:t>27/08/2019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4BEEE12E-00CA-42D6-926E-5AF396604CE1}" type="slidenum">
              <a:rPr lang="en-GB" smtClean="0"/>
              <a:pPr/>
              <a:t>‹#›</a:t>
            </a:fld>
            <a:endParaRPr lang="en-GB" dirty="0"/>
          </a:p>
        </p:txBody>
      </p:sp>
    </p:spTree>
    <p:extLst>
      <p:ext uri="{BB962C8B-B14F-4D97-AF65-F5344CB8AC3E}">
        <p14:creationId xmlns:p14="http://schemas.microsoft.com/office/powerpoint/2010/main" val="275473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95087-7A06-48EE-8111-2904FE3E1AEE}" type="datetime1">
              <a:rPr lang="en-GB" smtClean="0"/>
              <a:t>27/08/2019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EEE12E-00CA-42D6-926E-5AF396604CE1}" type="slidenum">
              <a:rPr lang="en-GB" smtClean="0"/>
              <a:t>‹#›</a:t>
            </a:fld>
            <a:endParaRPr lang="en-GB" dirty="0"/>
          </a:p>
        </p:txBody>
      </p:sp>
    </p:spTree>
    <p:extLst>
      <p:ext uri="{BB962C8B-B14F-4D97-AF65-F5344CB8AC3E}">
        <p14:creationId xmlns:p14="http://schemas.microsoft.com/office/powerpoint/2010/main" val="340678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F806BC2-3974-4C96-81F3-90D07B966770}" type="datetime1">
              <a:rPr lang="en-GB" smtClean="0"/>
              <a:t>27/08/2019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EEE12E-00CA-42D6-926E-5AF396604CE1}" type="slidenum">
              <a:rPr lang="en-GB" smtClean="0"/>
              <a:t>‹#›</a:t>
            </a:fld>
            <a:endParaRPr lang="en-GB" dirty="0"/>
          </a:p>
        </p:txBody>
      </p:sp>
    </p:spTree>
    <p:extLst>
      <p:ext uri="{BB962C8B-B14F-4D97-AF65-F5344CB8AC3E}">
        <p14:creationId xmlns:p14="http://schemas.microsoft.com/office/powerpoint/2010/main" val="279586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E0C5E8-014A-43C2-8883-5F04BB3C0DEC}" type="datetime1">
              <a:rPr lang="en-GB" smtClean="0"/>
              <a:t>27/08/2019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BEEE12E-00CA-42D6-926E-5AF396604CE1}" type="slidenum">
              <a:rPr lang="en-GB" smtClean="0"/>
              <a:t>‹#›</a:t>
            </a:fld>
            <a:endParaRPr lang="en-GB" dirty="0"/>
          </a:p>
        </p:txBody>
      </p:sp>
    </p:spTree>
    <p:extLst>
      <p:ext uri="{BB962C8B-B14F-4D97-AF65-F5344CB8AC3E}">
        <p14:creationId xmlns:p14="http://schemas.microsoft.com/office/powerpoint/2010/main" val="3228816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56A3AEF-D76C-4BBD-B2E0-9112DDE4E479}" type="datetime1">
              <a:rPr lang="en-GB" smtClean="0"/>
              <a:t>27/08/2019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BEEE12E-00CA-42D6-926E-5AF396604CE1}" type="slidenum">
              <a:rPr lang="en-GB" smtClean="0"/>
              <a:t>‹#›</a:t>
            </a:fld>
            <a:endParaRPr lang="en-GB" dirty="0"/>
          </a:p>
        </p:txBody>
      </p:sp>
    </p:spTree>
    <p:extLst>
      <p:ext uri="{BB962C8B-B14F-4D97-AF65-F5344CB8AC3E}">
        <p14:creationId xmlns:p14="http://schemas.microsoft.com/office/powerpoint/2010/main" val="368607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4F460-BCB8-47A1-B361-75B36157284A}" type="datetime1">
              <a:rPr lang="en-GB" smtClean="0"/>
              <a:t>27/08/2019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BEEE12E-00CA-42D6-926E-5AF396604CE1}" type="slidenum">
              <a:rPr lang="en-GB" smtClean="0"/>
              <a:t>‹#›</a:t>
            </a:fld>
            <a:endParaRPr lang="en-GB" dirty="0"/>
          </a:p>
        </p:txBody>
      </p:sp>
    </p:spTree>
    <p:extLst>
      <p:ext uri="{BB962C8B-B14F-4D97-AF65-F5344CB8AC3E}">
        <p14:creationId xmlns:p14="http://schemas.microsoft.com/office/powerpoint/2010/main" val="13770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F4EC4-1B6F-4B3E-B543-7D69DF7AB771}" type="datetime1">
              <a:rPr lang="en-GB" smtClean="0"/>
              <a:t>27/08/2019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EEE12E-00CA-42D6-926E-5AF396604CE1}" type="slidenum">
              <a:rPr lang="en-GB" smtClean="0"/>
              <a:t>‹#›</a:t>
            </a:fld>
            <a:endParaRPr lang="en-GB" dirty="0"/>
          </a:p>
        </p:txBody>
      </p:sp>
    </p:spTree>
    <p:extLst>
      <p:ext uri="{BB962C8B-B14F-4D97-AF65-F5344CB8AC3E}">
        <p14:creationId xmlns:p14="http://schemas.microsoft.com/office/powerpoint/2010/main" val="374598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D0CF9-9537-43E5-A3B0-1D0F79003BB5}" type="datetime1">
              <a:rPr lang="en-GB" smtClean="0"/>
              <a:t>27/08/2019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EEE12E-00CA-42D6-926E-5AF396604CE1}" type="slidenum">
              <a:rPr lang="en-GB" smtClean="0"/>
              <a:t>‹#›</a:t>
            </a:fld>
            <a:endParaRPr lang="en-GB" dirty="0"/>
          </a:p>
        </p:txBody>
      </p:sp>
    </p:spTree>
    <p:extLst>
      <p:ext uri="{BB962C8B-B14F-4D97-AF65-F5344CB8AC3E}">
        <p14:creationId xmlns:p14="http://schemas.microsoft.com/office/powerpoint/2010/main" val="110524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EB701-A165-4C46-B617-744E4C1106BE}" type="datetime1">
              <a:rPr lang="en-GB" smtClean="0"/>
              <a:t>27/08/2019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EE12E-00CA-42D6-926E-5AF396604CE1}" type="slidenum">
              <a:rPr lang="en-GB" smtClean="0"/>
              <a:t>‹#›</a:t>
            </a:fld>
            <a:endParaRPr lang="en-GB" dirty="0"/>
          </a:p>
        </p:txBody>
      </p:sp>
    </p:spTree>
    <p:extLst>
      <p:ext uri="{BB962C8B-B14F-4D97-AF65-F5344CB8AC3E}">
        <p14:creationId xmlns:p14="http://schemas.microsoft.com/office/powerpoint/2010/main" val="2471613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echa.europa.eu/support/mixture-classificatio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gif"/></Relationships>
</file>

<file path=ppt/slides/_rels/slide32.xml.rels><?xml version="1.0" encoding="UTF-8" standalone="yes"?>
<Relationships xmlns="http://schemas.openxmlformats.org/package/2006/relationships"><Relationship Id="rId3" Type="http://schemas.openxmlformats.org/officeDocument/2006/relationships/hyperlink" Target="http://echa.europa.eu/web/guest/support/dossier-submission-tools/reach-it/submitting-a-downstream-user-report-classification-differenc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echa.europa.eu/regulations/reach/downstream-users/who-is-a-downstream-user/formulator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11560" y="620688"/>
            <a:ext cx="5698976"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REACH and CLP</a:t>
            </a:r>
            <a:r>
              <a:rPr lang="en-GB" sz="2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
            </a:r>
            <a:br>
              <a:rPr lang="en-GB" sz="2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br>
            <a:r>
              <a:rPr lang="en-GB" sz="2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
            </a:r>
            <a:br>
              <a:rPr lang="en-GB" sz="2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br>
            <a:r>
              <a:rPr lang="en-GB" sz="36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What formulators need to know</a:t>
            </a:r>
            <a:endParaRPr lang="en-GB" sz="36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2" descr="http://echanet.echa.europa.local/support/corpidentity/image-bank/Photos/weigh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2492896"/>
            <a:ext cx="2528650" cy="37755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210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ct val="20000"/>
              </a:spcBef>
            </a:pPr>
            <a:r>
              <a:rPr lang="en-GB" sz="2900" dirty="0">
                <a:ea typeface="+mn-ea"/>
                <a:cs typeface="+mn-cs"/>
              </a:rPr>
              <a:t>Communicating information </a:t>
            </a:r>
            <a:r>
              <a:rPr lang="en-GB" sz="2900" dirty="0" smtClean="0">
                <a:ea typeface="+mn-ea"/>
                <a:cs typeface="+mn-cs"/>
              </a:rPr>
              <a:t>upstream</a:t>
            </a:r>
            <a:endParaRPr lang="en-GB" sz="2900" dirty="0"/>
          </a:p>
        </p:txBody>
      </p:sp>
      <p:sp>
        <p:nvSpPr>
          <p:cNvPr id="3" name="Content Placeholder 2"/>
          <p:cNvSpPr>
            <a:spLocks noGrp="1"/>
          </p:cNvSpPr>
          <p:nvPr>
            <p:ph idx="1"/>
          </p:nvPr>
        </p:nvSpPr>
        <p:spPr>
          <a:xfrm>
            <a:off x="457200" y="1412776"/>
            <a:ext cx="8229600" cy="4525963"/>
          </a:xfrm>
        </p:spPr>
        <p:txBody>
          <a:bodyPr/>
          <a:lstStyle/>
          <a:p>
            <a:pPr lvl="0"/>
            <a:r>
              <a:rPr lang="en-GB" sz="1800" dirty="0">
                <a:solidFill>
                  <a:prstClr val="black"/>
                </a:solidFill>
                <a:latin typeface="Verdana"/>
                <a:ea typeface="+mn-ea"/>
                <a:cs typeface="Arial" pitchFamily="34" charset="0"/>
              </a:rPr>
              <a:t>Formulators </a:t>
            </a:r>
            <a:r>
              <a:rPr lang="en-GB" sz="1800" dirty="0" smtClean="0">
                <a:solidFill>
                  <a:prstClr val="black"/>
                </a:solidFill>
                <a:latin typeface="Verdana"/>
                <a:ea typeface="+mn-ea"/>
                <a:cs typeface="Arial" pitchFamily="34" charset="0"/>
              </a:rPr>
              <a:t>know how their products </a:t>
            </a:r>
            <a:r>
              <a:rPr lang="en-GB" sz="1800" dirty="0" smtClean="0">
                <a:latin typeface="Verdana"/>
                <a:ea typeface="+mn-ea"/>
                <a:cs typeface="Arial" pitchFamily="34" charset="0"/>
              </a:rPr>
              <a:t>are intended to be used </a:t>
            </a:r>
          </a:p>
          <a:p>
            <a:pPr marL="457200" lvl="1" indent="0">
              <a:buNone/>
            </a:pPr>
            <a:endParaRPr lang="en-GB" sz="1400" dirty="0">
              <a:solidFill>
                <a:prstClr val="black"/>
              </a:solidFill>
              <a:latin typeface="Verdana"/>
              <a:ea typeface="ＭＳ Ｐゴシック" charset="0"/>
              <a:cs typeface="Arial" charset="0"/>
            </a:endParaRPr>
          </a:p>
          <a:p>
            <a:pPr lvl="0"/>
            <a:r>
              <a:rPr lang="en-GB" sz="1800" dirty="0" smtClean="0">
                <a:solidFill>
                  <a:prstClr val="black"/>
                </a:solidFill>
                <a:latin typeface="Verdana"/>
                <a:ea typeface="+mn-ea"/>
                <a:cs typeface="Arial" pitchFamily="34" charset="0"/>
              </a:rPr>
              <a:t>Formulators, as downstream users, </a:t>
            </a:r>
            <a:r>
              <a:rPr lang="en-GB" sz="1800" dirty="0">
                <a:solidFill>
                  <a:prstClr val="black"/>
                </a:solidFill>
                <a:latin typeface="Verdana"/>
                <a:ea typeface="ＭＳ Ｐゴシック" charset="0"/>
                <a:cs typeface="Arial" charset="0"/>
              </a:rPr>
              <a:t>may provide </a:t>
            </a:r>
            <a:r>
              <a:rPr lang="en-GB" sz="1800" dirty="0" smtClean="0">
                <a:solidFill>
                  <a:prstClr val="black"/>
                </a:solidFill>
                <a:latin typeface="Verdana"/>
                <a:ea typeface="ＭＳ Ｐゴシック" charset="0"/>
                <a:cs typeface="Arial" charset="0"/>
              </a:rPr>
              <a:t>this information to help registrants (Article 37 of REACH)</a:t>
            </a:r>
            <a:endParaRPr lang="en-GB" sz="1800" dirty="0">
              <a:solidFill>
                <a:prstClr val="black"/>
              </a:solidFill>
              <a:latin typeface="Verdana"/>
              <a:ea typeface="+mn-ea"/>
              <a:cs typeface="Arial" pitchFamily="34" charset="0"/>
            </a:endParaRPr>
          </a:p>
          <a:p>
            <a:pPr lvl="0"/>
            <a:endParaRPr lang="en-GB" sz="1800" dirty="0" smtClean="0">
              <a:solidFill>
                <a:prstClr val="black"/>
              </a:solidFill>
              <a:latin typeface="Verdana"/>
              <a:ea typeface="+mn-ea"/>
              <a:cs typeface="Arial" pitchFamily="34" charset="0"/>
            </a:endParaRPr>
          </a:p>
          <a:p>
            <a:pPr lvl="0"/>
            <a:r>
              <a:rPr lang="en-GB" sz="1800" dirty="0" smtClean="0">
                <a:solidFill>
                  <a:prstClr val="black"/>
                </a:solidFill>
                <a:latin typeface="Verdana"/>
                <a:ea typeface="+mn-ea"/>
                <a:cs typeface="Arial" pitchFamily="34" charset="0"/>
              </a:rPr>
              <a:t>Sector </a:t>
            </a:r>
            <a:r>
              <a:rPr lang="en-GB" sz="1800" dirty="0">
                <a:solidFill>
                  <a:prstClr val="black"/>
                </a:solidFill>
                <a:latin typeface="Verdana"/>
                <a:ea typeface="+mn-ea"/>
                <a:cs typeface="Arial" pitchFamily="34" charset="0"/>
              </a:rPr>
              <a:t>organisations </a:t>
            </a:r>
            <a:r>
              <a:rPr lang="en-GB" sz="1800" dirty="0" smtClean="0">
                <a:solidFill>
                  <a:prstClr val="black"/>
                </a:solidFill>
                <a:latin typeface="Verdana"/>
                <a:ea typeface="+mn-ea"/>
                <a:cs typeface="Arial" pitchFamily="34" charset="0"/>
              </a:rPr>
              <a:t>gather this information in </a:t>
            </a:r>
            <a:r>
              <a:rPr lang="en-GB" sz="1800" b="1" dirty="0" smtClean="0">
                <a:solidFill>
                  <a:prstClr val="black"/>
                </a:solidFill>
                <a:latin typeface="Verdana"/>
                <a:ea typeface="+mn-ea"/>
                <a:cs typeface="Arial" pitchFamily="34" charset="0"/>
              </a:rPr>
              <a:t>use maps </a:t>
            </a:r>
            <a:r>
              <a:rPr lang="en-GB" sz="1800" dirty="0" smtClean="0">
                <a:solidFill>
                  <a:prstClr val="black"/>
                </a:solidFill>
                <a:latin typeface="Verdana"/>
                <a:ea typeface="+mn-ea"/>
                <a:cs typeface="Arial" pitchFamily="34" charset="0"/>
              </a:rPr>
              <a:t>which are available to registrants – this gives a realistic basis for the chemical safety report and saves time for everyone</a:t>
            </a:r>
            <a:endParaRPr lang="en-GB" sz="1800" b="1" dirty="0" smtClean="0">
              <a:solidFill>
                <a:prstClr val="black"/>
              </a:solidFill>
              <a:latin typeface="Verdana"/>
              <a:ea typeface="+mn-ea"/>
              <a:cs typeface="Arial" pitchFamily="34" charset="0"/>
            </a:endParaRPr>
          </a:p>
          <a:p>
            <a:pPr lvl="0"/>
            <a:endParaRPr lang="en-GB" sz="1800" b="1" dirty="0">
              <a:solidFill>
                <a:prstClr val="black"/>
              </a:solidFill>
              <a:latin typeface="Verdana"/>
              <a:ea typeface="+mn-ea"/>
              <a:cs typeface="Arial" pitchFamily="34" charset="0"/>
            </a:endParaRPr>
          </a:p>
          <a:p>
            <a:pPr lvl="0"/>
            <a:r>
              <a:rPr lang="en-GB" sz="1800" dirty="0" smtClean="0">
                <a:solidFill>
                  <a:prstClr val="black"/>
                </a:solidFill>
                <a:latin typeface="Verdana"/>
                <a:ea typeface="+mn-ea"/>
                <a:cs typeface="Arial" pitchFamily="34" charset="0"/>
              </a:rPr>
              <a:t>Formulators receive better information from registrants when </a:t>
            </a:r>
            <a:r>
              <a:rPr lang="en-GB" sz="1800" dirty="0">
                <a:solidFill>
                  <a:prstClr val="black"/>
                </a:solidFill>
                <a:latin typeface="Verdana"/>
                <a:ea typeface="+mn-ea"/>
                <a:cs typeface="Arial" pitchFamily="34" charset="0"/>
              </a:rPr>
              <a:t>their uses </a:t>
            </a:r>
            <a:r>
              <a:rPr lang="en-GB" sz="1800" dirty="0" smtClean="0">
                <a:solidFill>
                  <a:prstClr val="black"/>
                </a:solidFill>
                <a:latin typeface="Verdana"/>
                <a:ea typeface="+mn-ea"/>
                <a:cs typeface="Arial" pitchFamily="34" charset="0"/>
              </a:rPr>
              <a:t>have assessed realistically in the registrant chemical safety report</a:t>
            </a:r>
            <a:endParaRPr lang="en-GB" sz="1800" dirty="0">
              <a:solidFill>
                <a:prstClr val="black"/>
              </a:solidFill>
              <a:latin typeface="Verdana"/>
              <a:ea typeface="+mn-ea"/>
              <a:cs typeface="Arial" pitchFamily="34" charset="0"/>
            </a:endParaRPr>
          </a:p>
        </p:txBody>
      </p:sp>
      <p:sp>
        <p:nvSpPr>
          <p:cNvPr id="4" name="Slide Number Placeholder 3"/>
          <p:cNvSpPr>
            <a:spLocks noGrp="1"/>
          </p:cNvSpPr>
          <p:nvPr>
            <p:ph type="sldNum" sz="quarter" idx="12"/>
          </p:nvPr>
        </p:nvSpPr>
        <p:spPr/>
        <p:txBody>
          <a:bodyPr/>
          <a:lstStyle/>
          <a:p>
            <a:fld id="{4BEEE12E-00CA-42D6-926E-5AF396604CE1}" type="slidenum">
              <a:rPr lang="en-GB" smtClean="0"/>
              <a:pPr/>
              <a:t>10</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5136448"/>
            <a:ext cx="1242461" cy="1242461"/>
          </a:xfrm>
          <a:prstGeom prst="rect">
            <a:avLst/>
          </a:prstGeom>
        </p:spPr>
      </p:pic>
      <p:sp>
        <p:nvSpPr>
          <p:cNvPr id="6" name="TextBox 5"/>
          <p:cNvSpPr txBox="1"/>
          <p:nvPr/>
        </p:nvSpPr>
        <p:spPr>
          <a:xfrm>
            <a:off x="755576" y="5557624"/>
            <a:ext cx="5760640" cy="707886"/>
          </a:xfrm>
          <a:prstGeom prst="rect">
            <a:avLst/>
          </a:prstGeom>
          <a:noFill/>
        </p:spPr>
        <p:txBody>
          <a:bodyPr wrap="square" rtlCol="0">
            <a:spAutoFit/>
          </a:bodyPr>
          <a:lstStyle/>
          <a:p>
            <a:r>
              <a:rPr lang="en-GB" sz="20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Formulators – a critical link in the supply chain</a:t>
            </a:r>
            <a:endParaRPr lang="en-GB" sz="20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51375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ct val="20000"/>
              </a:spcBef>
            </a:pPr>
            <a:r>
              <a:rPr lang="en-GB" dirty="0">
                <a:ea typeface="+mn-ea"/>
                <a:cs typeface="+mn-cs"/>
              </a:rPr>
              <a:t>Upstream </a:t>
            </a:r>
            <a:r>
              <a:rPr lang="en-GB" dirty="0" smtClean="0">
                <a:ea typeface="+mn-ea"/>
                <a:cs typeface="+mn-cs"/>
              </a:rPr>
              <a:t>communication on uses</a:t>
            </a:r>
            <a:endParaRPr lang="en-GB" dirty="0"/>
          </a:p>
        </p:txBody>
      </p:sp>
      <p:sp>
        <p:nvSpPr>
          <p:cNvPr id="3" name="Content Placeholder 2"/>
          <p:cNvSpPr>
            <a:spLocks noGrp="1"/>
          </p:cNvSpPr>
          <p:nvPr>
            <p:ph idx="1"/>
          </p:nvPr>
        </p:nvSpPr>
        <p:spPr>
          <a:xfrm>
            <a:off x="4139952" y="1502423"/>
            <a:ext cx="4402832" cy="4032448"/>
          </a:xfrm>
        </p:spPr>
        <p:txBody>
          <a:bodyPr>
            <a:normAutofit/>
          </a:bodyPr>
          <a:lstStyle/>
          <a:p>
            <a:pPr lvl="0">
              <a:spcBef>
                <a:spcPts val="0"/>
              </a:spcBef>
              <a:spcAft>
                <a:spcPts val="1200"/>
              </a:spcAft>
            </a:pPr>
            <a:r>
              <a:rPr lang="en-GB" sz="1800" dirty="0" smtClean="0">
                <a:solidFill>
                  <a:prstClr val="black"/>
                </a:solidFill>
                <a:latin typeface="Verdana"/>
                <a:ea typeface="ＭＳ Ｐゴシック" charset="0"/>
                <a:cs typeface="Arial" charset="0"/>
              </a:rPr>
              <a:t>Downstream industry organisations have developed Sector Use Maps</a:t>
            </a:r>
          </a:p>
          <a:p>
            <a:pPr lvl="0">
              <a:spcBef>
                <a:spcPts val="0"/>
              </a:spcBef>
              <a:spcAft>
                <a:spcPts val="1200"/>
              </a:spcAft>
            </a:pPr>
            <a:r>
              <a:rPr lang="en-GB" sz="1800" dirty="0" smtClean="0">
                <a:solidFill>
                  <a:prstClr val="black"/>
                </a:solidFill>
                <a:latin typeface="Verdana"/>
                <a:ea typeface="ＭＳ Ｐゴシック" charset="0"/>
                <a:cs typeface="Arial" charset="0"/>
              </a:rPr>
              <a:t>These describe how chemicals are used in their sector</a:t>
            </a:r>
          </a:p>
          <a:p>
            <a:pPr lvl="0">
              <a:spcBef>
                <a:spcPts val="0"/>
              </a:spcBef>
              <a:spcAft>
                <a:spcPts val="1200"/>
              </a:spcAft>
            </a:pPr>
            <a:r>
              <a:rPr lang="en-GB" sz="1800" dirty="0" smtClean="0">
                <a:solidFill>
                  <a:prstClr val="black"/>
                </a:solidFill>
                <a:latin typeface="Verdana"/>
                <a:ea typeface="ＭＳ Ｐゴシック" charset="0"/>
                <a:cs typeface="Arial" charset="0"/>
              </a:rPr>
              <a:t>Registrants can use these when preparing the Chemical Safety Report for registration – next deadline 2018</a:t>
            </a:r>
          </a:p>
          <a:p>
            <a:pPr lvl="0">
              <a:spcBef>
                <a:spcPts val="0"/>
              </a:spcBef>
              <a:spcAft>
                <a:spcPts val="1200"/>
              </a:spcAft>
            </a:pPr>
            <a:r>
              <a:rPr lang="en-GB" altLang="en-US" sz="1800" dirty="0" smtClean="0">
                <a:solidFill>
                  <a:prstClr val="black"/>
                </a:solidFill>
                <a:latin typeface="Verdana"/>
                <a:ea typeface="ＭＳ Ｐゴシック" pitchFamily="34" charset="-128"/>
                <a:cs typeface="Arial" charset="0"/>
              </a:rPr>
              <a:t>Check that your sector organisation  is active and that your uses are included</a:t>
            </a:r>
            <a:endParaRPr lang="en-GB" sz="1800" dirty="0">
              <a:solidFill>
                <a:prstClr val="black"/>
              </a:solidFill>
              <a:latin typeface="Verdana"/>
              <a:ea typeface="ＭＳ Ｐゴシック" charset="0"/>
              <a:cs typeface="Arial" charset="0"/>
            </a:endParaRPr>
          </a:p>
        </p:txBody>
      </p:sp>
      <p:sp>
        <p:nvSpPr>
          <p:cNvPr id="4" name="Slide Number Placeholder 3"/>
          <p:cNvSpPr>
            <a:spLocks noGrp="1"/>
          </p:cNvSpPr>
          <p:nvPr>
            <p:ph type="sldNum" sz="quarter" idx="12"/>
          </p:nvPr>
        </p:nvSpPr>
        <p:spPr/>
        <p:txBody>
          <a:bodyPr/>
          <a:lstStyle/>
          <a:p>
            <a:fld id="{4BEEE12E-00CA-42D6-926E-5AF396604CE1}" type="slidenum">
              <a:rPr lang="en-GB" smtClean="0"/>
              <a:pPr/>
              <a:t>11</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459425"/>
            <a:ext cx="2592288" cy="4993911"/>
          </a:xfrm>
          <a:prstGeom prst="rect">
            <a:avLst/>
          </a:prstGeom>
        </p:spPr>
      </p:pic>
      <p:grpSp>
        <p:nvGrpSpPr>
          <p:cNvPr id="14" name="Group 13"/>
          <p:cNvGrpSpPr/>
          <p:nvPr/>
        </p:nvGrpSpPr>
        <p:grpSpPr>
          <a:xfrm>
            <a:off x="783502" y="4284276"/>
            <a:ext cx="1484242" cy="981011"/>
            <a:chOff x="639486" y="4284276"/>
            <a:chExt cx="1484242" cy="981011"/>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486" y="4284276"/>
              <a:ext cx="1268218" cy="981011"/>
            </a:xfrm>
            <a:prstGeom prst="rect">
              <a:avLst/>
            </a:prstGeom>
          </p:spPr>
        </p:pic>
        <p:sp>
          <p:nvSpPr>
            <p:cNvPr id="13" name="TextBox 12"/>
            <p:cNvSpPr txBox="1"/>
            <p:nvPr/>
          </p:nvSpPr>
          <p:spPr>
            <a:xfrm>
              <a:off x="746485" y="4513171"/>
              <a:ext cx="1377243" cy="461665"/>
            </a:xfrm>
            <a:prstGeom prst="rect">
              <a:avLst/>
            </a:prstGeom>
            <a:noFill/>
          </p:spPr>
          <p:txBody>
            <a:bodyPr wrap="square" rtlCol="0">
              <a:spAutoFit/>
            </a:bodyPr>
            <a:lstStyle/>
            <a:p>
              <a:pPr algn="ctr" fontAlgn="base">
                <a:spcBef>
                  <a:spcPct val="0"/>
                </a:spcBef>
                <a:spcAft>
                  <a:spcPct val="0"/>
                </a:spcAft>
              </a:pPr>
              <a:r>
                <a:rPr lang="fi-FI" sz="800" b="1" noProof="1" smtClean="0">
                  <a:solidFill>
                    <a:schemeClr val="bg1"/>
                  </a:solidFill>
                  <a:latin typeface="Verdana" pitchFamily="34" charset="0"/>
                  <a:ea typeface="ＭＳ Ｐゴシック" pitchFamily="34" charset="-128"/>
                  <a:cs typeface="Arial" charset="0"/>
                </a:rPr>
                <a:t>INFORMATION</a:t>
              </a:r>
            </a:p>
            <a:p>
              <a:pPr algn="ctr" fontAlgn="base">
                <a:spcBef>
                  <a:spcPct val="0"/>
                </a:spcBef>
                <a:spcAft>
                  <a:spcPct val="0"/>
                </a:spcAft>
              </a:pPr>
              <a:r>
                <a:rPr lang="fi-FI" sz="800" b="1" noProof="1" smtClean="0">
                  <a:solidFill>
                    <a:schemeClr val="bg1"/>
                  </a:solidFill>
                  <a:latin typeface="Verdana" pitchFamily="34" charset="0"/>
                  <a:ea typeface="ＭＳ Ｐゴシック" pitchFamily="34" charset="-128"/>
                  <a:cs typeface="Arial" charset="0"/>
                </a:rPr>
                <a:t>FOR</a:t>
              </a:r>
            </a:p>
            <a:p>
              <a:pPr algn="ctr" fontAlgn="base">
                <a:spcBef>
                  <a:spcPct val="0"/>
                </a:spcBef>
                <a:spcAft>
                  <a:spcPct val="0"/>
                </a:spcAft>
              </a:pPr>
              <a:r>
                <a:rPr lang="fi-FI" sz="800" b="1" noProof="1" smtClean="0">
                  <a:solidFill>
                    <a:schemeClr val="bg1"/>
                  </a:solidFill>
                  <a:latin typeface="Verdana" pitchFamily="34" charset="0"/>
                  <a:ea typeface="ＭＳ Ｐゴシック" pitchFamily="34" charset="-128"/>
                  <a:cs typeface="Arial" charset="0"/>
                </a:rPr>
                <a:t>REGISTRANTS</a:t>
              </a:r>
              <a:endParaRPr lang="fi-FI" sz="800" b="1" noProof="1">
                <a:solidFill>
                  <a:schemeClr val="bg1"/>
                </a:solidFill>
                <a:latin typeface="Verdana" pitchFamily="34" charset="0"/>
                <a:ea typeface="ＭＳ Ｐゴシック" pitchFamily="34" charset="-128"/>
                <a:cs typeface="Arial" charset="0"/>
              </a:endParaRPr>
            </a:p>
          </p:txBody>
        </p:sp>
      </p:gr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500" y="3518647"/>
            <a:ext cx="1960221" cy="71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78313" y="3518647"/>
            <a:ext cx="1889432" cy="646331"/>
          </a:xfrm>
          <a:prstGeom prst="rect">
            <a:avLst/>
          </a:prstGeom>
        </p:spPr>
        <p:txBody>
          <a:bodyPr wrap="square">
            <a:spAutoFit/>
          </a:bodyPr>
          <a:lstStyle/>
          <a:p>
            <a:pPr algn="ctr">
              <a:defRPr/>
            </a:pPr>
            <a:r>
              <a:rPr lang="en-GB" b="1" dirty="0">
                <a:solidFill>
                  <a:srgbClr val="0046AD"/>
                </a:solidFill>
                <a:latin typeface="Verdana" panose="020B0604030504040204" pitchFamily="34" charset="0"/>
                <a:ea typeface="Verdana" panose="020B0604030504040204" pitchFamily="34" charset="0"/>
                <a:cs typeface="Verdana" panose="020B0604030504040204" pitchFamily="34" charset="0"/>
              </a:rPr>
              <a:t>Sector Use Maps </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6424" y="5589240"/>
            <a:ext cx="2232000" cy="574420"/>
          </a:xfrm>
          <a:prstGeom prst="rect">
            <a:avLst/>
          </a:prstGeom>
        </p:spPr>
      </p:pic>
    </p:spTree>
    <p:extLst>
      <p:ext uri="{BB962C8B-B14F-4D97-AF65-F5344CB8AC3E}">
        <p14:creationId xmlns:p14="http://schemas.microsoft.com/office/powerpoint/2010/main" val="1302936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447664" y="1700808"/>
            <a:ext cx="4104456" cy="4104456"/>
          </a:xfrm>
          <a:prstGeom prst="ellipse">
            <a:avLst/>
          </a:prstGeom>
          <a:noFill/>
          <a:ln w="76200">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a:spLocks noChangeAspect="1"/>
          </p:cNvSpPr>
          <p:nvPr/>
        </p:nvSpPr>
        <p:spPr>
          <a:xfrm>
            <a:off x="704421" y="4547044"/>
            <a:ext cx="2571435" cy="1800000"/>
          </a:xfrm>
          <a:prstGeom prst="roundRect">
            <a:avLst>
              <a:gd name="adj" fmla="val 10000"/>
            </a:avLst>
          </a:prstGeom>
          <a:solidFill>
            <a:srgbClr val="008BC8"/>
          </a:solidFill>
          <a:ln w="25400" cap="flat" cmpd="sng" algn="ctr">
            <a:solidFill>
              <a:sysClr val="window" lastClr="FFFFFF">
                <a:hueOff val="0"/>
                <a:satOff val="0"/>
                <a:lumOff val="0"/>
                <a:alphaOff val="0"/>
              </a:sysClr>
            </a:solidFill>
            <a:prstDash val="solid"/>
          </a:ln>
          <a:effectLst/>
        </p:spPr>
        <p:txBody>
          <a:bodyPr lIns="72000" tIns="72000" rIns="72000" bIns="72000" anchor="ctr" anchorCtr="0"/>
          <a:lstStyle/>
          <a:p>
            <a:pPr algn="ctr" defTabSz="622300" fontAlgn="base">
              <a:lnSpc>
                <a:spcPct val="90000"/>
              </a:lnSpc>
              <a:spcBef>
                <a:spcPct val="0"/>
              </a:spcBef>
              <a:spcAft>
                <a:spcPct val="35000"/>
              </a:spcAft>
            </a:pPr>
            <a:r>
              <a:rPr lang="en-GB" sz="2000" b="1" kern="0" dirty="0">
                <a:solidFill>
                  <a:schemeClr val="bg1"/>
                </a:solidFill>
                <a:latin typeface="Verdana"/>
              </a:rPr>
              <a:t>Communicating information on safe use downstream</a:t>
            </a:r>
          </a:p>
        </p:txBody>
      </p:sp>
      <p:sp>
        <p:nvSpPr>
          <p:cNvPr id="24" name="Rounded Rectangle 23"/>
          <p:cNvSpPr/>
          <p:nvPr/>
        </p:nvSpPr>
        <p:spPr>
          <a:xfrm>
            <a:off x="5724328" y="1731640"/>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en-GB" sz="1400" b="0" i="0" u="none" strike="noStrike" kern="0" cap="none" spc="0" normalizeH="0" baseline="0" noProof="0" dirty="0" smtClean="0">
                <a:ln>
                  <a:noFill/>
                </a:ln>
                <a:effectLst/>
                <a:uLnTx/>
                <a:uFillTx/>
                <a:latin typeface="Verdana"/>
                <a:ea typeface="+mn-ea"/>
                <a:cs typeface="+mn-cs"/>
              </a:rPr>
              <a:t>Classification</a:t>
            </a:r>
            <a:r>
              <a:rPr kumimoji="0" lang="en-GB" sz="1400" b="0" i="0" u="none" strike="noStrike" kern="0" cap="none" spc="0" normalizeH="0" baseline="0" noProof="0" dirty="0">
                <a:ln>
                  <a:noFill/>
                </a:ln>
                <a:effectLst/>
                <a:uLnTx/>
                <a:uFillTx/>
                <a:latin typeface="Verdana"/>
                <a:ea typeface="+mn-ea"/>
                <a:cs typeface="+mn-cs"/>
              </a:rPr>
              <a:t>, labelling and packaging of </a:t>
            </a:r>
            <a:r>
              <a:rPr kumimoji="0" lang="en-GB" sz="1400" b="0" i="0" u="none" strike="noStrike" kern="0" cap="none" spc="0" normalizeH="0" baseline="0" noProof="0" dirty="0" smtClean="0">
                <a:ln>
                  <a:noFill/>
                </a:ln>
                <a:effectLst/>
                <a:uLnTx/>
                <a:uFillTx/>
                <a:latin typeface="Verdana"/>
                <a:ea typeface="+mn-ea"/>
                <a:cs typeface="+mn-cs"/>
              </a:rPr>
              <a:t>mixtures</a:t>
            </a:r>
            <a:endParaRPr kumimoji="0" lang="en-GB" sz="1400" b="0" i="0" u="none" strike="noStrike" kern="0" cap="none" spc="0" normalizeH="0" baseline="0" noProof="0" dirty="0">
              <a:ln>
                <a:noFill/>
              </a:ln>
              <a:effectLst/>
              <a:uLnTx/>
              <a:uFillTx/>
              <a:latin typeface="Verdana"/>
              <a:ea typeface="+mn-ea"/>
              <a:cs typeface="+mn-cs"/>
            </a:endParaRPr>
          </a:p>
        </p:txBody>
      </p:sp>
      <p:sp>
        <p:nvSpPr>
          <p:cNvPr id="25" name="Rounded Rectangle 24"/>
          <p:cNvSpPr/>
          <p:nvPr/>
        </p:nvSpPr>
        <p:spPr>
          <a:xfrm>
            <a:off x="1475856" y="1726360"/>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marL="0" marR="0" lvl="0" indent="0" algn="ctr" defTabSz="622300" eaLnBrk="1" fontAlgn="base"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dirty="0">
                <a:ln>
                  <a:noFill/>
                </a:ln>
                <a:effectLst/>
                <a:uLnTx/>
                <a:uFillTx/>
                <a:latin typeface="Verdana"/>
                <a:ea typeface="+mn-ea"/>
                <a:cs typeface="+mn-cs"/>
              </a:rPr>
              <a:t>Communicating information on uses upstream</a:t>
            </a:r>
          </a:p>
        </p:txBody>
      </p:sp>
      <p:sp>
        <p:nvSpPr>
          <p:cNvPr id="27" name="Rounded Rectangle 26"/>
          <p:cNvSpPr/>
          <p:nvPr/>
        </p:nvSpPr>
        <p:spPr>
          <a:xfrm>
            <a:off x="5724328" y="4546424"/>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marL="0" marR="0" lvl="0" indent="0" algn="ctr" defTabSz="622300" eaLnBrk="1" fontAlgn="base"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dirty="0">
                <a:ln>
                  <a:noFill/>
                </a:ln>
                <a:effectLst/>
                <a:uLnTx/>
                <a:uFillTx/>
                <a:latin typeface="Verdana"/>
                <a:ea typeface="+mn-ea"/>
                <a:cs typeface="+mn-cs"/>
              </a:rPr>
              <a:t>Managing substances of concern in </a:t>
            </a:r>
            <a:r>
              <a:rPr kumimoji="0" lang="en-GB" sz="1400" b="0" i="0" u="none" strike="noStrike" kern="0" cap="none" spc="0" normalizeH="0" baseline="0" noProof="0" dirty="0" smtClean="0">
                <a:ln>
                  <a:noFill/>
                </a:ln>
                <a:effectLst/>
                <a:uLnTx/>
                <a:uFillTx/>
                <a:latin typeface="Verdana"/>
                <a:ea typeface="+mn-ea"/>
                <a:cs typeface="+mn-cs"/>
              </a:rPr>
              <a:t>mixtures</a:t>
            </a:r>
            <a:endParaRPr kumimoji="0" lang="en-GB" sz="1400" b="0" i="0" u="none" strike="noStrike" kern="0" cap="none" spc="0" normalizeH="0" baseline="0" noProof="0" dirty="0">
              <a:ln>
                <a:noFill/>
              </a:ln>
              <a:effectLst/>
              <a:uLnTx/>
              <a:uFillTx/>
              <a:latin typeface="Verdana"/>
              <a:ea typeface="+mn-ea"/>
              <a:cs typeface="+mn-cs"/>
            </a:endParaRPr>
          </a:p>
        </p:txBody>
      </p:sp>
      <p:sp>
        <p:nvSpPr>
          <p:cNvPr id="4" name="Slide Number Placeholder 3"/>
          <p:cNvSpPr>
            <a:spLocks noGrp="1"/>
          </p:cNvSpPr>
          <p:nvPr>
            <p:ph type="sldNum" sz="quarter" idx="12"/>
          </p:nvPr>
        </p:nvSpPr>
        <p:spPr/>
        <p:txBody>
          <a:bodyPr/>
          <a:lstStyle/>
          <a:p>
            <a:fld id="{4BEEE12E-00CA-42D6-926E-5AF396604CE1}" type="slidenum">
              <a:rPr lang="en-GB">
                <a:solidFill>
                  <a:prstClr val="black">
                    <a:tint val="75000"/>
                  </a:prstClr>
                </a:solidFill>
              </a:rPr>
              <a:pPr/>
              <a:t>12</a:t>
            </a:fld>
            <a:endParaRPr lang="en-GB">
              <a:solidFill>
                <a:prstClr val="black">
                  <a:tint val="75000"/>
                </a:prstClr>
              </a:solidFill>
            </a:endParaRPr>
          </a:p>
        </p:txBody>
      </p:sp>
      <p:sp>
        <p:nvSpPr>
          <p:cNvPr id="11" name="Title 1"/>
          <p:cNvSpPr txBox="1">
            <a:spLocks/>
          </p:cNvSpPr>
          <p:nvPr/>
        </p:nvSpPr>
        <p:spPr>
          <a:xfrm>
            <a:off x="457200" y="4858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000" b="1" kern="1200">
                <a:solidFill>
                  <a:srgbClr val="0046AD"/>
                </a:solidFill>
                <a:latin typeface="Verdana" panose="020B0604030504040204" pitchFamily="34" charset="0"/>
                <a:ea typeface="Verdana" panose="020B0604030504040204" pitchFamily="34" charset="0"/>
                <a:cs typeface="Verdana" panose="020B0604030504040204" pitchFamily="34" charset="0"/>
              </a:defRPr>
            </a:lvl1pPr>
          </a:lstStyle>
          <a:p>
            <a:r>
              <a:rPr lang="en-GB" dirty="0" smtClean="0"/>
              <a:t>Formulators role in communicating downstream</a:t>
            </a:r>
            <a:endParaRPr lang="en-GB" dirty="0"/>
          </a:p>
        </p:txBody>
      </p:sp>
      <p:pic>
        <p:nvPicPr>
          <p:cNvPr id="2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2680736"/>
            <a:ext cx="1650604" cy="2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262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safety data sheet (SDS)</a:t>
            </a:r>
          </a:p>
        </p:txBody>
      </p:sp>
      <p:sp>
        <p:nvSpPr>
          <p:cNvPr id="3" name="Content Placeholder 2"/>
          <p:cNvSpPr>
            <a:spLocks noGrp="1"/>
          </p:cNvSpPr>
          <p:nvPr>
            <p:ph idx="1"/>
          </p:nvPr>
        </p:nvSpPr>
        <p:spPr>
          <a:xfrm>
            <a:off x="467544" y="2996952"/>
            <a:ext cx="8136903" cy="3412976"/>
          </a:xfrm>
        </p:spPr>
        <p:txBody>
          <a:bodyPr>
            <a:normAutofit/>
          </a:bodyPr>
          <a:lstStyle/>
          <a:p>
            <a:pPr marL="0" lvl="0" indent="0">
              <a:buNone/>
            </a:pPr>
            <a:r>
              <a:rPr lang="en-GB" sz="2000" dirty="0">
                <a:solidFill>
                  <a:prstClr val="black"/>
                </a:solidFill>
                <a:latin typeface="Verdana"/>
                <a:ea typeface="+mn-ea"/>
                <a:cs typeface="+mn-cs"/>
              </a:rPr>
              <a:t>SDS are the main communication tool between suppliers and users of substances and mixtures</a:t>
            </a:r>
            <a:endParaRPr lang="en-GB" sz="2000" dirty="0">
              <a:solidFill>
                <a:prstClr val="black"/>
              </a:solidFill>
              <a:latin typeface="Verdana"/>
            </a:endParaRPr>
          </a:p>
          <a:p>
            <a:pPr marL="0" lvl="0" indent="0">
              <a:buNone/>
            </a:pPr>
            <a:endParaRPr lang="en-GB" sz="2000" dirty="0">
              <a:solidFill>
                <a:prstClr val="black"/>
              </a:solidFill>
              <a:latin typeface="Verdana"/>
            </a:endParaRPr>
          </a:p>
          <a:p>
            <a:pPr marL="0" lvl="0" indent="0">
              <a:buNone/>
            </a:pPr>
            <a:r>
              <a:rPr lang="en-GB" sz="2000" dirty="0">
                <a:solidFill>
                  <a:prstClr val="black"/>
                </a:solidFill>
                <a:latin typeface="Verdana"/>
              </a:rPr>
              <a:t>REACH defines</a:t>
            </a:r>
          </a:p>
          <a:p>
            <a:pPr lvl="0"/>
            <a:r>
              <a:rPr lang="en-GB" sz="2000" b="1" dirty="0">
                <a:solidFill>
                  <a:prstClr val="black"/>
                </a:solidFill>
                <a:latin typeface="Verdana"/>
              </a:rPr>
              <a:t>When</a:t>
            </a:r>
            <a:r>
              <a:rPr lang="en-GB" sz="2000" dirty="0">
                <a:solidFill>
                  <a:prstClr val="black"/>
                </a:solidFill>
                <a:latin typeface="Verdana"/>
              </a:rPr>
              <a:t> an SDS must be provided</a:t>
            </a:r>
          </a:p>
          <a:p>
            <a:pPr lvl="0"/>
            <a:r>
              <a:rPr lang="en-GB" sz="2000" b="1" dirty="0">
                <a:solidFill>
                  <a:prstClr val="black"/>
                </a:solidFill>
                <a:latin typeface="Verdana"/>
              </a:rPr>
              <a:t>What to do </a:t>
            </a:r>
            <a:r>
              <a:rPr lang="en-GB" sz="2000" dirty="0">
                <a:solidFill>
                  <a:prstClr val="black"/>
                </a:solidFill>
                <a:latin typeface="Verdana"/>
              </a:rPr>
              <a:t>when you receive an SDS</a:t>
            </a:r>
          </a:p>
          <a:p>
            <a:pPr lvl="0"/>
            <a:r>
              <a:rPr lang="en-GB" sz="2000" dirty="0">
                <a:solidFill>
                  <a:prstClr val="black"/>
                </a:solidFill>
                <a:latin typeface="Verdana"/>
              </a:rPr>
              <a:t>What an SDS should </a:t>
            </a:r>
            <a:r>
              <a:rPr lang="en-GB" sz="2000" b="1" dirty="0">
                <a:solidFill>
                  <a:prstClr val="black"/>
                </a:solidFill>
                <a:latin typeface="Verdana"/>
              </a:rPr>
              <a:t>contain</a:t>
            </a:r>
          </a:p>
          <a:p>
            <a:pPr lvl="0"/>
            <a:r>
              <a:rPr lang="en-GB" sz="2000" dirty="0">
                <a:solidFill>
                  <a:prstClr val="black"/>
                </a:solidFill>
                <a:latin typeface="Verdana"/>
              </a:rPr>
              <a:t>What is the </a:t>
            </a:r>
            <a:r>
              <a:rPr lang="en-GB" sz="2000" b="1" dirty="0">
                <a:solidFill>
                  <a:prstClr val="black"/>
                </a:solidFill>
                <a:latin typeface="Verdana"/>
              </a:rPr>
              <a:t>format</a:t>
            </a:r>
            <a:r>
              <a:rPr lang="en-GB" sz="2000" dirty="0">
                <a:solidFill>
                  <a:prstClr val="black"/>
                </a:solidFill>
                <a:latin typeface="Verdana"/>
              </a:rPr>
              <a:t> of an SDS</a:t>
            </a:r>
          </a:p>
          <a:p>
            <a:pPr lvl="0"/>
            <a:r>
              <a:rPr lang="en-GB" sz="2000" dirty="0">
                <a:solidFill>
                  <a:prstClr val="black"/>
                </a:solidFill>
                <a:latin typeface="Verdana"/>
              </a:rPr>
              <a:t>When </a:t>
            </a:r>
            <a:r>
              <a:rPr lang="en-GB" sz="2000" b="1" dirty="0">
                <a:solidFill>
                  <a:prstClr val="black"/>
                </a:solidFill>
                <a:latin typeface="Verdana"/>
              </a:rPr>
              <a:t>exposure scenarios </a:t>
            </a:r>
            <a:r>
              <a:rPr lang="en-GB" sz="2000" dirty="0">
                <a:solidFill>
                  <a:prstClr val="black"/>
                </a:solidFill>
                <a:latin typeface="Verdana"/>
              </a:rPr>
              <a:t>should be annexed</a:t>
            </a:r>
          </a:p>
        </p:txBody>
      </p:sp>
      <p:sp>
        <p:nvSpPr>
          <p:cNvPr id="4" name="Slide Number Placeholder 3"/>
          <p:cNvSpPr>
            <a:spLocks noGrp="1"/>
          </p:cNvSpPr>
          <p:nvPr>
            <p:ph type="sldNum" sz="quarter" idx="12"/>
          </p:nvPr>
        </p:nvSpPr>
        <p:spPr/>
        <p:txBody>
          <a:bodyPr/>
          <a:lstStyle/>
          <a:p>
            <a:fld id="{4BEEE12E-00CA-42D6-926E-5AF396604CE1}" type="slidenum">
              <a:rPr lang="en-GB" smtClean="0"/>
              <a:pPr/>
              <a:t>13</a:t>
            </a:fld>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382" y="1484784"/>
            <a:ext cx="2997786" cy="1296144"/>
          </a:xfrm>
          <a:prstGeom prst="rect">
            <a:avLst/>
          </a:prstGeom>
        </p:spPr>
      </p:pic>
    </p:spTree>
    <p:extLst>
      <p:ext uri="{BB962C8B-B14F-4D97-AF65-F5344CB8AC3E}">
        <p14:creationId xmlns:p14="http://schemas.microsoft.com/office/powerpoint/2010/main" val="1233603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rmAutofit/>
          </a:bodyPr>
          <a:lstStyle/>
          <a:p>
            <a:pPr algn="l"/>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Format and content of the SDS and ES</a:t>
            </a:r>
            <a:endPar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sz="half" idx="1"/>
          </p:nvPr>
        </p:nvSpPr>
        <p:spPr>
          <a:xfrm>
            <a:off x="457200" y="3256384"/>
            <a:ext cx="4038600" cy="2980928"/>
          </a:xfrm>
        </p:spPr>
        <p:txBody>
          <a:bodyPr/>
          <a:lstStyle/>
          <a:p>
            <a:pPr marL="0" lvl="0" indent="0" fontAlgn="base">
              <a:spcAft>
                <a:spcPct val="0"/>
              </a:spcAft>
              <a:buNone/>
            </a:pPr>
            <a:r>
              <a:rPr lang="en-GB" altLang="en-US" sz="1800" dirty="0">
                <a:latin typeface="Verdana" pitchFamily="34" charset="0"/>
                <a:ea typeface="ＭＳ Ｐゴシック" charset="-128"/>
                <a:cs typeface="Arial" charset="0"/>
              </a:rPr>
              <a:t>Main body according to REACH Annex II, including:</a:t>
            </a:r>
          </a:p>
          <a:p>
            <a:pPr marL="554038" lvl="1" fontAlgn="base">
              <a:spcBef>
                <a:spcPts val="600"/>
              </a:spcBef>
              <a:spcAft>
                <a:spcPct val="0"/>
              </a:spcAft>
              <a:buFont typeface="Arial" panose="020B0604020202020204" pitchFamily="34" charset="0"/>
              <a:buChar char="•"/>
            </a:pPr>
            <a:r>
              <a:rPr lang="en-GB" altLang="en-US" sz="1600" dirty="0">
                <a:latin typeface="Verdana" pitchFamily="34" charset="0"/>
                <a:ea typeface="ＭＳ Ｐゴシック" charset="-128"/>
                <a:cs typeface="Arial" charset="0"/>
              </a:rPr>
              <a:t>Classification and labelling information</a:t>
            </a:r>
          </a:p>
          <a:p>
            <a:pPr marL="554038" lvl="1" fontAlgn="base">
              <a:spcAft>
                <a:spcPct val="0"/>
              </a:spcAft>
              <a:buFont typeface="Arial" panose="020B0604020202020204" pitchFamily="34" charset="0"/>
              <a:buChar char="•"/>
            </a:pPr>
            <a:r>
              <a:rPr lang="en-GB" altLang="en-US" sz="1600" dirty="0">
                <a:latin typeface="Verdana" pitchFamily="34" charset="0"/>
                <a:ea typeface="ＭＳ Ｐゴシック" charset="-128"/>
                <a:cs typeface="Arial" charset="0"/>
              </a:rPr>
              <a:t>Registered uses</a:t>
            </a:r>
          </a:p>
          <a:p>
            <a:pPr marL="554038" lvl="1" fontAlgn="base">
              <a:spcAft>
                <a:spcPct val="0"/>
              </a:spcAft>
              <a:buFont typeface="Arial" panose="020B0604020202020204" pitchFamily="34" charset="0"/>
              <a:buChar char="•"/>
            </a:pPr>
            <a:r>
              <a:rPr lang="en-GB" altLang="en-US" sz="1600" dirty="0">
                <a:latin typeface="Verdana" pitchFamily="34" charset="0"/>
                <a:ea typeface="ＭＳ Ｐゴシック" charset="-128"/>
                <a:cs typeface="Arial" charset="0"/>
              </a:rPr>
              <a:t>Threshold values for exposure (OELV, DNEL, PNEC)</a:t>
            </a:r>
          </a:p>
          <a:p>
            <a:pPr marL="554038" lvl="1" fontAlgn="base">
              <a:spcAft>
                <a:spcPct val="0"/>
              </a:spcAft>
              <a:buFont typeface="Arial" panose="020B0604020202020204" pitchFamily="34" charset="0"/>
              <a:buChar char="•"/>
            </a:pPr>
            <a:r>
              <a:rPr lang="en-GB" altLang="en-US" sz="1600" dirty="0">
                <a:latin typeface="Verdana" pitchFamily="34" charset="0"/>
                <a:ea typeface="ＭＳ Ｐゴシック" charset="-128"/>
                <a:cs typeface="Arial" charset="0"/>
              </a:rPr>
              <a:t>Physicochemical data</a:t>
            </a:r>
          </a:p>
          <a:p>
            <a:pPr marL="554038" lvl="1" fontAlgn="base">
              <a:spcAft>
                <a:spcPct val="0"/>
              </a:spcAft>
              <a:buFont typeface="Arial" panose="020B0604020202020204" pitchFamily="34" charset="0"/>
              <a:buChar char="•"/>
            </a:pPr>
            <a:r>
              <a:rPr lang="en-GB" altLang="en-US" sz="1600" dirty="0">
                <a:latin typeface="Verdana" pitchFamily="34" charset="0"/>
                <a:ea typeface="ＭＳ Ｐゴシック" charset="-128"/>
                <a:cs typeface="Arial" charset="0"/>
              </a:rPr>
              <a:t>Toxicological and eco-toxicological </a:t>
            </a:r>
            <a:r>
              <a:rPr lang="en-GB" altLang="en-US" sz="1600" dirty="0" smtClean="0">
                <a:latin typeface="Verdana" pitchFamily="34" charset="0"/>
                <a:ea typeface="ＭＳ Ｐゴシック" charset="-128"/>
                <a:cs typeface="Arial" charset="0"/>
              </a:rPr>
              <a:t>data</a:t>
            </a:r>
            <a:endParaRPr lang="en-GB" altLang="en-US" sz="1600" dirty="0">
              <a:latin typeface="Verdana" pitchFamily="34" charset="0"/>
              <a:ea typeface="ＭＳ Ｐゴシック" charset="-128"/>
              <a:cs typeface="Arial" charset="0"/>
            </a:endParaRPr>
          </a:p>
        </p:txBody>
      </p:sp>
      <p:sp>
        <p:nvSpPr>
          <p:cNvPr id="4" name="Content Placeholder 3"/>
          <p:cNvSpPr>
            <a:spLocks noGrp="1"/>
          </p:cNvSpPr>
          <p:nvPr>
            <p:ph sz="half" idx="2"/>
          </p:nvPr>
        </p:nvSpPr>
        <p:spPr>
          <a:xfrm>
            <a:off x="4648200" y="3256384"/>
            <a:ext cx="4038600" cy="2188840"/>
          </a:xfrm>
        </p:spPr>
        <p:txBody>
          <a:bodyPr/>
          <a:lstStyle/>
          <a:p>
            <a:pPr marL="0" lvl="0" indent="0" fontAlgn="base">
              <a:spcAft>
                <a:spcPct val="0"/>
              </a:spcAft>
              <a:buNone/>
            </a:pPr>
            <a:r>
              <a:rPr lang="en-GB" altLang="en-US" sz="1800" dirty="0">
                <a:latin typeface="Verdana" pitchFamily="34" charset="0"/>
                <a:ea typeface="ＭＳ Ｐゴシック" charset="-128"/>
                <a:cs typeface="Arial" charset="0"/>
              </a:rPr>
              <a:t>Exposure scenarios include:</a:t>
            </a:r>
          </a:p>
          <a:p>
            <a:pPr marL="554038" lvl="1" fontAlgn="base">
              <a:spcBef>
                <a:spcPts val="600"/>
              </a:spcBef>
              <a:spcAft>
                <a:spcPct val="0"/>
              </a:spcAft>
              <a:buFont typeface="Arial" panose="020B0604020202020204" pitchFamily="34" charset="0"/>
              <a:buChar char="•"/>
            </a:pPr>
            <a:r>
              <a:rPr lang="en-GB" altLang="en-US" sz="1600" dirty="0">
                <a:latin typeface="Verdana" pitchFamily="34" charset="0"/>
                <a:ea typeface="ＭＳ Ｐゴシック" charset="-128"/>
                <a:cs typeface="Arial" charset="0"/>
              </a:rPr>
              <a:t>Use-specific operational conditions</a:t>
            </a:r>
          </a:p>
          <a:p>
            <a:pPr marL="554038" lvl="1" fontAlgn="base">
              <a:spcAft>
                <a:spcPct val="0"/>
              </a:spcAft>
              <a:buFont typeface="Arial" panose="020B0604020202020204" pitchFamily="34" charset="0"/>
              <a:buChar char="•"/>
            </a:pPr>
            <a:r>
              <a:rPr lang="en-GB" altLang="en-US" sz="1600" dirty="0">
                <a:latin typeface="Verdana" pitchFamily="34" charset="0"/>
                <a:ea typeface="ＭＳ Ｐゴシック" charset="-128"/>
                <a:cs typeface="Arial" charset="0"/>
              </a:rPr>
              <a:t>Use-specific risk management measures</a:t>
            </a:r>
          </a:p>
          <a:p>
            <a:pPr marL="554038" lvl="1" fontAlgn="base">
              <a:spcAft>
                <a:spcPct val="0"/>
              </a:spcAft>
              <a:buFont typeface="Arial" panose="020B0604020202020204" pitchFamily="34" charset="0"/>
              <a:buChar char="•"/>
            </a:pPr>
            <a:r>
              <a:rPr lang="en-GB" altLang="en-US" sz="1600" dirty="0">
                <a:latin typeface="Verdana" pitchFamily="34" charset="0"/>
                <a:ea typeface="ＭＳ Ｐゴシック" charset="-128"/>
                <a:cs typeface="Arial" charset="0"/>
              </a:rPr>
              <a:t>Exposure estimates</a:t>
            </a:r>
          </a:p>
          <a:p>
            <a:pPr marL="554038" lvl="1" fontAlgn="base">
              <a:spcAft>
                <a:spcPct val="0"/>
              </a:spcAft>
              <a:buFont typeface="Arial" panose="020B0604020202020204" pitchFamily="34" charset="0"/>
              <a:buChar char="•"/>
            </a:pPr>
            <a:r>
              <a:rPr lang="en-GB" altLang="en-US" sz="1600" dirty="0">
                <a:latin typeface="Verdana" pitchFamily="34" charset="0"/>
                <a:ea typeface="ＭＳ Ｐゴシック" charset="-128"/>
                <a:cs typeface="Arial" charset="0"/>
              </a:rPr>
              <a:t>Additional advice</a:t>
            </a:r>
          </a:p>
          <a:p>
            <a:pPr marL="88900" lvl="0" indent="0" fontAlgn="base">
              <a:spcAft>
                <a:spcPct val="0"/>
              </a:spcAft>
              <a:buFontTx/>
              <a:buChar char="•"/>
            </a:pPr>
            <a:endParaRPr lang="en-GB" altLang="en-US" sz="1800" dirty="0">
              <a:latin typeface="Verdana" pitchFamily="34" charset="0"/>
              <a:ea typeface="ＭＳ Ｐゴシック" charset="-128"/>
              <a:cs typeface="Arial" charset="0"/>
            </a:endParaRPr>
          </a:p>
          <a:p>
            <a:endParaRPr lang="en-GB" dirty="0"/>
          </a:p>
        </p:txBody>
      </p:sp>
      <p:sp>
        <p:nvSpPr>
          <p:cNvPr id="5" name="Slide Number Placeholder 4"/>
          <p:cNvSpPr>
            <a:spLocks noGrp="1"/>
          </p:cNvSpPr>
          <p:nvPr>
            <p:ph type="sldNum" sz="quarter" idx="12"/>
          </p:nvPr>
        </p:nvSpPr>
        <p:spPr/>
        <p:txBody>
          <a:bodyPr/>
          <a:lstStyle/>
          <a:p>
            <a:fld id="{4BEEE12E-00CA-42D6-926E-5AF396604CE1}" type="slidenum">
              <a:rPr lang="en-GB" sz="1000" smtClean="0">
                <a:latin typeface="Verdana" panose="020B0604030504040204" pitchFamily="34" charset="0"/>
                <a:ea typeface="Verdana" panose="020B0604030504040204" pitchFamily="34" charset="0"/>
                <a:cs typeface="Verdana" panose="020B0604030504040204" pitchFamily="34" charset="0"/>
              </a:rPr>
              <a:t>14</a:t>
            </a:fld>
            <a:endParaRPr lang="en-GB" sz="10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549683"/>
            <a:ext cx="1800200" cy="151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340768"/>
            <a:ext cx="1983561"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440" y="5662892"/>
            <a:ext cx="2232000" cy="574420"/>
          </a:xfrm>
          <a:prstGeom prst="rect">
            <a:avLst/>
          </a:prstGeom>
        </p:spPr>
      </p:pic>
    </p:spTree>
    <p:extLst>
      <p:ext uri="{BB962C8B-B14F-4D97-AF65-F5344CB8AC3E}">
        <p14:creationId xmlns:p14="http://schemas.microsoft.com/office/powerpoint/2010/main" val="3167991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a:bodyPr>
          <a:lstStyle/>
          <a:p>
            <a:r>
              <a:rPr lang="en-GB" dirty="0"/>
              <a:t>When a safety data sheet </a:t>
            </a:r>
            <a:r>
              <a:rPr lang="en-GB" dirty="0" smtClean="0"/>
              <a:t>should </a:t>
            </a:r>
            <a:r>
              <a:rPr lang="en-GB" dirty="0"/>
              <a:t>be provided</a:t>
            </a:r>
          </a:p>
        </p:txBody>
      </p:sp>
      <p:sp>
        <p:nvSpPr>
          <p:cNvPr id="4" name="Slide Number Placeholder 3"/>
          <p:cNvSpPr>
            <a:spLocks noGrp="1"/>
          </p:cNvSpPr>
          <p:nvPr>
            <p:ph type="sldNum" sz="quarter" idx="12"/>
          </p:nvPr>
        </p:nvSpPr>
        <p:spPr/>
        <p:txBody>
          <a:bodyPr/>
          <a:lstStyle/>
          <a:p>
            <a:fld id="{4BEEE12E-00CA-42D6-926E-5AF396604CE1}" type="slidenum">
              <a:rPr lang="en-GB" smtClean="0"/>
              <a:pPr/>
              <a:t>15</a:t>
            </a:fld>
            <a:endParaRPr lang="en-GB"/>
          </a:p>
        </p:txBody>
      </p:sp>
      <p:sp>
        <p:nvSpPr>
          <p:cNvPr id="13" name="Bent-Up Arrow 12"/>
          <p:cNvSpPr/>
          <p:nvPr/>
        </p:nvSpPr>
        <p:spPr>
          <a:xfrm rot="5400000">
            <a:off x="895325" y="2860999"/>
            <a:ext cx="1051281" cy="1196847"/>
          </a:xfrm>
          <a:prstGeom prst="bentUpArrow">
            <a:avLst>
              <a:gd name="adj1" fmla="val 32840"/>
              <a:gd name="adj2" fmla="val 25000"/>
              <a:gd name="adj3" fmla="val 35780"/>
            </a:avLst>
          </a:prstGeom>
          <a:solidFill>
            <a:srgbClr val="D7EFFA"/>
          </a:solidFill>
          <a:ln w="25400" cap="flat" cmpd="sng" algn="ctr">
            <a:noFill/>
            <a:prstDash val="solid"/>
          </a:ln>
          <a:effectLst/>
        </p:spPr>
      </p:sp>
      <p:sp>
        <p:nvSpPr>
          <p:cNvPr id="14" name="Freeform 13"/>
          <p:cNvSpPr/>
          <p:nvPr/>
        </p:nvSpPr>
        <p:spPr>
          <a:xfrm>
            <a:off x="616800" y="1695633"/>
            <a:ext cx="1769739" cy="123876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w="25400" cap="flat" cmpd="sng" algn="ctr">
            <a:noFill/>
            <a:prstDash val="solid"/>
          </a:ln>
          <a:effectLst/>
        </p:spPr>
        <p:txBody>
          <a:bodyPr spcFirstLastPara="0" vert="horz" wrap="square" lIns="121442" tIns="121442" rIns="121442" bIns="121442" numCol="1" spcCol="1270" anchor="ctr" anchorCtr="0">
            <a:noAutofit/>
          </a:bodyPr>
          <a:lstStyle/>
          <a:p>
            <a:pPr marL="0" marR="0" lvl="0" indent="0" algn="ctr" defTabSz="711200" eaLnBrk="1" fontAlgn="base" latinLnBrk="0" hangingPunct="1">
              <a:lnSpc>
                <a:spcPct val="90000"/>
              </a:lnSpc>
              <a:spcBef>
                <a:spcPct val="0"/>
              </a:spcBef>
              <a:spcAft>
                <a:spcPct val="3500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When substance or mixture is hazardous</a:t>
            </a:r>
            <a:endParaRPr kumimoji="0" lang="en-GB" sz="16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Freeform 14"/>
          <p:cNvSpPr/>
          <p:nvPr/>
        </p:nvSpPr>
        <p:spPr>
          <a:xfrm>
            <a:off x="2411760" y="1851716"/>
            <a:ext cx="5041729" cy="1001220"/>
          </a:xfrm>
          <a:custGeom>
            <a:avLst/>
            <a:gdLst>
              <a:gd name="connsiteX0" fmla="*/ 0 w 4268683"/>
              <a:gd name="connsiteY0" fmla="*/ 0 h 1001220"/>
              <a:gd name="connsiteX1" fmla="*/ 4268683 w 4268683"/>
              <a:gd name="connsiteY1" fmla="*/ 0 h 1001220"/>
              <a:gd name="connsiteX2" fmla="*/ 4268683 w 4268683"/>
              <a:gd name="connsiteY2" fmla="*/ 1001220 h 1001220"/>
              <a:gd name="connsiteX3" fmla="*/ 0 w 4268683"/>
              <a:gd name="connsiteY3" fmla="*/ 1001220 h 1001220"/>
              <a:gd name="connsiteX4" fmla="*/ 0 w 4268683"/>
              <a:gd name="connsiteY4" fmla="*/ 0 h 10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8683" h="1001220">
                <a:moveTo>
                  <a:pt x="0" y="0"/>
                </a:moveTo>
                <a:lnTo>
                  <a:pt x="4268683" y="0"/>
                </a:lnTo>
                <a:lnTo>
                  <a:pt x="4268683" y="1001220"/>
                </a:lnTo>
                <a:lnTo>
                  <a:pt x="0" y="1001220"/>
                </a:lnTo>
                <a:lnTo>
                  <a:pt x="0" y="0"/>
                </a:lnTo>
                <a:close/>
              </a:path>
            </a:pathLst>
          </a:custGeom>
          <a:noFill/>
          <a:ln>
            <a:noFill/>
          </a:ln>
          <a:effectLst/>
        </p:spPr>
        <p:txBody>
          <a:bodyPr spcFirstLastPara="0" vert="horz" wrap="square" lIns="53340" tIns="53340" rIns="53340" bIns="53340" numCol="1" spcCol="1270" anchor="ctr" anchorCtr="0">
            <a:noAutofit/>
          </a:bodyPr>
          <a:lstStyle/>
          <a:p>
            <a:pPr marL="285750" marR="0" lvl="1" indent="-285750" defTabSz="62230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rPr>
              <a:t>Substance or mixture is classified as hazardous</a:t>
            </a:r>
            <a:endParaRPr kumimoji="0" lang="en-GB" sz="1400" b="0" i="0" u="none" strike="noStrike" kern="0" cap="none" spc="0" normalizeH="0" baseline="0" noProof="0" dirty="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1" indent="-285750" defTabSz="62230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rPr>
              <a:t>Substance is PBT/</a:t>
            </a:r>
            <a:r>
              <a:rPr kumimoji="0" lang="en-GB" sz="1400" b="0" i="0" u="none" strike="noStrike" kern="0" cap="none" spc="0" normalizeH="0" baseline="0" noProof="0" dirty="0" err="1" smtClean="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rPr>
              <a:t>vPvB</a:t>
            </a:r>
            <a:endParaRPr kumimoji="0" lang="en-GB" sz="1400" b="0" i="0" u="none" strike="noStrike" kern="0" cap="none" spc="0" normalizeH="0" baseline="0" noProof="0" dirty="0" smtClean="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1" indent="-285750" defTabSz="62230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rPr>
              <a:t>Substance is on the Candidate List</a:t>
            </a:r>
            <a:endParaRPr kumimoji="0" lang="en-GB" sz="1400" b="0" i="0" u="none" strike="noStrike" kern="0" cap="none" spc="0" normalizeH="0" baseline="0" noProof="0" dirty="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1" indent="-285750" defTabSz="62230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rPr>
              <a:t>Non-classified mixture contains certain hazardous substances above specified limits (on request)</a:t>
            </a:r>
            <a:endParaRPr kumimoji="0" lang="en-GB" sz="1400" b="0" i="0" u="none" strike="noStrike" kern="0" cap="none" spc="0" normalizeH="0" baseline="0" noProof="0" dirty="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Bent-Up Arrow 15"/>
          <p:cNvSpPr/>
          <p:nvPr/>
        </p:nvSpPr>
        <p:spPr>
          <a:xfrm rot="5400000">
            <a:off x="2663873" y="4275643"/>
            <a:ext cx="1051281" cy="1196847"/>
          </a:xfrm>
          <a:prstGeom prst="bentUpArrow">
            <a:avLst>
              <a:gd name="adj1" fmla="val 32840"/>
              <a:gd name="adj2" fmla="val 25000"/>
              <a:gd name="adj3" fmla="val 35780"/>
            </a:avLst>
          </a:prstGeom>
          <a:solidFill>
            <a:srgbClr val="D7EFFA"/>
          </a:solidFill>
          <a:ln w="25400" cap="flat" cmpd="sng" algn="ctr">
            <a:noFill/>
            <a:prstDash val="solid"/>
          </a:ln>
          <a:effectLst/>
        </p:spPr>
      </p:sp>
      <p:sp>
        <p:nvSpPr>
          <p:cNvPr id="17" name="Freeform 16"/>
          <p:cNvSpPr/>
          <p:nvPr/>
        </p:nvSpPr>
        <p:spPr>
          <a:xfrm>
            <a:off x="2385341" y="3110272"/>
            <a:ext cx="1769739" cy="123876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w="25400" cap="flat" cmpd="sng" algn="ctr">
            <a:noFill/>
            <a:prstDash val="solid"/>
          </a:ln>
          <a:effectLst/>
        </p:spPr>
        <p:txBody>
          <a:bodyPr spcFirstLastPara="0" vert="horz" wrap="square" lIns="121442" tIns="121442" rIns="121442" bIns="121442" numCol="1" spcCol="1270" anchor="ctr" anchorCtr="0">
            <a:noAutofit/>
          </a:bodyPr>
          <a:lstStyle/>
          <a:p>
            <a:pPr marL="0" marR="0" lvl="0" indent="0" algn="ctr" defTabSz="711200" eaLnBrk="1" fontAlgn="base" latinLnBrk="0" hangingPunct="1">
              <a:lnSpc>
                <a:spcPct val="90000"/>
              </a:lnSpc>
              <a:spcBef>
                <a:spcPct val="0"/>
              </a:spcBef>
              <a:spcAft>
                <a:spcPct val="3500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It is sold to downstream user(s</a:t>
            </a:r>
            <a:r>
              <a:rPr kumimoji="0" lang="en-GB" sz="1600" b="1" i="0" u="none" strike="noStrike" kern="0" cap="none" spc="0" normalizeH="0" baseline="0" noProof="0" dirty="0" smtClean="0">
                <a:ln>
                  <a:noFill/>
                </a:ln>
                <a:solidFill>
                  <a:prstClr val="white"/>
                </a:solidFill>
                <a:effectLst/>
                <a:uLnTx/>
                <a:uFillTx/>
                <a:latin typeface="Verdana"/>
                <a:ea typeface="+mn-ea"/>
                <a:cs typeface="+mn-cs"/>
              </a:rPr>
              <a:t>)</a:t>
            </a:r>
            <a:endParaRPr kumimoji="0" lang="en-GB" sz="1600" b="1" i="0" u="none" strike="noStrike" kern="0" cap="none" spc="0" normalizeH="0" baseline="0" noProof="0" dirty="0">
              <a:ln>
                <a:noFill/>
              </a:ln>
              <a:solidFill>
                <a:prstClr val="white"/>
              </a:solidFill>
              <a:effectLst/>
              <a:uLnTx/>
              <a:uFillTx/>
              <a:latin typeface="Verdana"/>
              <a:ea typeface="+mn-ea"/>
              <a:cs typeface="+mn-cs"/>
            </a:endParaRPr>
          </a:p>
        </p:txBody>
      </p:sp>
      <p:sp>
        <p:nvSpPr>
          <p:cNvPr id="18" name="Freeform 17"/>
          <p:cNvSpPr/>
          <p:nvPr/>
        </p:nvSpPr>
        <p:spPr>
          <a:xfrm>
            <a:off x="4172115" y="3146121"/>
            <a:ext cx="4216309" cy="1001220"/>
          </a:xfrm>
          <a:custGeom>
            <a:avLst/>
            <a:gdLst>
              <a:gd name="connsiteX0" fmla="*/ 0 w 4216309"/>
              <a:gd name="connsiteY0" fmla="*/ 0 h 1001220"/>
              <a:gd name="connsiteX1" fmla="*/ 4216309 w 4216309"/>
              <a:gd name="connsiteY1" fmla="*/ 0 h 1001220"/>
              <a:gd name="connsiteX2" fmla="*/ 4216309 w 4216309"/>
              <a:gd name="connsiteY2" fmla="*/ 1001220 h 1001220"/>
              <a:gd name="connsiteX3" fmla="*/ 0 w 4216309"/>
              <a:gd name="connsiteY3" fmla="*/ 1001220 h 1001220"/>
              <a:gd name="connsiteX4" fmla="*/ 0 w 4216309"/>
              <a:gd name="connsiteY4" fmla="*/ 0 h 10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6309" h="1001220">
                <a:moveTo>
                  <a:pt x="0" y="0"/>
                </a:moveTo>
                <a:lnTo>
                  <a:pt x="4216309" y="0"/>
                </a:lnTo>
                <a:lnTo>
                  <a:pt x="4216309" y="1001220"/>
                </a:lnTo>
                <a:lnTo>
                  <a:pt x="0" y="1001220"/>
                </a:lnTo>
                <a:lnTo>
                  <a:pt x="0" y="0"/>
                </a:lnTo>
                <a:close/>
              </a:path>
            </a:pathLst>
          </a:custGeom>
          <a:noFill/>
          <a:ln>
            <a:noFill/>
          </a:ln>
          <a:effectLst/>
        </p:spPr>
        <p:txBody>
          <a:bodyPr spcFirstLastPara="0" vert="horz" wrap="square" lIns="53340" tIns="53340" rIns="53340" bIns="53340" numCol="1" spcCol="1270" anchor="ctr" anchorCtr="0">
            <a:noAutofit/>
          </a:bodyPr>
          <a:lstStyle/>
          <a:p>
            <a:pPr marL="114300" marR="0" lvl="1" indent="-114300" defTabSz="622300" eaLnBrk="1" fontAlgn="base" latinLnBrk="0" hangingPunct="1">
              <a:lnSpc>
                <a:spcPct val="90000"/>
              </a:lnSpc>
              <a:spcBef>
                <a:spcPct val="0"/>
              </a:spcBef>
              <a:spcAft>
                <a:spcPct val="15000"/>
              </a:spcAft>
              <a:buClrTx/>
              <a:buSzPct val="70000"/>
              <a:buFontTx/>
              <a:buChar char="••"/>
              <a:tabLst/>
              <a:defRPr/>
            </a:pPr>
            <a:r>
              <a:rPr kumimoji="0" lang="en-GB" sz="1400" b="0" i="0" u="none" strike="noStrike" kern="0" cap="none" spc="0" normalizeH="0" baseline="0" noProof="0" dirty="0" smtClean="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rPr>
              <a:t>SDS are not required for the general public</a:t>
            </a:r>
            <a:r>
              <a:rPr kumimoji="0" lang="en-GB" sz="1400" b="0" i="0" u="none" strike="noStrike" kern="0" cap="none" spc="0" normalizeH="0" baseline="0" noProof="0" dirty="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400" b="0" i="0" u="none" strike="noStrike" kern="0" cap="none" spc="0" normalizeH="0" baseline="0" noProof="0" dirty="0" smtClean="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rPr>
              <a:t>but sufficient information for safe use must be provided </a:t>
            </a:r>
            <a:endParaRPr kumimoji="0" lang="en-GB" sz="1400" b="0" i="0" u="none" strike="noStrike" kern="0" cap="none" spc="0" normalizeH="0" baseline="0" noProof="0" dirty="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 name="Freeform 18"/>
          <p:cNvSpPr/>
          <p:nvPr/>
        </p:nvSpPr>
        <p:spPr>
          <a:xfrm>
            <a:off x="4211841" y="4669834"/>
            <a:ext cx="1769739" cy="123876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w="25400" cap="flat" cmpd="sng" algn="ctr">
            <a:noFill/>
            <a:prstDash val="solid"/>
          </a:ln>
          <a:effectLst/>
        </p:spPr>
        <p:txBody>
          <a:bodyPr spcFirstLastPara="0" vert="horz" wrap="square" lIns="121442" tIns="121442" rIns="121442" bIns="121442" numCol="1" spcCol="1270" anchor="ctr" anchorCtr="0">
            <a:noAutofit/>
          </a:bodyPr>
          <a:lstStyle/>
          <a:p>
            <a:pPr marL="0" marR="0" lvl="0" indent="0" algn="ctr" defTabSz="711200" eaLnBrk="1" fontAlgn="base" latinLnBrk="0" hangingPunct="1">
              <a:lnSpc>
                <a:spcPct val="90000"/>
              </a:lnSpc>
              <a:spcBef>
                <a:spcPct val="0"/>
              </a:spcBef>
              <a:spcAft>
                <a:spcPct val="3500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Or an SDS has been requested</a:t>
            </a:r>
            <a:endParaRPr kumimoji="0" lang="en-GB" sz="16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 name="Freeform 19"/>
          <p:cNvSpPr/>
          <p:nvPr/>
        </p:nvSpPr>
        <p:spPr>
          <a:xfrm>
            <a:off x="6012160" y="4509743"/>
            <a:ext cx="2952322" cy="1619764"/>
          </a:xfrm>
          <a:custGeom>
            <a:avLst/>
            <a:gdLst>
              <a:gd name="connsiteX0" fmla="*/ 0 w 2406706"/>
              <a:gd name="connsiteY0" fmla="*/ 0 h 1619764"/>
              <a:gd name="connsiteX1" fmla="*/ 2406706 w 2406706"/>
              <a:gd name="connsiteY1" fmla="*/ 0 h 1619764"/>
              <a:gd name="connsiteX2" fmla="*/ 2406706 w 2406706"/>
              <a:gd name="connsiteY2" fmla="*/ 1619764 h 1619764"/>
              <a:gd name="connsiteX3" fmla="*/ 0 w 2406706"/>
              <a:gd name="connsiteY3" fmla="*/ 1619764 h 1619764"/>
              <a:gd name="connsiteX4" fmla="*/ 0 w 2406706"/>
              <a:gd name="connsiteY4" fmla="*/ 0 h 161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706" h="1619764">
                <a:moveTo>
                  <a:pt x="0" y="0"/>
                </a:moveTo>
                <a:lnTo>
                  <a:pt x="2406706" y="0"/>
                </a:lnTo>
                <a:lnTo>
                  <a:pt x="2406706" y="1619764"/>
                </a:lnTo>
                <a:lnTo>
                  <a:pt x="0" y="1619764"/>
                </a:lnTo>
                <a:lnTo>
                  <a:pt x="0" y="0"/>
                </a:lnTo>
                <a:close/>
              </a:path>
            </a:pathLst>
          </a:custGeom>
          <a:noFill/>
          <a:ln>
            <a:noFill/>
          </a:ln>
          <a:effectLst/>
        </p:spPr>
        <p:txBody>
          <a:bodyPr spcFirstLastPara="0" vert="horz" wrap="square" lIns="53340" tIns="53340" rIns="53340" bIns="53340" numCol="1" spcCol="1270" anchor="ctr" anchorCtr="0">
            <a:noAutofit/>
          </a:bodyPr>
          <a:lstStyle/>
          <a:p>
            <a:pPr marL="114300" marR="0" lvl="1" indent="-114300" defTabSz="622300" eaLnBrk="1" fontAlgn="base" latinLnBrk="0" hangingPunct="1">
              <a:lnSpc>
                <a:spcPct val="90000"/>
              </a:lnSpc>
              <a:spcBef>
                <a:spcPct val="0"/>
              </a:spcBef>
              <a:spcAft>
                <a:spcPct val="15000"/>
              </a:spcAft>
              <a:buClrTx/>
              <a:buSzPct val="70000"/>
              <a:buFontTx/>
              <a:buChar char="••"/>
              <a:tabLst/>
              <a:defRPr/>
            </a:pPr>
            <a:r>
              <a:rPr kumimoji="0" lang="en-GB" sz="1400" b="0" i="0" u="none" strike="noStrike" kern="0" cap="none" spc="0" normalizeH="0" baseline="0" noProof="0" dirty="0" smtClean="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rPr>
              <a:t>If a substance or mixture is sold to both downstream users and general public, SDS need not be supplied, unless requested by </a:t>
            </a:r>
            <a:r>
              <a:rPr kumimoji="0" lang="en-GB" sz="1400" b="0" i="0" u="none" strike="noStrike" kern="0" cap="none" spc="0" normalizeH="0" baseline="0" noProof="0" dirty="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rPr>
              <a:t>downstream </a:t>
            </a:r>
            <a:r>
              <a:rPr kumimoji="0" lang="en-GB" sz="1400" b="0" i="0" u="none" strike="noStrike" kern="0" cap="none" spc="0" normalizeH="0" baseline="0" noProof="0" dirty="0" smtClean="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rPr>
              <a:t>user or distributor</a:t>
            </a:r>
            <a:endParaRPr kumimoji="0" lang="en-GB" sz="1400" b="0" i="0" u="none" strike="noStrike" kern="0" cap="none" spc="0" normalizeH="0" baseline="0" noProof="0" dirty="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85492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a:bodyPr>
          <a:lstStyle/>
          <a:p>
            <a:r>
              <a:rPr lang="en-GB" dirty="0"/>
              <a:t>When exposure </a:t>
            </a:r>
            <a:r>
              <a:rPr lang="en-GB" dirty="0" smtClean="0"/>
              <a:t>scenarios should </a:t>
            </a:r>
            <a:r>
              <a:rPr lang="en-GB" dirty="0"/>
              <a:t>be provided</a:t>
            </a:r>
          </a:p>
        </p:txBody>
      </p:sp>
      <p:sp>
        <p:nvSpPr>
          <p:cNvPr id="4" name="Slide Number Placeholder 3"/>
          <p:cNvSpPr>
            <a:spLocks noGrp="1"/>
          </p:cNvSpPr>
          <p:nvPr>
            <p:ph type="sldNum" sz="quarter" idx="12"/>
          </p:nvPr>
        </p:nvSpPr>
        <p:spPr/>
        <p:txBody>
          <a:bodyPr/>
          <a:lstStyle/>
          <a:p>
            <a:fld id="{4BEEE12E-00CA-42D6-926E-5AF396604CE1}" type="slidenum">
              <a:rPr lang="en-GB" smtClean="0"/>
              <a:pPr/>
              <a:t>16</a:t>
            </a:fld>
            <a:endParaRPr lang="en-GB"/>
          </a:p>
        </p:txBody>
      </p:sp>
      <p:sp>
        <p:nvSpPr>
          <p:cNvPr id="13" name="Bent-Up Arrow 12"/>
          <p:cNvSpPr/>
          <p:nvPr/>
        </p:nvSpPr>
        <p:spPr>
          <a:xfrm rot="5400000">
            <a:off x="895325" y="2860999"/>
            <a:ext cx="1051281" cy="1196847"/>
          </a:xfrm>
          <a:prstGeom prst="bentUpArrow">
            <a:avLst>
              <a:gd name="adj1" fmla="val 32840"/>
              <a:gd name="adj2" fmla="val 25000"/>
              <a:gd name="adj3" fmla="val 35780"/>
            </a:avLst>
          </a:prstGeom>
          <a:solidFill>
            <a:srgbClr val="D7EFFA"/>
          </a:solidFill>
          <a:ln w="25400" cap="flat" cmpd="sng" algn="ctr">
            <a:noFill/>
            <a:prstDash val="solid"/>
          </a:ln>
          <a:effectLst/>
        </p:spPr>
      </p:sp>
      <p:sp>
        <p:nvSpPr>
          <p:cNvPr id="14" name="Freeform 13"/>
          <p:cNvSpPr/>
          <p:nvPr/>
        </p:nvSpPr>
        <p:spPr>
          <a:xfrm>
            <a:off x="616800" y="1695633"/>
            <a:ext cx="1769739" cy="123876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w="25400" cap="flat" cmpd="sng" algn="ctr">
            <a:noFill/>
            <a:prstDash val="solid"/>
          </a:ln>
          <a:effectLst/>
        </p:spPr>
        <p:txBody>
          <a:bodyPr spcFirstLastPara="0" vert="horz" wrap="square" lIns="121442" tIns="121442" rIns="121442" bIns="121442" numCol="1" spcCol="1270" anchor="ctr" anchorCtr="0">
            <a:noAutofit/>
          </a:bodyPr>
          <a:lstStyle/>
          <a:p>
            <a:pPr marL="0" marR="0" lvl="0" indent="0" algn="ctr" defTabSz="711200" eaLnBrk="1" fontAlgn="base" latinLnBrk="0" hangingPunct="1">
              <a:lnSpc>
                <a:spcPct val="90000"/>
              </a:lnSpc>
              <a:spcBef>
                <a:spcPct val="0"/>
              </a:spcBef>
              <a:spcAft>
                <a:spcPct val="3500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When it is a substance</a:t>
            </a:r>
            <a:endParaRPr kumimoji="0" lang="en-GB" sz="16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Freeform 14"/>
          <p:cNvSpPr/>
          <p:nvPr/>
        </p:nvSpPr>
        <p:spPr>
          <a:xfrm>
            <a:off x="2411760" y="1779708"/>
            <a:ext cx="4268683" cy="1001220"/>
          </a:xfrm>
          <a:custGeom>
            <a:avLst/>
            <a:gdLst>
              <a:gd name="connsiteX0" fmla="*/ 0 w 4268683"/>
              <a:gd name="connsiteY0" fmla="*/ 0 h 1001220"/>
              <a:gd name="connsiteX1" fmla="*/ 4268683 w 4268683"/>
              <a:gd name="connsiteY1" fmla="*/ 0 h 1001220"/>
              <a:gd name="connsiteX2" fmla="*/ 4268683 w 4268683"/>
              <a:gd name="connsiteY2" fmla="*/ 1001220 h 1001220"/>
              <a:gd name="connsiteX3" fmla="*/ 0 w 4268683"/>
              <a:gd name="connsiteY3" fmla="*/ 1001220 h 1001220"/>
              <a:gd name="connsiteX4" fmla="*/ 0 w 4268683"/>
              <a:gd name="connsiteY4" fmla="*/ 0 h 10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8683" h="1001220">
                <a:moveTo>
                  <a:pt x="0" y="0"/>
                </a:moveTo>
                <a:lnTo>
                  <a:pt x="4268683" y="0"/>
                </a:lnTo>
                <a:lnTo>
                  <a:pt x="4268683" y="1001220"/>
                </a:lnTo>
                <a:lnTo>
                  <a:pt x="0" y="1001220"/>
                </a:lnTo>
                <a:lnTo>
                  <a:pt x="0" y="0"/>
                </a:lnTo>
                <a:close/>
              </a:path>
            </a:pathLst>
          </a:custGeom>
          <a:noFill/>
          <a:ln>
            <a:noFill/>
          </a:ln>
          <a:effectLst/>
        </p:spPr>
        <p:txBody>
          <a:bodyPr spcFirstLastPara="0" vert="horz" wrap="square" lIns="53340" tIns="53340" rIns="53340" bIns="53340" numCol="1" spcCol="1270" anchor="ctr" anchorCtr="0">
            <a:noAutofit/>
          </a:bodyPr>
          <a:lstStyle/>
          <a:p>
            <a:pPr marL="114300" marR="0" lvl="1" indent="-114300" defTabSz="622300" eaLnBrk="1" fontAlgn="base" latinLnBrk="0" hangingPunct="1">
              <a:lnSpc>
                <a:spcPct val="90000"/>
              </a:lnSpc>
              <a:spcBef>
                <a:spcPct val="0"/>
              </a:spcBef>
              <a:spcAft>
                <a:spcPct val="15000"/>
              </a:spcAft>
              <a:buClrTx/>
              <a:buSzPct val="70000"/>
              <a:buFontTx/>
              <a:buChar char="••"/>
              <a:tabLst/>
              <a:defRPr/>
            </a:pPr>
            <a:r>
              <a:rPr kumimoji="0" lang="en-GB" sz="1400" b="0" i="0" u="none" strike="noStrike" kern="0" cap="none" spc="0" normalizeH="0" baseline="0" noProof="0" dirty="0" smtClean="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rPr>
              <a:t>For mixtures, the supplier may communicate the information from exposure scenarios for ingredient substances in other ways</a:t>
            </a:r>
            <a:endParaRPr kumimoji="0" lang="en-GB" sz="1400" b="0" i="0" u="none" strike="noStrike" kern="0" cap="none" spc="0" normalizeH="0" baseline="0" noProof="0" dirty="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Bent-Up Arrow 15"/>
          <p:cNvSpPr/>
          <p:nvPr/>
        </p:nvSpPr>
        <p:spPr>
          <a:xfrm rot="5400000">
            <a:off x="2663873" y="4275643"/>
            <a:ext cx="1051281" cy="1196847"/>
          </a:xfrm>
          <a:prstGeom prst="bentUpArrow">
            <a:avLst>
              <a:gd name="adj1" fmla="val 32840"/>
              <a:gd name="adj2" fmla="val 25000"/>
              <a:gd name="adj3" fmla="val 35780"/>
            </a:avLst>
          </a:prstGeom>
          <a:solidFill>
            <a:srgbClr val="D7EFFA"/>
          </a:solidFill>
          <a:ln w="25400" cap="flat" cmpd="sng" algn="ctr">
            <a:noFill/>
            <a:prstDash val="solid"/>
          </a:ln>
          <a:effectLst/>
        </p:spPr>
      </p:sp>
      <p:sp>
        <p:nvSpPr>
          <p:cNvPr id="17" name="Freeform 16"/>
          <p:cNvSpPr/>
          <p:nvPr/>
        </p:nvSpPr>
        <p:spPr>
          <a:xfrm>
            <a:off x="2385341" y="3110272"/>
            <a:ext cx="1769739" cy="123876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w="25400" cap="flat" cmpd="sng" algn="ctr">
            <a:noFill/>
            <a:prstDash val="solid"/>
          </a:ln>
          <a:effectLst/>
        </p:spPr>
        <p:txBody>
          <a:bodyPr spcFirstLastPara="0" vert="horz" wrap="square" lIns="121442" tIns="121442" rIns="121442" bIns="121442" numCol="1" spcCol="1270" anchor="ctr" anchorCtr="0">
            <a:noAutofit/>
          </a:bodyPr>
          <a:lstStyle/>
          <a:p>
            <a:pPr marL="0" marR="0" lvl="0" indent="0" algn="ctr" defTabSz="711200" eaLnBrk="1" fontAlgn="base" latinLnBrk="0" hangingPunct="1">
              <a:lnSpc>
                <a:spcPct val="90000"/>
              </a:lnSpc>
              <a:spcBef>
                <a:spcPct val="0"/>
              </a:spcBef>
              <a:spcAft>
                <a:spcPct val="3500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…and registered &gt; 10 tonnes/year</a:t>
            </a:r>
            <a:endParaRPr kumimoji="0" lang="en-GB" sz="1600" b="1" i="0" u="none" strike="noStrike" kern="0" cap="none" spc="0" normalizeH="0" baseline="0" noProof="0" dirty="0">
              <a:ln>
                <a:noFill/>
              </a:ln>
              <a:solidFill>
                <a:prstClr val="white"/>
              </a:solidFill>
              <a:effectLst/>
              <a:uLnTx/>
              <a:uFillTx/>
              <a:latin typeface="Verdana"/>
              <a:ea typeface="+mn-ea"/>
              <a:cs typeface="+mn-cs"/>
            </a:endParaRPr>
          </a:p>
        </p:txBody>
      </p:sp>
      <p:sp>
        <p:nvSpPr>
          <p:cNvPr id="18" name="Freeform 17"/>
          <p:cNvSpPr/>
          <p:nvPr/>
        </p:nvSpPr>
        <p:spPr>
          <a:xfrm>
            <a:off x="4172115" y="3219868"/>
            <a:ext cx="4216309" cy="1001220"/>
          </a:xfrm>
          <a:custGeom>
            <a:avLst/>
            <a:gdLst>
              <a:gd name="connsiteX0" fmla="*/ 0 w 4216309"/>
              <a:gd name="connsiteY0" fmla="*/ 0 h 1001220"/>
              <a:gd name="connsiteX1" fmla="*/ 4216309 w 4216309"/>
              <a:gd name="connsiteY1" fmla="*/ 0 h 1001220"/>
              <a:gd name="connsiteX2" fmla="*/ 4216309 w 4216309"/>
              <a:gd name="connsiteY2" fmla="*/ 1001220 h 1001220"/>
              <a:gd name="connsiteX3" fmla="*/ 0 w 4216309"/>
              <a:gd name="connsiteY3" fmla="*/ 1001220 h 1001220"/>
              <a:gd name="connsiteX4" fmla="*/ 0 w 4216309"/>
              <a:gd name="connsiteY4" fmla="*/ 0 h 10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6309" h="1001220">
                <a:moveTo>
                  <a:pt x="0" y="0"/>
                </a:moveTo>
                <a:lnTo>
                  <a:pt x="4216309" y="0"/>
                </a:lnTo>
                <a:lnTo>
                  <a:pt x="4216309" y="1001220"/>
                </a:lnTo>
                <a:lnTo>
                  <a:pt x="0" y="1001220"/>
                </a:lnTo>
                <a:lnTo>
                  <a:pt x="0" y="0"/>
                </a:lnTo>
                <a:close/>
              </a:path>
            </a:pathLst>
          </a:custGeom>
          <a:noFill/>
          <a:ln>
            <a:noFill/>
          </a:ln>
          <a:effectLst/>
        </p:spPr>
        <p:txBody>
          <a:bodyPr spcFirstLastPara="0" vert="horz" wrap="square" lIns="53340" tIns="53340" rIns="53340" bIns="53340" numCol="1" spcCol="1270" anchor="ctr" anchorCtr="0">
            <a:noAutofit/>
          </a:bodyPr>
          <a:lstStyle/>
          <a:p>
            <a:pPr marL="114300" marR="0" lvl="1" indent="-114300" defTabSz="622300" eaLnBrk="1" fontAlgn="base" latinLnBrk="0" hangingPunct="1">
              <a:lnSpc>
                <a:spcPct val="90000"/>
              </a:lnSpc>
              <a:spcBef>
                <a:spcPct val="0"/>
              </a:spcBef>
              <a:spcAft>
                <a:spcPct val="15000"/>
              </a:spcAft>
              <a:buClrTx/>
              <a:buSzPct val="70000"/>
              <a:buFontTx/>
              <a:buChar char="••"/>
              <a:tabLst/>
              <a:defRPr/>
            </a:pPr>
            <a:r>
              <a:rPr kumimoji="0" lang="en-GB" sz="1400" b="0" i="0" u="none" strike="noStrike" kern="0" cap="none" spc="0" normalizeH="0" baseline="0" noProof="0" dirty="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rPr>
              <a:t>A chemical safety assessment </a:t>
            </a:r>
            <a:r>
              <a:rPr kumimoji="0" lang="en-GB" sz="1400" b="0" i="0" u="none" strike="noStrike" kern="0" cap="none" spc="0" normalizeH="0" baseline="0" noProof="0" dirty="0" smtClean="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rPr>
              <a:t>is </a:t>
            </a:r>
            <a:r>
              <a:rPr kumimoji="0" lang="en-GB" sz="1400" b="0" i="0" u="none" strike="noStrike" kern="0" cap="none" spc="0" normalizeH="0" baseline="0" noProof="0" dirty="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rPr>
              <a:t>not required for quantities &lt;10 tonnes / year</a:t>
            </a:r>
          </a:p>
        </p:txBody>
      </p:sp>
      <p:sp>
        <p:nvSpPr>
          <p:cNvPr id="19" name="Freeform 18"/>
          <p:cNvSpPr/>
          <p:nvPr/>
        </p:nvSpPr>
        <p:spPr>
          <a:xfrm>
            <a:off x="4211841" y="4669834"/>
            <a:ext cx="1769739" cy="123876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w="25400" cap="flat" cmpd="sng" algn="ctr">
            <a:noFill/>
            <a:prstDash val="solid"/>
          </a:ln>
          <a:effectLst/>
        </p:spPr>
        <p:txBody>
          <a:bodyPr spcFirstLastPara="0" vert="horz" wrap="square" lIns="121442" tIns="121442" rIns="121442" bIns="121442" numCol="1" spcCol="1270" anchor="ctr" anchorCtr="0">
            <a:noAutofit/>
          </a:bodyPr>
          <a:lstStyle/>
          <a:p>
            <a:pPr marL="0" marR="0" lvl="0" indent="0" algn="ctr" defTabSz="711200" eaLnBrk="1" fontAlgn="base" latinLnBrk="0" hangingPunct="1">
              <a:lnSpc>
                <a:spcPct val="90000"/>
              </a:lnSpc>
              <a:spcBef>
                <a:spcPct val="0"/>
              </a:spcBef>
              <a:spcAft>
                <a:spcPct val="3500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…and it is hazardous</a:t>
            </a:r>
            <a:endParaRPr kumimoji="0" lang="en-GB" sz="16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 name="Freeform 19"/>
          <p:cNvSpPr/>
          <p:nvPr/>
        </p:nvSpPr>
        <p:spPr>
          <a:xfrm>
            <a:off x="6012160" y="4634246"/>
            <a:ext cx="2406706" cy="1243026"/>
          </a:xfrm>
          <a:custGeom>
            <a:avLst/>
            <a:gdLst>
              <a:gd name="connsiteX0" fmla="*/ 0 w 2406706"/>
              <a:gd name="connsiteY0" fmla="*/ 0 h 1619764"/>
              <a:gd name="connsiteX1" fmla="*/ 2406706 w 2406706"/>
              <a:gd name="connsiteY1" fmla="*/ 0 h 1619764"/>
              <a:gd name="connsiteX2" fmla="*/ 2406706 w 2406706"/>
              <a:gd name="connsiteY2" fmla="*/ 1619764 h 1619764"/>
              <a:gd name="connsiteX3" fmla="*/ 0 w 2406706"/>
              <a:gd name="connsiteY3" fmla="*/ 1619764 h 1619764"/>
              <a:gd name="connsiteX4" fmla="*/ 0 w 2406706"/>
              <a:gd name="connsiteY4" fmla="*/ 0 h 161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706" h="1619764">
                <a:moveTo>
                  <a:pt x="0" y="0"/>
                </a:moveTo>
                <a:lnTo>
                  <a:pt x="2406706" y="0"/>
                </a:lnTo>
                <a:lnTo>
                  <a:pt x="2406706" y="1619764"/>
                </a:lnTo>
                <a:lnTo>
                  <a:pt x="0" y="1619764"/>
                </a:lnTo>
                <a:lnTo>
                  <a:pt x="0" y="0"/>
                </a:lnTo>
                <a:close/>
              </a:path>
            </a:pathLst>
          </a:custGeom>
          <a:noFill/>
          <a:ln>
            <a:noFill/>
          </a:ln>
          <a:effectLst/>
        </p:spPr>
        <p:txBody>
          <a:bodyPr spcFirstLastPara="0" vert="horz" wrap="square" lIns="53340" tIns="53340" rIns="53340" bIns="53340" numCol="1" spcCol="1270" anchor="ctr" anchorCtr="0">
            <a:noAutofit/>
          </a:bodyPr>
          <a:lstStyle/>
          <a:p>
            <a:pPr marL="114300" marR="0" lvl="1" indent="-114300" defTabSz="622300" eaLnBrk="1" fontAlgn="auto" latinLnBrk="0" hangingPunct="1">
              <a:lnSpc>
                <a:spcPct val="90000"/>
              </a:lnSpc>
              <a:spcBef>
                <a:spcPct val="20000"/>
              </a:spcBef>
              <a:spcAft>
                <a:spcPct val="15000"/>
              </a:spcAft>
              <a:buClrTx/>
              <a:buSzPct val="70000"/>
              <a:buFontTx/>
              <a:buChar char="••"/>
              <a:tabLst/>
              <a:defRPr/>
            </a:pPr>
            <a:r>
              <a:rPr kumimoji="0" lang="en-GB" sz="1400" b="0" i="0" u="none" strike="noStrike" kern="0" cap="none" spc="0" normalizeH="0" baseline="0" noProof="0" dirty="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rPr>
              <a:t>Exposure scenarios are generated only for hazardous substances</a:t>
            </a:r>
          </a:p>
        </p:txBody>
      </p:sp>
    </p:spTree>
    <p:extLst>
      <p:ext uri="{BB962C8B-B14F-4D97-AF65-F5344CB8AC3E}">
        <p14:creationId xmlns:p14="http://schemas.microsoft.com/office/powerpoint/2010/main" val="2505294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Formulating mixtures for end users</a:t>
            </a:r>
            <a:endParaRPr lang="en-GB" dirty="0"/>
          </a:p>
        </p:txBody>
      </p:sp>
      <p:sp>
        <p:nvSpPr>
          <p:cNvPr id="4" name="Slide Number Placeholder 3"/>
          <p:cNvSpPr>
            <a:spLocks noGrp="1"/>
          </p:cNvSpPr>
          <p:nvPr>
            <p:ph type="sldNum" sz="quarter" idx="12"/>
          </p:nvPr>
        </p:nvSpPr>
        <p:spPr/>
        <p:txBody>
          <a:bodyPr/>
          <a:lstStyle/>
          <a:p>
            <a:fld id="{4BEEE12E-00CA-42D6-926E-5AF396604CE1}" type="slidenum">
              <a:rPr lang="en-GB" smtClean="0"/>
              <a:pPr/>
              <a:t>17</a:t>
            </a:fld>
            <a:endParaRPr lang="en-GB"/>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5262" y="2924944"/>
            <a:ext cx="1418786"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1809582" y="2276872"/>
            <a:ext cx="1224136" cy="1224136"/>
          </a:xfrm>
          <a:prstGeom prst="ellipse">
            <a:avLst/>
          </a:prstGeom>
          <a:solidFill>
            <a:srgbClr val="008BC8"/>
          </a:solidFill>
          <a:ln>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635896" y="1340768"/>
            <a:ext cx="1224136" cy="1224136"/>
          </a:xfrm>
          <a:prstGeom prst="ellipse">
            <a:avLst/>
          </a:prstGeom>
          <a:solidFill>
            <a:srgbClr val="008BC8"/>
          </a:solidFill>
          <a:ln>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5508104" y="2276872"/>
            <a:ext cx="1224136" cy="1224136"/>
          </a:xfrm>
          <a:prstGeom prst="ellipse">
            <a:avLst/>
          </a:prstGeom>
          <a:solidFill>
            <a:srgbClr val="008BC8"/>
          </a:solidFill>
          <a:ln>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https://activity.echa.europa.eu/sites/act-1/process-1-9/docs/2.1%20DU%20support%20package/2.1.14%20Video%20Tutorials/DUtutorials%20Images/DU_tutorials_symbols/Who_is_DU/End_users_industry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120416" y="5166294"/>
            <a:ext cx="2196000" cy="10306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s://activity.echa.europa.eu/sites/act-1/process-1-9/docs/2.1%20DU%20support%20package/2.1.14%20Video%20Tutorials/DUtutorials%20Images/DU_tutorials_symbols/Who_is_DU/End_users_professiona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55576" y="5188008"/>
            <a:ext cx="164319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W:\CSA Programme\2.1 DU support package\2.1.14 Video Tutorials\DUtutorials Images\DU_tutorials_symbols\Who_is_DU\mixtur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8994" y="5141599"/>
            <a:ext cx="928029" cy="1080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609781" y="1731972"/>
            <a:ext cx="1276365" cy="461665"/>
          </a:xfrm>
          <a:prstGeom prst="rect">
            <a:avLst/>
          </a:prstGeom>
          <a:noFill/>
        </p:spPr>
        <p:txBody>
          <a:bodyPr wrap="square" rtlCol="0">
            <a:spAutoFit/>
          </a:bodyPr>
          <a:lstStyle/>
          <a:p>
            <a:pPr algn="ctr"/>
            <a:r>
              <a:rPr lang="en-GB" sz="1200" b="1" dirty="0" smtClean="0">
                <a:solidFill>
                  <a:srgbClr val="FFCC00"/>
                </a:solidFill>
                <a:latin typeface="Verdana" panose="020B0604030504040204" pitchFamily="34" charset="0"/>
                <a:ea typeface="Verdana" panose="020B0604030504040204" pitchFamily="34" charset="0"/>
                <a:cs typeface="Verdana" panose="020B0604030504040204" pitchFamily="34" charset="0"/>
              </a:rPr>
              <a:t>Supplier 2</a:t>
            </a:r>
          </a:p>
          <a:p>
            <a:pPr algn="ctr"/>
            <a:r>
              <a:rPr lang="en-GB"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Substance A</a:t>
            </a:r>
            <a:endPar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5517832" y="2525995"/>
            <a:ext cx="1276365" cy="646331"/>
          </a:xfrm>
          <a:prstGeom prst="rect">
            <a:avLst/>
          </a:prstGeom>
          <a:noFill/>
        </p:spPr>
        <p:txBody>
          <a:bodyPr wrap="square" rtlCol="0">
            <a:spAutoFit/>
          </a:bodyPr>
          <a:lstStyle/>
          <a:p>
            <a:pPr algn="ctr"/>
            <a:r>
              <a:rPr lang="en-GB" sz="1200" b="1" dirty="0" smtClean="0">
                <a:solidFill>
                  <a:srgbClr val="FFCC00"/>
                </a:solidFill>
                <a:latin typeface="Verdana" panose="020B0604030504040204" pitchFamily="34" charset="0"/>
                <a:ea typeface="Verdana" panose="020B0604030504040204" pitchFamily="34" charset="0"/>
                <a:cs typeface="Verdana" panose="020B0604030504040204" pitchFamily="34" charset="0"/>
              </a:rPr>
              <a:t>Supplier 3</a:t>
            </a:r>
          </a:p>
          <a:p>
            <a:pPr algn="ctr"/>
            <a:r>
              <a:rPr lang="en-GB"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Substance B Mixture C</a:t>
            </a:r>
            <a:endPar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1783467" y="2658107"/>
            <a:ext cx="1276365" cy="461665"/>
          </a:xfrm>
          <a:prstGeom prst="rect">
            <a:avLst/>
          </a:prstGeom>
          <a:noFill/>
        </p:spPr>
        <p:txBody>
          <a:bodyPr wrap="square" rtlCol="0">
            <a:spAutoFit/>
          </a:bodyPr>
          <a:lstStyle/>
          <a:p>
            <a:pPr algn="ctr"/>
            <a:r>
              <a:rPr lang="en-GB" sz="1200" b="1" dirty="0" smtClean="0">
                <a:solidFill>
                  <a:srgbClr val="FFCC00"/>
                </a:solidFill>
                <a:latin typeface="Verdana" panose="020B0604030504040204" pitchFamily="34" charset="0"/>
                <a:ea typeface="Verdana" panose="020B0604030504040204" pitchFamily="34" charset="0"/>
                <a:cs typeface="Verdana" panose="020B0604030504040204" pitchFamily="34" charset="0"/>
              </a:rPr>
              <a:t>Supplier 1</a:t>
            </a:r>
          </a:p>
          <a:p>
            <a:pPr algn="ctr"/>
            <a:r>
              <a:rPr lang="en-GB"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Substance A</a:t>
            </a:r>
            <a:endPar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3059832" y="6196905"/>
            <a:ext cx="2664295" cy="276999"/>
          </a:xfrm>
          <a:prstGeom prst="rect">
            <a:avLst/>
          </a:prstGeom>
          <a:noFill/>
        </p:spPr>
        <p:txBody>
          <a:bodyPr wrap="square" rtlCol="0">
            <a:spAutoFit/>
          </a:bodyPr>
          <a:lstStyle/>
          <a:p>
            <a:pPr algn="ctr"/>
            <a:r>
              <a:rPr lang="en-GB" sz="12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Mixture D (=A+B+C)</a:t>
            </a:r>
            <a:endParaRPr lang="en-GB" sz="12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8" name="Straight Arrow Connector 17"/>
          <p:cNvCxnSpPr/>
          <p:nvPr/>
        </p:nvCxnSpPr>
        <p:spPr>
          <a:xfrm>
            <a:off x="4283009" y="2586099"/>
            <a:ext cx="0" cy="2668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059832" y="3119772"/>
            <a:ext cx="360040" cy="165212"/>
          </a:xfrm>
          <a:prstGeom prst="straightConnector1">
            <a:avLst/>
          </a:prstGeom>
          <a:ln w="28575">
            <a:solidFill>
              <a:srgbClr val="008BC8"/>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148064" y="3119772"/>
            <a:ext cx="360040" cy="165212"/>
          </a:xfrm>
          <a:prstGeom prst="straightConnector1">
            <a:avLst/>
          </a:prstGeom>
          <a:ln w="28575">
            <a:solidFill>
              <a:srgbClr val="008BC8"/>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004048" y="5949280"/>
            <a:ext cx="936104" cy="0"/>
          </a:xfrm>
          <a:prstGeom prst="straightConnector1">
            <a:avLst/>
          </a:prstGeom>
          <a:ln w="28575">
            <a:solidFill>
              <a:srgbClr val="008BC8"/>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627784" y="5949280"/>
            <a:ext cx="936104" cy="0"/>
          </a:xfrm>
          <a:prstGeom prst="straightConnector1">
            <a:avLst/>
          </a:prstGeom>
          <a:ln w="28575">
            <a:solidFill>
              <a:srgbClr val="008BC8"/>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475656" y="4005064"/>
            <a:ext cx="2016224" cy="830997"/>
          </a:xfrm>
          <a:prstGeom prst="rect">
            <a:avLst/>
          </a:prstGeom>
          <a:noFill/>
        </p:spPr>
        <p:txBody>
          <a:bodyPr wrap="square" rtlCol="0">
            <a:spAutoFit/>
          </a:bodyPr>
          <a:lstStyle/>
          <a:p>
            <a:pPr algn="ctr"/>
            <a:r>
              <a:rPr lang="en-GB" sz="16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What to communicate and how?</a:t>
            </a:r>
            <a:endParaRPr lang="en-GB" sz="16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Cloud Callout 11"/>
          <p:cNvSpPr/>
          <p:nvPr/>
        </p:nvSpPr>
        <p:spPr>
          <a:xfrm rot="977874" flipH="1" flipV="1">
            <a:off x="1460320" y="3739787"/>
            <a:ext cx="2057295" cy="1378388"/>
          </a:xfrm>
          <a:prstGeom prst="cloudCallout">
            <a:avLst>
              <a:gd name="adj1" fmla="val -39256"/>
              <a:gd name="adj2" fmla="val 57100"/>
            </a:avLst>
          </a:prstGeom>
          <a:noFill/>
          <a:ln>
            <a:solidFill>
              <a:srgbClr val="004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6341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What and how to communicate –</a:t>
            </a:r>
            <a:b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br>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the SUMI approach</a:t>
            </a:r>
            <a:b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br>
            <a:endPar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71950" y="1600200"/>
            <a:ext cx="3140010" cy="4525963"/>
          </a:xfrm>
        </p:spPr>
      </p:pic>
      <p:sp>
        <p:nvSpPr>
          <p:cNvPr id="4" name="Content Placeholder 3"/>
          <p:cNvSpPr>
            <a:spLocks noGrp="1"/>
          </p:cNvSpPr>
          <p:nvPr>
            <p:ph sz="half" idx="2"/>
          </p:nvPr>
        </p:nvSpPr>
        <p:spPr>
          <a:xfrm>
            <a:off x="4648200" y="1600201"/>
            <a:ext cx="4038600" cy="4061048"/>
          </a:xfrm>
        </p:spPr>
        <p:txBody>
          <a:bodyPr>
            <a:normAutofit lnSpcReduction="10000"/>
          </a:bodyPr>
          <a:lstStyle/>
          <a:p>
            <a:pPr marL="457200" lvl="0" indent="-457200" fontAlgn="base">
              <a:spcBef>
                <a:spcPct val="25000"/>
              </a:spcBef>
              <a:spcAft>
                <a:spcPct val="0"/>
              </a:spcAft>
              <a:buFont typeface="+mj-lt"/>
              <a:buAutoNum type="arabicPeriod"/>
              <a:tabLst>
                <a:tab pos="388938" algn="l"/>
                <a:tab pos="576263" algn="l"/>
              </a:tabLst>
              <a:defRPr/>
            </a:pPr>
            <a:r>
              <a:rPr lang="en-GB" sz="1800" dirty="0">
                <a:solidFill>
                  <a:prstClr val="black"/>
                </a:solidFill>
                <a:latin typeface="Verdana" pitchFamily="34" charset="0"/>
                <a:ea typeface="ＭＳ Ｐゴシック" charset="-128"/>
              </a:rPr>
              <a:t>Existing conditions of safe use are identified within sectors</a:t>
            </a:r>
          </a:p>
          <a:p>
            <a:pPr marL="457200" lvl="0" indent="-457200" fontAlgn="base">
              <a:spcBef>
                <a:spcPct val="25000"/>
              </a:spcBef>
              <a:spcAft>
                <a:spcPct val="0"/>
              </a:spcAft>
              <a:buFont typeface="+mj-lt"/>
              <a:buAutoNum type="arabicPeriod"/>
              <a:tabLst>
                <a:tab pos="388938" algn="l"/>
                <a:tab pos="576263" algn="l"/>
              </a:tabLst>
              <a:defRPr/>
            </a:pPr>
            <a:endParaRPr lang="en-GB" sz="1800" dirty="0">
              <a:solidFill>
                <a:prstClr val="black"/>
              </a:solidFill>
              <a:latin typeface="Verdana" pitchFamily="34" charset="0"/>
              <a:ea typeface="ＭＳ Ｐゴシック" charset="-128"/>
            </a:endParaRPr>
          </a:p>
          <a:p>
            <a:pPr marL="457200" lvl="0" indent="-457200" fontAlgn="base">
              <a:spcBef>
                <a:spcPct val="25000"/>
              </a:spcBef>
              <a:spcAft>
                <a:spcPct val="0"/>
              </a:spcAft>
              <a:buFont typeface="+mj-lt"/>
              <a:buAutoNum type="arabicPeriod"/>
              <a:tabLst>
                <a:tab pos="388938" algn="l"/>
                <a:tab pos="576263" algn="l"/>
              </a:tabLst>
              <a:defRPr/>
            </a:pPr>
            <a:r>
              <a:rPr lang="en-GB" sz="1800" dirty="0">
                <a:solidFill>
                  <a:prstClr val="black"/>
                </a:solidFill>
                <a:latin typeface="Verdana" pitchFamily="34" charset="0"/>
                <a:ea typeface="ＭＳ Ｐゴシック" charset="-128"/>
              </a:rPr>
              <a:t>Provided as </a:t>
            </a:r>
            <a:r>
              <a:rPr lang="en-GB" sz="1800" b="1" dirty="0">
                <a:solidFill>
                  <a:prstClr val="black"/>
                </a:solidFill>
                <a:latin typeface="Verdana" pitchFamily="34" charset="0"/>
                <a:ea typeface="ＭＳ Ｐゴシック" charset="-128"/>
              </a:rPr>
              <a:t>S</a:t>
            </a:r>
            <a:r>
              <a:rPr lang="en-GB" sz="1800" dirty="0">
                <a:solidFill>
                  <a:prstClr val="black"/>
                </a:solidFill>
                <a:latin typeface="Verdana" pitchFamily="34" charset="0"/>
                <a:ea typeface="ＭＳ Ｐゴシック" charset="-128"/>
              </a:rPr>
              <a:t>afe </a:t>
            </a:r>
            <a:r>
              <a:rPr lang="en-GB" sz="1800" b="1" dirty="0">
                <a:solidFill>
                  <a:prstClr val="black"/>
                </a:solidFill>
                <a:latin typeface="Verdana" pitchFamily="34" charset="0"/>
                <a:ea typeface="ＭＳ Ｐゴシック" charset="-128"/>
              </a:rPr>
              <a:t>U</a:t>
            </a:r>
            <a:r>
              <a:rPr lang="en-GB" sz="1800" dirty="0">
                <a:solidFill>
                  <a:prstClr val="black"/>
                </a:solidFill>
                <a:latin typeface="Verdana" pitchFamily="34" charset="0"/>
                <a:ea typeface="ＭＳ Ｐゴシック" charset="-128"/>
              </a:rPr>
              <a:t>se of </a:t>
            </a:r>
            <a:r>
              <a:rPr lang="en-GB" sz="1800" b="1" dirty="0">
                <a:solidFill>
                  <a:prstClr val="black"/>
                </a:solidFill>
                <a:latin typeface="Verdana" pitchFamily="34" charset="0"/>
                <a:ea typeface="ＭＳ Ｐゴシック" charset="-128"/>
              </a:rPr>
              <a:t>M</a:t>
            </a:r>
            <a:r>
              <a:rPr lang="en-GB" sz="1800" dirty="0">
                <a:solidFill>
                  <a:prstClr val="black"/>
                </a:solidFill>
                <a:latin typeface="Verdana" pitchFamily="34" charset="0"/>
                <a:ea typeface="ＭＳ Ｐゴシック" charset="-128"/>
              </a:rPr>
              <a:t>ixtures </a:t>
            </a:r>
            <a:r>
              <a:rPr lang="en-GB" sz="1800" b="1" dirty="0">
                <a:solidFill>
                  <a:prstClr val="black"/>
                </a:solidFill>
                <a:latin typeface="Verdana" pitchFamily="34" charset="0"/>
                <a:ea typeface="ＭＳ Ｐゴシック" charset="-128"/>
              </a:rPr>
              <a:t>I</a:t>
            </a:r>
            <a:r>
              <a:rPr lang="en-GB" sz="1800" dirty="0">
                <a:solidFill>
                  <a:prstClr val="black"/>
                </a:solidFill>
                <a:latin typeface="Verdana" pitchFamily="34" charset="0"/>
                <a:ea typeface="ＭＳ Ｐゴシック" charset="-128"/>
              </a:rPr>
              <a:t>nformation (</a:t>
            </a:r>
            <a:r>
              <a:rPr lang="en-GB" sz="1800" b="1" dirty="0">
                <a:solidFill>
                  <a:prstClr val="black"/>
                </a:solidFill>
                <a:latin typeface="Verdana" pitchFamily="34" charset="0"/>
                <a:ea typeface="ＭＳ Ｐゴシック" charset="-128"/>
              </a:rPr>
              <a:t>SUMI</a:t>
            </a:r>
            <a:r>
              <a:rPr lang="en-GB" sz="1800" dirty="0">
                <a:solidFill>
                  <a:prstClr val="black"/>
                </a:solidFill>
                <a:latin typeface="Verdana" pitchFamily="34" charset="0"/>
                <a:ea typeface="ＭＳ Ｐゴシック" charset="-128"/>
              </a:rPr>
              <a:t>)</a:t>
            </a:r>
          </a:p>
          <a:p>
            <a:pPr marL="800100" lvl="1" indent="-342900" fontAlgn="base">
              <a:spcBef>
                <a:spcPct val="25000"/>
              </a:spcBef>
              <a:spcAft>
                <a:spcPct val="0"/>
              </a:spcAft>
              <a:buFont typeface="+mj-lt"/>
              <a:buAutoNum type="arabicPeriod"/>
              <a:tabLst>
                <a:tab pos="388938" algn="l"/>
                <a:tab pos="576263" algn="l"/>
              </a:tabLst>
              <a:defRPr/>
            </a:pPr>
            <a:r>
              <a:rPr lang="en-GB" sz="1600" dirty="0">
                <a:solidFill>
                  <a:prstClr val="black"/>
                </a:solidFill>
                <a:latin typeface="Verdana" pitchFamily="34" charset="0"/>
                <a:ea typeface="ＭＳ Ｐゴシック" charset="-128"/>
              </a:rPr>
              <a:t>Harmonised template </a:t>
            </a:r>
          </a:p>
          <a:p>
            <a:pPr marL="800100" lvl="1" indent="-342900" fontAlgn="base">
              <a:spcBef>
                <a:spcPct val="25000"/>
              </a:spcBef>
              <a:spcAft>
                <a:spcPct val="0"/>
              </a:spcAft>
              <a:buFont typeface="+mj-lt"/>
              <a:buAutoNum type="arabicPeriod"/>
              <a:tabLst>
                <a:tab pos="388938" algn="l"/>
                <a:tab pos="576263" algn="l"/>
              </a:tabLst>
              <a:defRPr/>
            </a:pPr>
            <a:r>
              <a:rPr lang="en-GB" sz="1600" dirty="0">
                <a:solidFill>
                  <a:prstClr val="black"/>
                </a:solidFill>
                <a:latin typeface="Verdana" pitchFamily="34" charset="0"/>
                <a:ea typeface="ＭＳ Ｐゴシック" charset="-128"/>
              </a:rPr>
              <a:t>Uses clear language, pictograms, in sector terminology</a:t>
            </a:r>
          </a:p>
          <a:p>
            <a:pPr marL="800100" lvl="1" indent="-342900" fontAlgn="base">
              <a:spcBef>
                <a:spcPct val="25000"/>
              </a:spcBef>
              <a:spcAft>
                <a:spcPct val="0"/>
              </a:spcAft>
              <a:buFont typeface="+mj-lt"/>
              <a:buAutoNum type="arabicPeriod"/>
              <a:tabLst>
                <a:tab pos="388938" algn="l"/>
                <a:tab pos="576263" algn="l"/>
              </a:tabLst>
              <a:defRPr/>
            </a:pPr>
            <a:endParaRPr lang="en-GB" sz="1600" dirty="0">
              <a:solidFill>
                <a:prstClr val="black"/>
              </a:solidFill>
              <a:latin typeface="Verdana" pitchFamily="34" charset="0"/>
              <a:ea typeface="ＭＳ Ｐゴシック" charset="-128"/>
            </a:endParaRPr>
          </a:p>
          <a:p>
            <a:pPr marL="457200" lvl="0" indent="-457200" fontAlgn="base">
              <a:spcBef>
                <a:spcPct val="25000"/>
              </a:spcBef>
              <a:spcAft>
                <a:spcPct val="0"/>
              </a:spcAft>
              <a:buFont typeface="+mj-lt"/>
              <a:buAutoNum type="arabicPeriod"/>
              <a:tabLst>
                <a:tab pos="388938" algn="l"/>
                <a:tab pos="576263" algn="l"/>
              </a:tabLst>
              <a:defRPr/>
            </a:pPr>
            <a:r>
              <a:rPr lang="en-GB" sz="1800" dirty="0">
                <a:solidFill>
                  <a:prstClr val="black"/>
                </a:solidFill>
                <a:latin typeface="Verdana" pitchFamily="34" charset="0"/>
                <a:ea typeface="ＭＳ Ｐゴシック" charset="-128"/>
              </a:rPr>
              <a:t>Formulator cross checks that use is covered by supplier ES</a:t>
            </a:r>
          </a:p>
          <a:p>
            <a:pPr marL="0" indent="0">
              <a:buNone/>
            </a:pPr>
            <a:endParaRPr lang="en-GB" sz="2400" dirty="0"/>
          </a:p>
        </p:txBody>
      </p:sp>
      <p:sp>
        <p:nvSpPr>
          <p:cNvPr id="5" name="Slide Number Placeholder 4"/>
          <p:cNvSpPr>
            <a:spLocks noGrp="1"/>
          </p:cNvSpPr>
          <p:nvPr>
            <p:ph type="sldNum" sz="quarter" idx="12"/>
          </p:nvPr>
        </p:nvSpPr>
        <p:spPr/>
        <p:txBody>
          <a:bodyPr/>
          <a:lstStyle/>
          <a:p>
            <a:fld id="{4BEEE12E-00CA-42D6-926E-5AF396604CE1}" type="slidenum">
              <a:rPr lang="en-GB" sz="1000" smtClean="0">
                <a:latin typeface="Verdana" panose="020B0604030504040204" pitchFamily="34" charset="0"/>
                <a:ea typeface="Verdana" panose="020B0604030504040204" pitchFamily="34" charset="0"/>
                <a:cs typeface="Verdana" panose="020B0604030504040204" pitchFamily="34" charset="0"/>
              </a:rPr>
              <a:t>18</a:t>
            </a:fld>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539552" y="5498068"/>
            <a:ext cx="432048" cy="523220"/>
          </a:xfrm>
          <a:prstGeom prst="rect">
            <a:avLst/>
          </a:prstGeom>
        </p:spPr>
        <p:txBody>
          <a:bodyPr wrap="square">
            <a:spAutoFit/>
          </a:bodyPr>
          <a:lstStyle/>
          <a:p>
            <a:pPr fontAlgn="base">
              <a:spcBef>
                <a:spcPct val="25000"/>
              </a:spcBef>
              <a:spcAft>
                <a:spcPct val="0"/>
              </a:spcAft>
              <a:tabLst>
                <a:tab pos="388938" algn="l"/>
                <a:tab pos="576263" algn="l"/>
              </a:tabLst>
              <a:defRPr/>
            </a:pPr>
            <a:r>
              <a:rPr lang="en-GB" sz="2800" b="1" dirty="0">
                <a:solidFill>
                  <a:srgbClr val="008BC8"/>
                </a:solidFill>
                <a:latin typeface="Verdana" pitchFamily="34" charset="0"/>
                <a:ea typeface="ＭＳ Ｐゴシック" charset="-128"/>
              </a:rPr>
              <a:t>1</a:t>
            </a:r>
          </a:p>
        </p:txBody>
      </p:sp>
      <p:sp>
        <p:nvSpPr>
          <p:cNvPr id="11" name="Rectangle 10"/>
          <p:cNvSpPr/>
          <p:nvPr/>
        </p:nvSpPr>
        <p:spPr>
          <a:xfrm>
            <a:off x="539552" y="4201924"/>
            <a:ext cx="432048" cy="523220"/>
          </a:xfrm>
          <a:prstGeom prst="rect">
            <a:avLst/>
          </a:prstGeom>
        </p:spPr>
        <p:txBody>
          <a:bodyPr wrap="square">
            <a:spAutoFit/>
          </a:bodyPr>
          <a:lstStyle/>
          <a:p>
            <a:pPr fontAlgn="base">
              <a:spcBef>
                <a:spcPct val="25000"/>
              </a:spcBef>
              <a:spcAft>
                <a:spcPct val="0"/>
              </a:spcAft>
              <a:tabLst>
                <a:tab pos="388938" algn="l"/>
                <a:tab pos="576263" algn="l"/>
              </a:tabLst>
              <a:defRPr/>
            </a:pPr>
            <a:r>
              <a:rPr lang="en-GB" sz="2800" b="1" dirty="0">
                <a:solidFill>
                  <a:srgbClr val="008BC8"/>
                </a:solidFill>
                <a:latin typeface="Verdana" pitchFamily="34" charset="0"/>
                <a:ea typeface="ＭＳ Ｐゴシック" charset="-128"/>
              </a:rPr>
              <a:t>2</a:t>
            </a:r>
          </a:p>
        </p:txBody>
      </p:sp>
      <p:sp>
        <p:nvSpPr>
          <p:cNvPr id="12" name="Rectangle 11"/>
          <p:cNvSpPr/>
          <p:nvPr/>
        </p:nvSpPr>
        <p:spPr>
          <a:xfrm>
            <a:off x="539552" y="1844824"/>
            <a:ext cx="432048" cy="523220"/>
          </a:xfrm>
          <a:prstGeom prst="rect">
            <a:avLst/>
          </a:prstGeom>
        </p:spPr>
        <p:txBody>
          <a:bodyPr wrap="square">
            <a:spAutoFit/>
          </a:bodyPr>
          <a:lstStyle/>
          <a:p>
            <a:pPr fontAlgn="base">
              <a:spcBef>
                <a:spcPct val="25000"/>
              </a:spcBef>
              <a:spcAft>
                <a:spcPct val="0"/>
              </a:spcAft>
              <a:tabLst>
                <a:tab pos="388938" algn="l"/>
                <a:tab pos="576263" algn="l"/>
              </a:tabLst>
              <a:defRPr/>
            </a:pPr>
            <a:r>
              <a:rPr lang="en-GB" sz="2800" b="1" dirty="0">
                <a:solidFill>
                  <a:srgbClr val="008BC8"/>
                </a:solidFill>
                <a:latin typeface="Verdana" pitchFamily="34" charset="0"/>
                <a:ea typeface="ＭＳ Ｐゴシック" charset="-128"/>
              </a:rPr>
              <a:t>3</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5762" y="5661248"/>
            <a:ext cx="2232000" cy="574420"/>
          </a:xfrm>
          <a:prstGeom prst="rect">
            <a:avLst/>
          </a:prstGeom>
        </p:spPr>
      </p:pic>
    </p:spTree>
    <p:extLst>
      <p:ext uri="{BB962C8B-B14F-4D97-AF65-F5344CB8AC3E}">
        <p14:creationId xmlns:p14="http://schemas.microsoft.com/office/powerpoint/2010/main" val="2844750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rPr>
              <a:t>What and how to communicate </a:t>
            </a:r>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a:t>
            </a:r>
            <a:b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br>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the LCID </a:t>
            </a:r>
            <a:r>
              <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rPr>
              <a:t>approach</a:t>
            </a:r>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
            </a:r>
            <a:b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br>
            <a:endPar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Content Placeholder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8304"/>
          <a:stretch/>
        </p:blipFill>
        <p:spPr>
          <a:xfrm>
            <a:off x="971600" y="1556792"/>
            <a:ext cx="3096344" cy="4745315"/>
          </a:xfrm>
        </p:spPr>
      </p:pic>
      <p:sp>
        <p:nvSpPr>
          <p:cNvPr id="4" name="Content Placeholder 3"/>
          <p:cNvSpPr>
            <a:spLocks noGrp="1"/>
          </p:cNvSpPr>
          <p:nvPr>
            <p:ph sz="half" idx="2"/>
          </p:nvPr>
        </p:nvSpPr>
        <p:spPr>
          <a:xfrm>
            <a:off x="4499992" y="1398476"/>
            <a:ext cx="4038600" cy="3969876"/>
          </a:xfrm>
        </p:spPr>
        <p:txBody>
          <a:bodyPr>
            <a:normAutofit/>
          </a:bodyPr>
          <a:lstStyle/>
          <a:p>
            <a:pPr marL="457200" lvl="0" indent="-457200" fontAlgn="base">
              <a:spcBef>
                <a:spcPct val="25000"/>
              </a:spcBef>
              <a:spcAft>
                <a:spcPct val="0"/>
              </a:spcAft>
              <a:buFont typeface="+mj-lt"/>
              <a:buAutoNum type="arabicPeriod"/>
              <a:tabLst>
                <a:tab pos="388938" algn="l"/>
                <a:tab pos="576263" algn="l"/>
              </a:tabLst>
              <a:defRPr/>
            </a:pPr>
            <a:r>
              <a:rPr lang="en-GB" sz="2000" dirty="0" smtClean="0">
                <a:solidFill>
                  <a:prstClr val="black"/>
                </a:solidFill>
                <a:latin typeface="Verdana" pitchFamily="34" charset="0"/>
                <a:ea typeface="ＭＳ Ｐゴシック" charset="-128"/>
                <a:cs typeface="Arial" pitchFamily="34" charset="0"/>
              </a:rPr>
              <a:t>Lead </a:t>
            </a:r>
            <a:r>
              <a:rPr lang="en-GB" sz="2000" dirty="0">
                <a:solidFill>
                  <a:prstClr val="black"/>
                </a:solidFill>
                <a:latin typeface="Verdana" pitchFamily="34" charset="0"/>
                <a:ea typeface="ＭＳ Ｐゴシック" charset="-128"/>
                <a:cs typeface="Arial" pitchFamily="34" charset="0"/>
              </a:rPr>
              <a:t>component for various routes of exposure is </a:t>
            </a:r>
            <a:r>
              <a:rPr lang="en-GB" sz="2000" dirty="0" smtClean="0">
                <a:solidFill>
                  <a:prstClr val="black"/>
                </a:solidFill>
                <a:latin typeface="Verdana" pitchFamily="34" charset="0"/>
                <a:ea typeface="ＭＳ Ｐゴシック" charset="-128"/>
                <a:cs typeface="Arial" pitchFamily="34" charset="0"/>
              </a:rPr>
              <a:t>identified</a:t>
            </a:r>
          </a:p>
          <a:p>
            <a:pPr marL="457200" lvl="0" indent="-457200" fontAlgn="base">
              <a:spcBef>
                <a:spcPct val="25000"/>
              </a:spcBef>
              <a:spcAft>
                <a:spcPct val="0"/>
              </a:spcAft>
              <a:buFont typeface="+mj-lt"/>
              <a:buAutoNum type="arabicPeriod"/>
              <a:tabLst>
                <a:tab pos="388938" algn="l"/>
                <a:tab pos="576263" algn="l"/>
              </a:tabLst>
              <a:defRPr/>
            </a:pPr>
            <a:endParaRPr lang="en-GB" sz="2000" dirty="0">
              <a:solidFill>
                <a:prstClr val="black"/>
              </a:solidFill>
              <a:latin typeface="Verdana" pitchFamily="34" charset="0"/>
              <a:ea typeface="ＭＳ Ｐゴシック" charset="-128"/>
              <a:cs typeface="Arial" pitchFamily="34" charset="0"/>
            </a:endParaRPr>
          </a:p>
          <a:p>
            <a:pPr marL="457200" lvl="0" indent="-457200" fontAlgn="base">
              <a:spcBef>
                <a:spcPct val="25000"/>
              </a:spcBef>
              <a:spcAft>
                <a:spcPct val="0"/>
              </a:spcAft>
              <a:buFont typeface="+mj-lt"/>
              <a:buAutoNum type="arabicPeriod"/>
              <a:tabLst>
                <a:tab pos="388938" algn="l"/>
                <a:tab pos="576263" algn="l"/>
              </a:tabLst>
              <a:defRPr/>
            </a:pPr>
            <a:r>
              <a:rPr lang="en-GB" sz="2000" dirty="0" smtClean="0">
                <a:solidFill>
                  <a:prstClr val="black"/>
                </a:solidFill>
                <a:latin typeface="Verdana" pitchFamily="34" charset="0"/>
                <a:ea typeface="ＭＳ Ｐゴシック" charset="-128"/>
                <a:cs typeface="Arial" pitchFamily="34" charset="0"/>
              </a:rPr>
              <a:t>This gives the OC/RMMs </a:t>
            </a:r>
            <a:r>
              <a:rPr lang="en-GB" sz="2000" dirty="0">
                <a:solidFill>
                  <a:prstClr val="black"/>
                </a:solidFill>
                <a:latin typeface="Verdana" pitchFamily="34" charset="0"/>
                <a:ea typeface="ＭＳ Ｐゴシック" charset="-128"/>
                <a:cs typeface="Arial" pitchFamily="34" charset="0"/>
              </a:rPr>
              <a:t>to communicate </a:t>
            </a:r>
          </a:p>
          <a:p>
            <a:pPr marL="457200" lvl="0" indent="-457200" fontAlgn="base">
              <a:spcBef>
                <a:spcPct val="25000"/>
              </a:spcBef>
              <a:spcAft>
                <a:spcPct val="0"/>
              </a:spcAft>
              <a:buFont typeface="+mj-lt"/>
              <a:buAutoNum type="arabicPeriod"/>
              <a:tabLst>
                <a:tab pos="388938" algn="l"/>
                <a:tab pos="576263" algn="l"/>
              </a:tabLst>
              <a:defRPr/>
            </a:pPr>
            <a:endParaRPr lang="en-GB" sz="2000" dirty="0">
              <a:solidFill>
                <a:prstClr val="black"/>
              </a:solidFill>
              <a:latin typeface="Verdana" pitchFamily="34" charset="0"/>
              <a:ea typeface="ＭＳ Ｐゴシック" charset="-128"/>
              <a:cs typeface="Arial" pitchFamily="34" charset="0"/>
            </a:endParaRPr>
          </a:p>
          <a:p>
            <a:pPr marL="457200" lvl="0" indent="-457200" fontAlgn="base">
              <a:spcBef>
                <a:spcPct val="25000"/>
              </a:spcBef>
              <a:spcAft>
                <a:spcPct val="0"/>
              </a:spcAft>
              <a:buFont typeface="+mj-lt"/>
              <a:buAutoNum type="arabicPeriod"/>
              <a:tabLst>
                <a:tab pos="388938" algn="l"/>
                <a:tab pos="576263" algn="l"/>
              </a:tabLst>
              <a:defRPr/>
            </a:pPr>
            <a:r>
              <a:rPr lang="en-GB" sz="2000" dirty="0" smtClean="0">
                <a:solidFill>
                  <a:prstClr val="black"/>
                </a:solidFill>
                <a:latin typeface="Verdana" pitchFamily="34" charset="0"/>
                <a:ea typeface="ＭＳ Ｐゴシック" charset="-128"/>
                <a:cs typeface="Arial" pitchFamily="34" charset="0"/>
              </a:rPr>
              <a:t>This </a:t>
            </a:r>
            <a:r>
              <a:rPr lang="en-GB" sz="2000" dirty="0">
                <a:solidFill>
                  <a:prstClr val="black"/>
                </a:solidFill>
                <a:latin typeface="Verdana" pitchFamily="34" charset="0"/>
                <a:ea typeface="ＭＳ Ｐゴシック" charset="-128"/>
                <a:cs typeface="Arial" pitchFamily="34" charset="0"/>
              </a:rPr>
              <a:t>is communicated as safe use information on </a:t>
            </a:r>
            <a:r>
              <a:rPr lang="en-GB" sz="2000" dirty="0" smtClean="0">
                <a:solidFill>
                  <a:prstClr val="black"/>
                </a:solidFill>
                <a:latin typeface="Verdana" pitchFamily="34" charset="0"/>
                <a:ea typeface="ＭＳ Ｐゴシック" charset="-128"/>
                <a:cs typeface="Arial" pitchFamily="34" charset="0"/>
              </a:rPr>
              <a:t>mixture (possibly using a SUMI-based template)</a:t>
            </a:r>
            <a:endParaRPr lang="en-GB" sz="2000" dirty="0">
              <a:solidFill>
                <a:prstClr val="black"/>
              </a:solidFill>
              <a:latin typeface="Verdana" pitchFamily="34" charset="0"/>
              <a:ea typeface="ＭＳ Ｐゴシック" charset="-128"/>
              <a:cs typeface="Arial" pitchFamily="34" charset="0"/>
            </a:endParaRPr>
          </a:p>
        </p:txBody>
      </p:sp>
      <p:sp>
        <p:nvSpPr>
          <p:cNvPr id="5" name="Slide Number Placeholder 4"/>
          <p:cNvSpPr>
            <a:spLocks noGrp="1"/>
          </p:cNvSpPr>
          <p:nvPr>
            <p:ph type="sldNum" sz="quarter" idx="12"/>
          </p:nvPr>
        </p:nvSpPr>
        <p:spPr/>
        <p:txBody>
          <a:bodyPr/>
          <a:lstStyle/>
          <a:p>
            <a:fld id="{4BEEE12E-00CA-42D6-926E-5AF396604CE1}" type="slidenum">
              <a:rPr lang="en-GB" sz="1000" smtClean="0">
                <a:latin typeface="Verdana" panose="020B0604030504040204" pitchFamily="34" charset="0"/>
                <a:ea typeface="Verdana" panose="020B0604030504040204" pitchFamily="34" charset="0"/>
                <a:cs typeface="Verdana" panose="020B0604030504040204" pitchFamily="34" charset="0"/>
              </a:rPr>
              <a:t>19</a:t>
            </a:fld>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467544" y="3121804"/>
            <a:ext cx="432048" cy="523220"/>
          </a:xfrm>
          <a:prstGeom prst="rect">
            <a:avLst/>
          </a:prstGeom>
        </p:spPr>
        <p:txBody>
          <a:bodyPr wrap="square">
            <a:spAutoFit/>
          </a:bodyPr>
          <a:lstStyle/>
          <a:p>
            <a:pPr fontAlgn="base">
              <a:spcBef>
                <a:spcPct val="25000"/>
              </a:spcBef>
              <a:spcAft>
                <a:spcPct val="0"/>
              </a:spcAft>
              <a:tabLst>
                <a:tab pos="388938" algn="l"/>
                <a:tab pos="576263" algn="l"/>
              </a:tabLst>
              <a:defRPr/>
            </a:pPr>
            <a:r>
              <a:rPr lang="en-GB" sz="2800" b="1" dirty="0">
                <a:solidFill>
                  <a:srgbClr val="008BC8"/>
                </a:solidFill>
                <a:latin typeface="Verdana" pitchFamily="34" charset="0"/>
                <a:ea typeface="ＭＳ Ｐゴシック" charset="-128"/>
              </a:rPr>
              <a:t>1</a:t>
            </a:r>
          </a:p>
        </p:txBody>
      </p:sp>
      <p:sp>
        <p:nvSpPr>
          <p:cNvPr id="11" name="Rectangle 10"/>
          <p:cNvSpPr/>
          <p:nvPr/>
        </p:nvSpPr>
        <p:spPr>
          <a:xfrm>
            <a:off x="467544" y="4417948"/>
            <a:ext cx="432048" cy="523220"/>
          </a:xfrm>
          <a:prstGeom prst="rect">
            <a:avLst/>
          </a:prstGeom>
        </p:spPr>
        <p:txBody>
          <a:bodyPr wrap="square">
            <a:spAutoFit/>
          </a:bodyPr>
          <a:lstStyle/>
          <a:p>
            <a:pPr fontAlgn="base">
              <a:spcBef>
                <a:spcPct val="25000"/>
              </a:spcBef>
              <a:spcAft>
                <a:spcPct val="0"/>
              </a:spcAft>
              <a:tabLst>
                <a:tab pos="388938" algn="l"/>
                <a:tab pos="576263" algn="l"/>
              </a:tabLst>
              <a:defRPr/>
            </a:pPr>
            <a:r>
              <a:rPr lang="en-GB" sz="2800" b="1" dirty="0">
                <a:solidFill>
                  <a:srgbClr val="008BC8"/>
                </a:solidFill>
                <a:latin typeface="Verdana" pitchFamily="34" charset="0"/>
                <a:ea typeface="ＭＳ Ｐゴシック" charset="-128"/>
              </a:rPr>
              <a:t>2</a:t>
            </a:r>
          </a:p>
        </p:txBody>
      </p:sp>
      <p:sp>
        <p:nvSpPr>
          <p:cNvPr id="12" name="Rectangle 11"/>
          <p:cNvSpPr/>
          <p:nvPr/>
        </p:nvSpPr>
        <p:spPr>
          <a:xfrm>
            <a:off x="467544" y="5570076"/>
            <a:ext cx="432048" cy="523220"/>
          </a:xfrm>
          <a:prstGeom prst="rect">
            <a:avLst/>
          </a:prstGeom>
        </p:spPr>
        <p:txBody>
          <a:bodyPr wrap="square">
            <a:spAutoFit/>
          </a:bodyPr>
          <a:lstStyle/>
          <a:p>
            <a:pPr fontAlgn="base">
              <a:spcBef>
                <a:spcPct val="25000"/>
              </a:spcBef>
              <a:spcAft>
                <a:spcPct val="0"/>
              </a:spcAft>
              <a:tabLst>
                <a:tab pos="388938" algn="l"/>
                <a:tab pos="576263" algn="l"/>
              </a:tabLst>
              <a:defRPr/>
            </a:pPr>
            <a:r>
              <a:rPr lang="en-GB" sz="2800" b="1" dirty="0">
                <a:solidFill>
                  <a:srgbClr val="008BC8"/>
                </a:solidFill>
                <a:latin typeface="Verdana" pitchFamily="34" charset="0"/>
                <a:ea typeface="ＭＳ Ｐゴシック" charset="-128"/>
              </a:rPr>
              <a:t>3</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8273" y="5662892"/>
            <a:ext cx="2232000" cy="574420"/>
          </a:xfrm>
          <a:prstGeom prst="rect">
            <a:avLst/>
          </a:prstGeom>
        </p:spPr>
      </p:pic>
    </p:spTree>
    <p:extLst>
      <p:ext uri="{BB962C8B-B14F-4D97-AF65-F5344CB8AC3E}">
        <p14:creationId xmlns:p14="http://schemas.microsoft.com/office/powerpoint/2010/main" val="3882114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rPr>
              <a:t>Purpose of this presentation</a:t>
            </a:r>
            <a:endParaRPr lang="en-GB" dirty="0"/>
          </a:p>
        </p:txBody>
      </p:sp>
      <p:sp>
        <p:nvSpPr>
          <p:cNvPr id="3" name="Content Placeholder 2"/>
          <p:cNvSpPr>
            <a:spLocks noGrp="1"/>
          </p:cNvSpPr>
          <p:nvPr>
            <p:ph idx="1"/>
          </p:nvPr>
        </p:nvSpPr>
        <p:spPr/>
        <p:txBody>
          <a:bodyPr>
            <a:normAutofit lnSpcReduction="10000"/>
          </a:bodyPr>
          <a:lstStyle/>
          <a:p>
            <a:pPr marL="0" lvl="0" indent="0" fontAlgn="base">
              <a:spcAft>
                <a:spcPct val="0"/>
              </a:spcAft>
              <a:buNone/>
            </a:pPr>
            <a:r>
              <a:rPr lang="en-GB" alt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This presentation, with notes, was prepared by ECHA, the European Chemicals Agency, to assist you in preparing a presentation about REACH and CLP relating to downstream users. The intention is that you can select relevant slides and modify them as necessary to suit your audience, whether it is management, workers, environmental health and safety professionals, authorities etc. You may use it without additional permission.</a:t>
            </a:r>
          </a:p>
          <a:p>
            <a:pPr marL="0" lvl="0" indent="0" fontAlgn="base">
              <a:spcAft>
                <a:spcPct val="0"/>
              </a:spcAft>
              <a:buNone/>
            </a:pPr>
            <a:endParaRPr lang="en-GB" alt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lvl="0" indent="0" fontAlgn="base">
              <a:spcAft>
                <a:spcPct val="0"/>
              </a:spcAft>
              <a:buNone/>
            </a:pPr>
            <a:r>
              <a:rPr lang="en-GB" alt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This presentation </a:t>
            </a:r>
            <a:r>
              <a:rPr lang="en-GB" sz="1500" dirty="0">
                <a:solidFill>
                  <a:prstClr val="black"/>
                </a:solidFill>
                <a:latin typeface="Verdana" pitchFamily="34" charset="0"/>
                <a:ea typeface="ＭＳ Ｐゴシック" charset="-128"/>
              </a:rPr>
              <a:t>aims to provide relevant and useful information to help formulators to fulfil their obligations under REACH and CLP</a:t>
            </a:r>
            <a:r>
              <a:rPr lang="en-GB" sz="1500" dirty="0">
                <a:solidFill>
                  <a:prstClr val="black"/>
                </a:solidFill>
                <a:latin typeface="Verdana" pitchFamily="34" charset="0"/>
                <a:ea typeface="Verdana" panose="020B0604030504040204" pitchFamily="34" charset="0"/>
                <a:cs typeface="Verdana" panose="020B0604030504040204" pitchFamily="34" charset="0"/>
              </a:rPr>
              <a:t>. </a:t>
            </a:r>
            <a:r>
              <a:rPr lang="en-GB" altLang="en-US" sz="1500" dirty="0">
                <a:solidFill>
                  <a:prstClr val="black"/>
                </a:solidFill>
                <a:latin typeface="Verdana" pitchFamily="34" charset="0"/>
                <a:ea typeface="Verdana" pitchFamily="34" charset="0"/>
                <a:cs typeface="Verdana" pitchFamily="34" charset="0"/>
              </a:rPr>
              <a:t>It forms part of a series of presentations relating to downstream users and REACH/CLP, which are on the ECHA website. We welcome your comments and suggestions at </a:t>
            </a:r>
            <a:r>
              <a:rPr lang="en-GB" altLang="en-US" sz="1500" b="1" dirty="0">
                <a:solidFill>
                  <a:srgbClr val="0046AD"/>
                </a:solidFill>
                <a:latin typeface="Verdana" panose="020B0604030504040204" pitchFamily="34" charset="0"/>
                <a:ea typeface="Verdana" panose="020B0604030504040204" pitchFamily="34" charset="0"/>
                <a:cs typeface="Verdana" panose="020B0604030504040204" pitchFamily="34" charset="0"/>
              </a:rPr>
              <a:t>downstream_users@echa.europa.eu</a:t>
            </a:r>
            <a:r>
              <a:rPr lang="en-GB" alt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altLang="en-US" sz="1500" dirty="0">
                <a:solidFill>
                  <a:srgbClr val="0046AD"/>
                </a:solidFill>
                <a:latin typeface="Verdana" panose="020B0604030504040204" pitchFamily="34" charset="0"/>
                <a:ea typeface="Verdana" panose="020B0604030504040204" pitchFamily="34" charset="0"/>
                <a:cs typeface="Verdana" panose="020B0604030504040204" pitchFamily="34" charset="0"/>
              </a:rPr>
              <a:t> </a:t>
            </a:r>
          </a:p>
          <a:p>
            <a:pPr marL="0" lvl="0" indent="0" fontAlgn="base">
              <a:spcAft>
                <a:spcPct val="0"/>
              </a:spcAft>
              <a:buNone/>
            </a:pPr>
            <a:endParaRPr lang="en-GB" alt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lvl="0" indent="0" fontAlgn="base">
              <a:spcAft>
                <a:spcPct val="0"/>
              </a:spcAft>
              <a:buNone/>
            </a:pPr>
            <a:r>
              <a:rPr lang="en-GB" altLang="en-US" sz="1500" b="1" dirty="0">
                <a:solidFill>
                  <a:prstClr val="black"/>
                </a:solidFill>
                <a:latin typeface="Verdana" panose="020B0604030504040204" pitchFamily="34" charset="0"/>
                <a:ea typeface="Verdana" panose="020B0604030504040204" pitchFamily="34" charset="0"/>
                <a:cs typeface="Verdana" panose="020B0604030504040204" pitchFamily="34" charset="0"/>
              </a:rPr>
              <a:t>Legal notice: </a:t>
            </a:r>
            <a:r>
              <a:rPr lang="en-GB" alt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The information contained in this presentation does not constitute legal advice and does not necessarily represent in legal terms the official position of the European Chemicals Agency. The European Chemicals Agency does not accept any liability with regard to the contents of this document.</a:t>
            </a:r>
          </a:p>
          <a:p>
            <a:pPr marL="0" lvl="0" indent="0" fontAlgn="base">
              <a:spcAft>
                <a:spcPct val="0"/>
              </a:spcAft>
              <a:buNone/>
            </a:pPr>
            <a:endParaRPr lang="en-GB" alt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lvl="0" indent="0" fontAlgn="base">
              <a:spcAft>
                <a:spcPct val="0"/>
              </a:spcAft>
              <a:buNone/>
            </a:pPr>
            <a:r>
              <a:rPr lang="en-GB" altLang="en-US" sz="15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Release: September 2015  Last </a:t>
            </a:r>
            <a:r>
              <a:rPr lang="en-GB" altLang="en-US" sz="1500" dirty="0" smtClean="0">
                <a:solidFill>
                  <a:prstClr val="black"/>
                </a:solidFill>
              </a:rPr>
              <a:t>update</a:t>
            </a:r>
            <a:r>
              <a:rPr lang="en-GB" altLang="en-US" sz="15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July 2019</a:t>
            </a:r>
            <a:endParaRPr lang="en-GB" alt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4BEEE12E-00CA-42D6-926E-5AF396604CE1}" type="slidenum">
              <a:rPr lang="en-GB" sz="1000" smtClean="0">
                <a:latin typeface="Verdana" panose="020B0604030504040204" pitchFamily="34" charset="0"/>
                <a:ea typeface="Verdana" panose="020B0604030504040204" pitchFamily="34" charset="0"/>
                <a:cs typeface="Verdana" panose="020B0604030504040204" pitchFamily="34" charset="0"/>
              </a:rPr>
              <a:t>2</a:t>
            </a:fld>
            <a:endParaRPr lang="en-GB"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99876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lstStyle/>
          <a:p>
            <a:r>
              <a:rPr lang="en-GB" dirty="0" smtClean="0"/>
              <a:t>How to communicate the information from the ES</a:t>
            </a:r>
            <a:endParaRPr lang="en-GB" dirty="0"/>
          </a:p>
        </p:txBody>
      </p:sp>
      <p:sp>
        <p:nvSpPr>
          <p:cNvPr id="4" name="Slide Number Placeholder 3"/>
          <p:cNvSpPr>
            <a:spLocks noGrp="1"/>
          </p:cNvSpPr>
          <p:nvPr>
            <p:ph type="sldNum" sz="quarter" idx="12"/>
          </p:nvPr>
        </p:nvSpPr>
        <p:spPr/>
        <p:txBody>
          <a:bodyPr/>
          <a:lstStyle/>
          <a:p>
            <a:fld id="{4BEEE12E-00CA-42D6-926E-5AF396604CE1}" type="slidenum">
              <a:rPr lang="en-GB" smtClean="0"/>
              <a:pPr/>
              <a:t>20</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076" y="1409684"/>
            <a:ext cx="7591348" cy="5369267"/>
          </a:xfrm>
          <a:prstGeom prst="rect">
            <a:avLst/>
          </a:prstGeom>
        </p:spPr>
      </p:pic>
    </p:spTree>
    <p:extLst>
      <p:ext uri="{BB962C8B-B14F-4D97-AF65-F5344CB8AC3E}">
        <p14:creationId xmlns:p14="http://schemas.microsoft.com/office/powerpoint/2010/main" val="3035168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lstStyle/>
          <a:p>
            <a:r>
              <a:rPr lang="en-GB" dirty="0" smtClean="0"/>
              <a:t>Benefits of improved communication in the supply chain</a:t>
            </a:r>
            <a:endParaRPr lang="en-GB" strike="sngStrike" dirty="0"/>
          </a:p>
        </p:txBody>
      </p:sp>
      <p:sp>
        <p:nvSpPr>
          <p:cNvPr id="3" name="Content Placeholder 2"/>
          <p:cNvSpPr>
            <a:spLocks noGrp="1"/>
          </p:cNvSpPr>
          <p:nvPr>
            <p:ph idx="1"/>
          </p:nvPr>
        </p:nvSpPr>
        <p:spPr>
          <a:xfrm>
            <a:off x="35496" y="1916832"/>
            <a:ext cx="7990308" cy="3600400"/>
          </a:xfrm>
        </p:spPr>
        <p:txBody>
          <a:bodyPr>
            <a:noAutofit/>
          </a:bodyPr>
          <a:lstStyle/>
          <a:p>
            <a:pPr lvl="1">
              <a:buFont typeface="Arial" pitchFamily="34" charset="0"/>
              <a:buChar char="•"/>
            </a:pPr>
            <a:r>
              <a:rPr lang="en-GB" sz="2200" dirty="0" smtClean="0">
                <a:solidFill>
                  <a:prstClr val="black"/>
                </a:solidFill>
                <a:latin typeface="Verdana"/>
                <a:ea typeface="+mn-ea"/>
                <a:cs typeface="Arial" pitchFamily="34" charset="0"/>
              </a:rPr>
              <a:t>improved </a:t>
            </a:r>
            <a:r>
              <a:rPr lang="en-GB" sz="2200" dirty="0">
                <a:solidFill>
                  <a:prstClr val="black"/>
                </a:solidFill>
                <a:latin typeface="Verdana"/>
                <a:ea typeface="+mn-ea"/>
                <a:cs typeface="Arial" pitchFamily="34" charset="0"/>
              </a:rPr>
              <a:t>business </a:t>
            </a:r>
            <a:r>
              <a:rPr lang="en-GB" sz="2200" dirty="0" smtClean="0">
                <a:solidFill>
                  <a:prstClr val="black"/>
                </a:solidFill>
                <a:latin typeface="Verdana"/>
                <a:ea typeface="+mn-ea"/>
                <a:cs typeface="Arial" pitchFamily="34" charset="0"/>
              </a:rPr>
              <a:t>environment</a:t>
            </a:r>
          </a:p>
          <a:p>
            <a:pPr lvl="1">
              <a:buFont typeface="Arial" pitchFamily="34" charset="0"/>
              <a:buChar char="•"/>
            </a:pPr>
            <a:endParaRPr lang="en-GB" sz="2200" dirty="0">
              <a:solidFill>
                <a:prstClr val="black"/>
              </a:solidFill>
              <a:latin typeface="Verdana"/>
              <a:ea typeface="+mn-ea"/>
              <a:cs typeface="Arial" pitchFamily="34" charset="0"/>
            </a:endParaRPr>
          </a:p>
          <a:p>
            <a:pPr lvl="1">
              <a:buFont typeface="Arial" pitchFamily="34" charset="0"/>
              <a:buChar char="•"/>
            </a:pPr>
            <a:r>
              <a:rPr lang="en-US" sz="2200" dirty="0">
                <a:solidFill>
                  <a:prstClr val="black"/>
                </a:solidFill>
                <a:latin typeface="Verdana"/>
                <a:ea typeface="ＭＳ Ｐゴシック" charset="0"/>
                <a:cs typeface="Arial" charset="0"/>
              </a:rPr>
              <a:t>improved general confidence in chemical </a:t>
            </a:r>
            <a:r>
              <a:rPr lang="en-US" sz="2200" dirty="0" smtClean="0">
                <a:solidFill>
                  <a:prstClr val="black"/>
                </a:solidFill>
                <a:latin typeface="Verdana"/>
                <a:ea typeface="ＭＳ Ｐゴシック" charset="0"/>
                <a:cs typeface="Arial" charset="0"/>
              </a:rPr>
              <a:t>safety and in your products</a:t>
            </a:r>
          </a:p>
          <a:p>
            <a:pPr lvl="1">
              <a:buFont typeface="Arial" pitchFamily="34" charset="0"/>
              <a:buChar char="•"/>
            </a:pPr>
            <a:endParaRPr lang="en-US" sz="2200" dirty="0">
              <a:solidFill>
                <a:prstClr val="black"/>
              </a:solidFill>
              <a:latin typeface="Verdana"/>
              <a:ea typeface="ＭＳ Ｐゴシック" charset="0"/>
              <a:cs typeface="Arial" charset="0"/>
            </a:endParaRPr>
          </a:p>
          <a:p>
            <a:pPr lvl="1">
              <a:buFont typeface="Arial" pitchFamily="34" charset="0"/>
              <a:buChar char="•"/>
            </a:pPr>
            <a:r>
              <a:rPr lang="en-GB" sz="2200" dirty="0">
                <a:solidFill>
                  <a:prstClr val="black"/>
                </a:solidFill>
                <a:latin typeface="Verdana"/>
                <a:ea typeface="+mn-ea"/>
                <a:cs typeface="Arial" pitchFamily="34" charset="0"/>
              </a:rPr>
              <a:t>improved basis for decision making by </a:t>
            </a:r>
            <a:r>
              <a:rPr lang="en-GB" sz="2200" dirty="0" smtClean="0">
                <a:solidFill>
                  <a:prstClr val="black"/>
                </a:solidFill>
                <a:latin typeface="Verdana"/>
                <a:ea typeface="+mn-ea"/>
                <a:cs typeface="Arial" pitchFamily="34" charset="0"/>
              </a:rPr>
              <a:t>regulators</a:t>
            </a:r>
          </a:p>
          <a:p>
            <a:pPr lvl="1">
              <a:buFont typeface="Arial" pitchFamily="34" charset="0"/>
              <a:buChar char="•"/>
            </a:pPr>
            <a:endParaRPr lang="en-US" sz="2200" dirty="0">
              <a:solidFill>
                <a:prstClr val="black"/>
              </a:solidFill>
              <a:latin typeface="Verdana"/>
              <a:ea typeface="ＭＳ Ｐゴシック" charset="0"/>
              <a:cs typeface="Arial" charset="0"/>
            </a:endParaRPr>
          </a:p>
          <a:p>
            <a:pPr lvl="1">
              <a:buFont typeface="Arial" pitchFamily="34" charset="0"/>
              <a:buChar char="•"/>
            </a:pPr>
            <a:r>
              <a:rPr lang="en-GB" sz="2200" dirty="0" smtClean="0">
                <a:solidFill>
                  <a:prstClr val="black"/>
                </a:solidFill>
                <a:latin typeface="Verdana"/>
                <a:ea typeface="+mn-ea"/>
                <a:cs typeface="Arial" pitchFamily="34" charset="0"/>
              </a:rPr>
              <a:t>greater protection for worker </a:t>
            </a:r>
            <a:r>
              <a:rPr lang="en-GB" sz="2200" dirty="0">
                <a:solidFill>
                  <a:prstClr val="black"/>
                </a:solidFill>
                <a:latin typeface="Verdana"/>
                <a:ea typeface="+mn-ea"/>
                <a:cs typeface="Arial" pitchFamily="34" charset="0"/>
              </a:rPr>
              <a:t>safety and </a:t>
            </a:r>
            <a:r>
              <a:rPr lang="en-GB" sz="2200" dirty="0" smtClean="0">
                <a:solidFill>
                  <a:prstClr val="black"/>
                </a:solidFill>
                <a:latin typeface="Verdana"/>
                <a:ea typeface="+mn-ea"/>
                <a:cs typeface="Arial" pitchFamily="34" charset="0"/>
              </a:rPr>
              <a:t>health, for consumers and the environment</a:t>
            </a:r>
            <a:endParaRPr lang="en-GB" dirty="0"/>
          </a:p>
        </p:txBody>
      </p:sp>
      <p:sp>
        <p:nvSpPr>
          <p:cNvPr id="4" name="Slide Number Placeholder 3"/>
          <p:cNvSpPr>
            <a:spLocks noGrp="1"/>
          </p:cNvSpPr>
          <p:nvPr>
            <p:ph type="sldNum" sz="quarter" idx="12"/>
          </p:nvPr>
        </p:nvSpPr>
        <p:spPr/>
        <p:txBody>
          <a:bodyPr/>
          <a:lstStyle/>
          <a:p>
            <a:fld id="{4BEEE12E-00CA-42D6-926E-5AF396604CE1}" type="slidenum">
              <a:rPr lang="en-GB" smtClean="0"/>
              <a:pPr/>
              <a:t>21</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1668" y="5301208"/>
            <a:ext cx="1728192" cy="1097090"/>
          </a:xfrm>
          <a:prstGeom prst="rect">
            <a:avLst/>
          </a:prstGeom>
        </p:spPr>
      </p:pic>
    </p:spTree>
    <p:extLst>
      <p:ext uri="{BB962C8B-B14F-4D97-AF65-F5344CB8AC3E}">
        <p14:creationId xmlns:p14="http://schemas.microsoft.com/office/powerpoint/2010/main" val="1051433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447664" y="1700808"/>
            <a:ext cx="4104456" cy="4104456"/>
          </a:xfrm>
          <a:prstGeom prst="ellipse">
            <a:avLst/>
          </a:prstGeom>
          <a:noFill/>
          <a:ln w="76200">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a:spLocks noChangeAspect="1"/>
          </p:cNvSpPr>
          <p:nvPr/>
        </p:nvSpPr>
        <p:spPr>
          <a:xfrm>
            <a:off x="5672973" y="1700808"/>
            <a:ext cx="2571435" cy="1800000"/>
          </a:xfrm>
          <a:prstGeom prst="roundRect">
            <a:avLst>
              <a:gd name="adj" fmla="val 10000"/>
            </a:avLst>
          </a:prstGeom>
          <a:solidFill>
            <a:srgbClr val="008BC8"/>
          </a:solidFill>
          <a:ln w="25400" cap="flat" cmpd="sng" algn="ctr">
            <a:solidFill>
              <a:sysClr val="window" lastClr="FFFFFF">
                <a:hueOff val="0"/>
                <a:satOff val="0"/>
                <a:lumOff val="0"/>
                <a:alphaOff val="0"/>
              </a:sysClr>
            </a:solidFill>
            <a:prstDash val="solid"/>
          </a:ln>
          <a:effectLst/>
        </p:spPr>
        <p:txBody>
          <a:bodyPr lIns="72000" tIns="72000" rIns="72000" bIns="72000" anchor="ctr" anchorCtr="0"/>
          <a:lstStyle/>
          <a:p>
            <a:pPr algn="ctr" fontAlgn="base">
              <a:spcBef>
                <a:spcPct val="20000"/>
              </a:spcBef>
              <a:spcAft>
                <a:spcPct val="0"/>
              </a:spcAft>
            </a:pPr>
            <a:r>
              <a:rPr lang="en-GB" sz="2000" b="1" kern="0" dirty="0" smtClean="0">
                <a:solidFill>
                  <a:schemeClr val="bg1"/>
                </a:solidFill>
                <a:latin typeface="Verdana"/>
              </a:rPr>
              <a:t>Classification of </a:t>
            </a:r>
            <a:r>
              <a:rPr lang="en-GB" sz="2000" b="1" kern="0" dirty="0">
                <a:solidFill>
                  <a:schemeClr val="bg1"/>
                </a:solidFill>
                <a:latin typeface="Verdana"/>
              </a:rPr>
              <a:t>mixtures</a:t>
            </a:r>
          </a:p>
        </p:txBody>
      </p:sp>
      <p:sp>
        <p:nvSpPr>
          <p:cNvPr id="26" name="Rounded Rectangle 25"/>
          <p:cNvSpPr/>
          <p:nvPr/>
        </p:nvSpPr>
        <p:spPr>
          <a:xfrm>
            <a:off x="1475856" y="1726360"/>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marL="0" marR="0" lvl="0" indent="0" algn="ctr" defTabSz="622300" eaLnBrk="1" fontAlgn="base"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dirty="0">
                <a:ln>
                  <a:noFill/>
                </a:ln>
                <a:effectLst/>
                <a:uLnTx/>
                <a:uFillTx/>
                <a:latin typeface="Verdana"/>
                <a:ea typeface="+mn-ea"/>
                <a:cs typeface="+mn-cs"/>
              </a:rPr>
              <a:t>Communicating information on uses upstream</a:t>
            </a:r>
          </a:p>
        </p:txBody>
      </p:sp>
      <p:sp>
        <p:nvSpPr>
          <p:cNvPr id="27" name="Rounded Rectangle 26"/>
          <p:cNvSpPr/>
          <p:nvPr/>
        </p:nvSpPr>
        <p:spPr>
          <a:xfrm>
            <a:off x="1475656" y="4545264"/>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marL="0" marR="0" lvl="0" indent="0" algn="ctr" defTabSz="622300" eaLnBrk="1" fontAlgn="base"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dirty="0">
                <a:ln>
                  <a:noFill/>
                </a:ln>
                <a:effectLst/>
                <a:uLnTx/>
                <a:uFillTx/>
                <a:latin typeface="Verdana"/>
                <a:ea typeface="+mn-ea"/>
                <a:cs typeface="+mn-cs"/>
              </a:rPr>
              <a:t>Communicating information on safe use downstream</a:t>
            </a:r>
          </a:p>
        </p:txBody>
      </p:sp>
      <p:sp>
        <p:nvSpPr>
          <p:cNvPr id="28" name="Rounded Rectangle 27"/>
          <p:cNvSpPr/>
          <p:nvPr/>
        </p:nvSpPr>
        <p:spPr>
          <a:xfrm>
            <a:off x="5724328" y="4546424"/>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marL="0" marR="0" lvl="0" indent="0" algn="ctr" defTabSz="622300" eaLnBrk="1" fontAlgn="base"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dirty="0">
                <a:ln>
                  <a:noFill/>
                </a:ln>
                <a:effectLst/>
                <a:uLnTx/>
                <a:uFillTx/>
                <a:latin typeface="Verdana"/>
                <a:ea typeface="+mn-ea"/>
                <a:cs typeface="+mn-cs"/>
              </a:rPr>
              <a:t>Managing substances of concern in </a:t>
            </a:r>
            <a:r>
              <a:rPr kumimoji="0" lang="en-GB" sz="1400" b="0" i="0" u="none" strike="noStrike" kern="0" cap="none" spc="0" normalizeH="0" baseline="0" noProof="0" dirty="0" smtClean="0">
                <a:ln>
                  <a:noFill/>
                </a:ln>
                <a:effectLst/>
                <a:uLnTx/>
                <a:uFillTx/>
                <a:latin typeface="Verdana"/>
                <a:ea typeface="+mn-ea"/>
                <a:cs typeface="+mn-cs"/>
              </a:rPr>
              <a:t>mixtures</a:t>
            </a:r>
            <a:endParaRPr kumimoji="0" lang="en-GB" sz="1400" b="0" i="0" u="none" strike="noStrike" kern="0" cap="none" spc="0" normalizeH="0" baseline="0" noProof="0" dirty="0">
              <a:ln>
                <a:noFill/>
              </a:ln>
              <a:effectLst/>
              <a:uLnTx/>
              <a:uFillTx/>
              <a:latin typeface="Verdana"/>
              <a:ea typeface="+mn-ea"/>
              <a:cs typeface="+mn-cs"/>
            </a:endParaRPr>
          </a:p>
        </p:txBody>
      </p:sp>
      <p:sp>
        <p:nvSpPr>
          <p:cNvPr id="4" name="Slide Number Placeholder 3"/>
          <p:cNvSpPr>
            <a:spLocks noGrp="1"/>
          </p:cNvSpPr>
          <p:nvPr>
            <p:ph type="sldNum" sz="quarter" idx="12"/>
          </p:nvPr>
        </p:nvSpPr>
        <p:spPr/>
        <p:txBody>
          <a:bodyPr/>
          <a:lstStyle/>
          <a:p>
            <a:fld id="{4BEEE12E-00CA-42D6-926E-5AF396604CE1}" type="slidenum">
              <a:rPr lang="en-GB">
                <a:solidFill>
                  <a:prstClr val="black">
                    <a:tint val="75000"/>
                  </a:prstClr>
                </a:solidFill>
              </a:rPr>
              <a:pPr/>
              <a:t>22</a:t>
            </a:fld>
            <a:endParaRPr lang="en-GB">
              <a:solidFill>
                <a:prstClr val="black">
                  <a:tint val="75000"/>
                </a:prstClr>
              </a:solidFill>
            </a:endParaRPr>
          </a:p>
        </p:txBody>
      </p:sp>
      <p:sp>
        <p:nvSpPr>
          <p:cNvPr id="8" name="Title 1"/>
          <p:cNvSpPr>
            <a:spLocks noGrp="1"/>
          </p:cNvSpPr>
          <p:nvPr>
            <p:ph type="title"/>
          </p:nvPr>
        </p:nvSpPr>
        <p:spPr>
          <a:xfrm>
            <a:off x="457200" y="274638"/>
            <a:ext cx="8229600" cy="1143000"/>
          </a:xfrm>
        </p:spPr>
        <p:txBody>
          <a:bodyPr/>
          <a:lstStyle/>
          <a:p>
            <a:r>
              <a:rPr lang="en-GB" dirty="0" smtClean="0"/>
              <a:t>Classification of mixtures</a:t>
            </a:r>
            <a:endParaRPr lang="en-GB" dirty="0"/>
          </a:p>
        </p:txBody>
      </p:sp>
      <p:pic>
        <p:nvPicPr>
          <p:cNvPr id="2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2680736"/>
            <a:ext cx="1650604" cy="2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617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Key elements of CLP</a:t>
            </a:r>
            <a:br>
              <a:rPr lang="en-GB" sz="36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br>
            <a:r>
              <a:rPr lang="en-GB" sz="1300" dirty="0"/>
              <a:t>Classification, Labelling and Packaging </a:t>
            </a:r>
            <a:r>
              <a:rPr lang="en-GB" sz="1300" dirty="0" smtClean="0"/>
              <a:t>Regulation (</a:t>
            </a:r>
            <a:r>
              <a:rPr lang="en-GB" sz="1300" dirty="0"/>
              <a:t>EC) No </a:t>
            </a:r>
            <a:r>
              <a:rPr lang="en-GB" sz="1300" dirty="0" smtClean="0"/>
              <a:t>1272/2008</a:t>
            </a:r>
            <a:endParaRPr lang="en-GB" sz="1300" b="1" dirty="0">
              <a:solidFill>
                <a:srgbClr val="0046AD"/>
              </a:solidFill>
            </a:endParaRPr>
          </a:p>
        </p:txBody>
      </p:sp>
      <p:sp>
        <p:nvSpPr>
          <p:cNvPr id="8" name="Rounded Rectangle 7"/>
          <p:cNvSpPr/>
          <p:nvPr/>
        </p:nvSpPr>
        <p:spPr>
          <a:xfrm>
            <a:off x="611560" y="1556792"/>
            <a:ext cx="2016224" cy="1008112"/>
          </a:xfrm>
          <a:prstGeom prst="roundRect">
            <a:avLst/>
          </a:prstGeom>
          <a:solidFill>
            <a:srgbClr val="D7EFFA"/>
          </a:solid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ounded Rectangle 8"/>
          <p:cNvSpPr/>
          <p:nvPr/>
        </p:nvSpPr>
        <p:spPr>
          <a:xfrm>
            <a:off x="611560" y="2636912"/>
            <a:ext cx="2016224" cy="1008112"/>
          </a:xfrm>
          <a:prstGeom prst="roundRect">
            <a:avLst/>
          </a:prstGeom>
          <a:solidFill>
            <a:srgbClr val="D7EFFA"/>
          </a:solid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9"/>
          <p:cNvSpPr/>
          <p:nvPr/>
        </p:nvSpPr>
        <p:spPr>
          <a:xfrm>
            <a:off x="611560" y="3717032"/>
            <a:ext cx="2016224" cy="1296144"/>
          </a:xfrm>
          <a:prstGeom prst="roundRect">
            <a:avLst/>
          </a:prstGeom>
          <a:solidFill>
            <a:srgbClr val="D7EFFA"/>
          </a:solid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ounded Rectangle 10"/>
          <p:cNvSpPr/>
          <p:nvPr/>
        </p:nvSpPr>
        <p:spPr>
          <a:xfrm>
            <a:off x="611560" y="5085184"/>
            <a:ext cx="2016224" cy="1008112"/>
          </a:xfrm>
          <a:prstGeom prst="roundRect">
            <a:avLst/>
          </a:prstGeom>
          <a:solidFill>
            <a:srgbClr val="D7EFFA"/>
          </a:solid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611560" y="1844824"/>
            <a:ext cx="1872208" cy="353943"/>
          </a:xfrm>
          <a:prstGeom prst="rect">
            <a:avLst/>
          </a:prstGeom>
          <a:noFill/>
        </p:spPr>
        <p:txBody>
          <a:bodyPr wrap="square" rtlCol="0">
            <a:spAutoFit/>
          </a:bodyPr>
          <a:lstStyle/>
          <a:p>
            <a:pPr algn="ctr"/>
            <a:r>
              <a:rPr lang="en-GB" sz="17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Classify</a:t>
            </a:r>
            <a:endParaRPr lang="en-GB" sz="17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683568" y="2813447"/>
            <a:ext cx="1872208" cy="615553"/>
          </a:xfrm>
          <a:prstGeom prst="rect">
            <a:avLst/>
          </a:prstGeom>
          <a:noFill/>
        </p:spPr>
        <p:txBody>
          <a:bodyPr wrap="square" rtlCol="0">
            <a:spAutoFit/>
          </a:bodyPr>
          <a:lstStyle/>
          <a:p>
            <a:pPr algn="ctr"/>
            <a:r>
              <a:rPr lang="en-GB" sz="17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Label and package</a:t>
            </a:r>
            <a:endParaRPr lang="en-GB" sz="17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683568" y="4149080"/>
            <a:ext cx="1872208" cy="353943"/>
          </a:xfrm>
          <a:prstGeom prst="rect">
            <a:avLst/>
          </a:prstGeom>
          <a:noFill/>
        </p:spPr>
        <p:txBody>
          <a:bodyPr wrap="square" rtlCol="0">
            <a:spAutoFit/>
          </a:bodyPr>
          <a:lstStyle/>
          <a:p>
            <a:pPr algn="ctr"/>
            <a:r>
              <a:rPr lang="en-GB" sz="17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Communicate</a:t>
            </a:r>
            <a:endParaRPr lang="en-GB" sz="17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467544" y="5379313"/>
            <a:ext cx="2160240" cy="353943"/>
          </a:xfrm>
          <a:prstGeom prst="rect">
            <a:avLst/>
          </a:prstGeom>
          <a:noFill/>
        </p:spPr>
        <p:txBody>
          <a:bodyPr wrap="square" rtlCol="0">
            <a:spAutoFit/>
          </a:bodyPr>
          <a:lstStyle/>
          <a:p>
            <a:pPr algn="ctr"/>
            <a:r>
              <a:rPr lang="en-GB" sz="17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Harmonise</a:t>
            </a:r>
          </a:p>
        </p:txBody>
      </p:sp>
      <p:sp>
        <p:nvSpPr>
          <p:cNvPr id="16" name="TextBox 15"/>
          <p:cNvSpPr txBox="1"/>
          <p:nvPr/>
        </p:nvSpPr>
        <p:spPr>
          <a:xfrm>
            <a:off x="2771800" y="1780074"/>
            <a:ext cx="5184576" cy="784830"/>
          </a:xfrm>
          <a:prstGeom prst="rect">
            <a:avLst/>
          </a:prstGeom>
          <a:noFill/>
          <a:ln w="28575">
            <a:noFill/>
          </a:ln>
        </p:spPr>
        <p:txBody>
          <a:bodyPr wrap="square" rtlCol="0">
            <a:spAutoFit/>
          </a:bodyPr>
          <a:lstStyle/>
          <a:p>
            <a:pPr marL="285750" indent="-285750">
              <a:buFont typeface="Arial" panose="020B0604020202020204" pitchFamily="34" charset="0"/>
              <a:buChar char="•"/>
            </a:pPr>
            <a:r>
              <a:rPr lang="en-GB" sz="1500" dirty="0" smtClean="0">
                <a:latin typeface="Verdana" panose="020B0604030504040204" pitchFamily="34" charset="0"/>
                <a:ea typeface="Verdana" panose="020B0604030504040204" pitchFamily="34" charset="0"/>
                <a:cs typeface="Verdana" panose="020B0604030504040204" pitchFamily="34" charset="0"/>
              </a:rPr>
              <a:t>Manufacturers, importers and downstream users classify substances and mixtures</a:t>
            </a:r>
          </a:p>
          <a:p>
            <a:r>
              <a:rPr lang="en-GB" sz="1500" dirty="0" smtClean="0">
                <a:latin typeface="Verdana" panose="020B0604030504040204" pitchFamily="34" charset="0"/>
                <a:ea typeface="Verdana" panose="020B0604030504040204" pitchFamily="34" charset="0"/>
                <a:cs typeface="Verdana" panose="020B0604030504040204" pitchFamily="34" charset="0"/>
              </a:rPr>
              <a:t> </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18" name="Rounded Rectangle 17"/>
          <p:cNvSpPr/>
          <p:nvPr/>
        </p:nvSpPr>
        <p:spPr>
          <a:xfrm>
            <a:off x="2699792" y="1556792"/>
            <a:ext cx="5400600" cy="1008112"/>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p:nvSpPr>
        <p:spPr>
          <a:xfrm>
            <a:off x="2771800" y="2788186"/>
            <a:ext cx="5184576" cy="784830"/>
          </a:xfrm>
          <a:prstGeom prst="rect">
            <a:avLst/>
          </a:prstGeom>
          <a:noFill/>
          <a:ln w="28575">
            <a:noFill/>
          </a:ln>
        </p:spPr>
        <p:txBody>
          <a:bodyPr wrap="square" rtlCol="0">
            <a:spAutoFit/>
          </a:bodyPr>
          <a:lstStyle/>
          <a:p>
            <a:pPr marL="285750" indent="-285750">
              <a:buFont typeface="Arial" panose="020B0604020202020204" pitchFamily="34" charset="0"/>
              <a:buChar char="•"/>
            </a:pPr>
            <a:r>
              <a:rPr lang="en-GB" sz="1500" dirty="0" smtClean="0">
                <a:latin typeface="Verdana" panose="020B0604030504040204" pitchFamily="34" charset="0"/>
                <a:ea typeface="Verdana" panose="020B0604030504040204" pitchFamily="34" charset="0"/>
                <a:cs typeface="Verdana" panose="020B0604030504040204" pitchFamily="34" charset="0"/>
              </a:rPr>
              <a:t>Suppliers label and package them in accordance with CLP</a:t>
            </a:r>
          </a:p>
          <a:p>
            <a:r>
              <a:rPr lang="en-GB" sz="1500" dirty="0" smtClean="0">
                <a:latin typeface="Verdana" panose="020B0604030504040204" pitchFamily="34" charset="0"/>
                <a:ea typeface="Verdana" panose="020B0604030504040204" pitchFamily="34" charset="0"/>
                <a:cs typeface="Verdana" panose="020B0604030504040204" pitchFamily="34" charset="0"/>
              </a:rPr>
              <a:t> </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20" name="Rounded Rectangle 19"/>
          <p:cNvSpPr/>
          <p:nvPr/>
        </p:nvSpPr>
        <p:spPr>
          <a:xfrm>
            <a:off x="2699792" y="2636912"/>
            <a:ext cx="5400600" cy="1008112"/>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p:cNvSpPr txBox="1"/>
          <p:nvPr/>
        </p:nvSpPr>
        <p:spPr>
          <a:xfrm>
            <a:off x="2771800" y="3751872"/>
            <a:ext cx="5688632" cy="1477328"/>
          </a:xfrm>
          <a:prstGeom prst="rect">
            <a:avLst/>
          </a:prstGeom>
          <a:noFill/>
          <a:ln w="28575">
            <a:noFill/>
          </a:ln>
        </p:spPr>
        <p:txBody>
          <a:bodyPr wrap="square" rtlCol="0">
            <a:spAutoFit/>
          </a:bodyPr>
          <a:lstStyle/>
          <a:p>
            <a:pPr marL="285750" indent="-285750">
              <a:buFont typeface="Arial" panose="020B0604020202020204" pitchFamily="34" charset="0"/>
              <a:buChar char="•"/>
            </a:pPr>
            <a:r>
              <a:rPr lang="en-GB" sz="1500" dirty="0">
                <a:latin typeface="Verdana" panose="020B0604030504040204" pitchFamily="34" charset="0"/>
                <a:ea typeface="Verdana" panose="020B0604030504040204" pitchFamily="34" charset="0"/>
                <a:cs typeface="Verdana" panose="020B0604030504040204" pitchFamily="34" charset="0"/>
              </a:rPr>
              <a:t>Manufacturers, importers and downstream users </a:t>
            </a:r>
            <a:r>
              <a:rPr lang="en-GB" sz="1500" dirty="0" smtClean="0">
                <a:latin typeface="Verdana" panose="020B0604030504040204" pitchFamily="34" charset="0"/>
                <a:ea typeface="Verdana" panose="020B0604030504040204" pitchFamily="34" charset="0"/>
                <a:cs typeface="Verdana" panose="020B0604030504040204" pitchFamily="34" charset="0"/>
              </a:rPr>
              <a:t>notify substance to ECHA’s classification and </a:t>
            </a:r>
            <a:br>
              <a:rPr lang="en-GB" sz="1500" dirty="0" smtClean="0">
                <a:latin typeface="Verdana" panose="020B0604030504040204" pitchFamily="34" charset="0"/>
                <a:ea typeface="Verdana" panose="020B0604030504040204" pitchFamily="34" charset="0"/>
                <a:cs typeface="Verdana" panose="020B0604030504040204" pitchFamily="34" charset="0"/>
              </a:rPr>
            </a:br>
            <a:r>
              <a:rPr lang="en-GB" sz="1500" dirty="0" smtClean="0">
                <a:latin typeface="Verdana" panose="020B0604030504040204" pitchFamily="34" charset="0"/>
                <a:ea typeface="Verdana" panose="020B0604030504040204" pitchFamily="34" charset="0"/>
                <a:cs typeface="Verdana" panose="020B0604030504040204" pitchFamily="34" charset="0"/>
              </a:rPr>
              <a:t>labelling inventory </a:t>
            </a:r>
            <a:endParaRPr lang="en-GB" sz="15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500" dirty="0" smtClean="0">
                <a:latin typeface="Verdana" panose="020B0604030504040204" pitchFamily="34" charset="0"/>
                <a:ea typeface="Verdana" panose="020B0604030504040204" pitchFamily="34" charset="0"/>
                <a:cs typeface="Verdana" panose="020B0604030504040204" pitchFamily="34" charset="0"/>
              </a:rPr>
              <a:t>Suppliers communicate information to </a:t>
            </a:r>
            <a:br>
              <a:rPr lang="en-GB" sz="1500" dirty="0" smtClean="0">
                <a:latin typeface="Verdana" panose="020B0604030504040204" pitchFamily="34" charset="0"/>
                <a:ea typeface="Verdana" panose="020B0604030504040204" pitchFamily="34" charset="0"/>
                <a:cs typeface="Verdana" panose="020B0604030504040204" pitchFamily="34" charset="0"/>
              </a:rPr>
            </a:br>
            <a:r>
              <a:rPr lang="en-GB" sz="1500" dirty="0" smtClean="0">
                <a:latin typeface="Verdana" panose="020B0604030504040204" pitchFamily="34" charset="0"/>
                <a:ea typeface="Verdana" panose="020B0604030504040204" pitchFamily="34" charset="0"/>
                <a:cs typeface="Verdana" panose="020B0604030504040204" pitchFamily="34" charset="0"/>
              </a:rPr>
              <a:t>Poison </a:t>
            </a:r>
            <a:r>
              <a:rPr lang="en-GB" sz="1500" dirty="0">
                <a:latin typeface="Verdana" panose="020B0604030504040204" pitchFamily="34" charset="0"/>
                <a:ea typeface="Verdana" panose="020B0604030504040204" pitchFamily="34" charset="0"/>
                <a:cs typeface="Verdana" panose="020B0604030504040204" pitchFamily="34" charset="0"/>
              </a:rPr>
              <a:t>C</a:t>
            </a:r>
            <a:r>
              <a:rPr lang="en-GB" sz="1500" dirty="0" smtClean="0">
                <a:latin typeface="Verdana" panose="020B0604030504040204" pitchFamily="34" charset="0"/>
                <a:ea typeface="Verdana" panose="020B0604030504040204" pitchFamily="34" charset="0"/>
                <a:cs typeface="Verdana" panose="020B0604030504040204" pitchFamily="34" charset="0"/>
              </a:rPr>
              <a:t>entres</a:t>
            </a:r>
          </a:p>
          <a:p>
            <a:r>
              <a:rPr lang="en-GB" sz="1500" dirty="0" smtClean="0">
                <a:latin typeface="Verdana" panose="020B0604030504040204" pitchFamily="34" charset="0"/>
                <a:ea typeface="Verdana" panose="020B0604030504040204" pitchFamily="34" charset="0"/>
                <a:cs typeface="Verdana" panose="020B0604030504040204" pitchFamily="34" charset="0"/>
              </a:rPr>
              <a:t> </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22" name="Rounded Rectangle 21"/>
          <p:cNvSpPr/>
          <p:nvPr/>
        </p:nvSpPr>
        <p:spPr>
          <a:xfrm>
            <a:off x="2699792" y="3717032"/>
            <a:ext cx="5400600" cy="1296144"/>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2771800" y="5157192"/>
            <a:ext cx="5184576" cy="1015663"/>
          </a:xfrm>
          <a:prstGeom prst="rect">
            <a:avLst/>
          </a:prstGeom>
          <a:noFill/>
          <a:ln w="28575">
            <a:noFill/>
          </a:ln>
        </p:spPr>
        <p:txBody>
          <a:bodyPr wrap="square" rtlCol="0">
            <a:spAutoFit/>
          </a:bodyPr>
          <a:lstStyle/>
          <a:p>
            <a:pPr marL="285750" indent="-285750">
              <a:buFont typeface="Arial" panose="020B0604020202020204" pitchFamily="34" charset="0"/>
              <a:buChar char="•"/>
            </a:pPr>
            <a:r>
              <a:rPr lang="en-GB" sz="1500" dirty="0" smtClean="0">
                <a:latin typeface="Verdana" panose="020B0604030504040204" pitchFamily="34" charset="0"/>
                <a:ea typeface="Verdana" panose="020B0604030504040204" pitchFamily="34" charset="0"/>
                <a:cs typeface="Verdana" panose="020B0604030504040204" pitchFamily="34" charset="0"/>
              </a:rPr>
              <a:t>CLP implements UN Globally Harmonised System</a:t>
            </a:r>
          </a:p>
          <a:p>
            <a:pPr marL="285750" indent="-285750">
              <a:buFont typeface="Arial" panose="020B0604020202020204" pitchFamily="34" charset="0"/>
              <a:buChar char="•"/>
            </a:pPr>
            <a:r>
              <a:rPr lang="en-GB" sz="1500" dirty="0" smtClean="0">
                <a:latin typeface="Verdana" panose="020B0604030504040204" pitchFamily="34" charset="0"/>
                <a:ea typeface="Verdana" panose="020B0604030504040204" pitchFamily="34" charset="0"/>
                <a:cs typeface="Verdana" panose="020B0604030504040204" pitchFamily="34" charset="0"/>
              </a:rPr>
              <a:t>The classification of certain substances is harmonised</a:t>
            </a:r>
          </a:p>
          <a:p>
            <a:r>
              <a:rPr lang="en-GB" sz="1500" dirty="0" smtClean="0">
                <a:latin typeface="Verdana" panose="020B0604030504040204" pitchFamily="34" charset="0"/>
                <a:ea typeface="Verdana" panose="020B0604030504040204" pitchFamily="34" charset="0"/>
                <a:cs typeface="Verdana" panose="020B0604030504040204" pitchFamily="34" charset="0"/>
              </a:rPr>
              <a:t> </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24" name="Rounded Rectangle 23"/>
          <p:cNvSpPr/>
          <p:nvPr/>
        </p:nvSpPr>
        <p:spPr>
          <a:xfrm>
            <a:off x="2699792" y="5085184"/>
            <a:ext cx="5400600" cy="1008112"/>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FBF7E9CE-8ECA-47E2-BD73-4D736B317C11}" type="slidenum">
              <a:rPr lang="en-GB" smtClean="0"/>
              <a:t>23</a:t>
            </a:fld>
            <a:endParaRPr lang="en-GB" dirty="0"/>
          </a:p>
        </p:txBody>
      </p:sp>
    </p:spTree>
    <p:extLst>
      <p:ext uri="{BB962C8B-B14F-4D97-AF65-F5344CB8AC3E}">
        <p14:creationId xmlns:p14="http://schemas.microsoft.com/office/powerpoint/2010/main" val="2379754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435280" cy="1143000"/>
          </a:xfrm>
        </p:spPr>
        <p:txBody>
          <a:bodyPr/>
          <a:lstStyle/>
          <a:p>
            <a:r>
              <a:rPr lang="en-GB" dirty="0" smtClean="0"/>
              <a:t>Main formulator obligations </a:t>
            </a:r>
            <a:r>
              <a:rPr lang="en-GB" dirty="0"/>
              <a:t>under </a:t>
            </a:r>
            <a:r>
              <a:rPr lang="en-GB" dirty="0" smtClean="0"/>
              <a:t>CLP</a:t>
            </a:r>
            <a:endParaRPr lang="en-GB" dirty="0"/>
          </a:p>
        </p:txBody>
      </p:sp>
      <p:sp>
        <p:nvSpPr>
          <p:cNvPr id="3" name="Content Placeholder 2"/>
          <p:cNvSpPr>
            <a:spLocks noGrp="1"/>
          </p:cNvSpPr>
          <p:nvPr>
            <p:ph idx="1"/>
          </p:nvPr>
        </p:nvSpPr>
        <p:spPr>
          <a:xfrm>
            <a:off x="457200" y="1268760"/>
            <a:ext cx="8229600" cy="4525963"/>
          </a:xfrm>
        </p:spPr>
        <p:txBody>
          <a:bodyPr>
            <a:noAutofit/>
          </a:bodyPr>
          <a:lstStyle/>
          <a:p>
            <a:pPr marL="342900" lvl="1" indent="-342900">
              <a:buFont typeface="Arial" pitchFamily="34" charset="0"/>
              <a:buChar char="•"/>
            </a:pPr>
            <a:r>
              <a:rPr lang="en-GB" sz="1700" b="1" dirty="0">
                <a:solidFill>
                  <a:prstClr val="black"/>
                </a:solidFill>
                <a:latin typeface="Verdana"/>
                <a:ea typeface="+mn-ea"/>
                <a:cs typeface="+mn-cs"/>
              </a:rPr>
              <a:t>You must classify, label and package mixtures in accordance with CLP before placing them on the market</a:t>
            </a:r>
          </a:p>
          <a:p>
            <a:pPr lvl="0"/>
            <a:endParaRPr lang="en-GB" sz="1700" dirty="0">
              <a:solidFill>
                <a:prstClr val="black"/>
              </a:solidFill>
              <a:latin typeface="Verdana"/>
              <a:ea typeface="+mn-ea"/>
              <a:cs typeface="+mn-cs"/>
            </a:endParaRPr>
          </a:p>
          <a:p>
            <a:pPr lvl="0"/>
            <a:r>
              <a:rPr lang="en-GB" sz="1700" dirty="0">
                <a:solidFill>
                  <a:prstClr val="black"/>
                </a:solidFill>
                <a:latin typeface="Verdana"/>
                <a:ea typeface="+mn-ea"/>
                <a:cs typeface="+mn-cs"/>
              </a:rPr>
              <a:t>If you are formulating or </a:t>
            </a:r>
            <a:r>
              <a:rPr lang="en-GB" sz="1700" b="1" dirty="0">
                <a:solidFill>
                  <a:prstClr val="black"/>
                </a:solidFill>
                <a:latin typeface="Verdana"/>
                <a:ea typeface="+mn-ea"/>
                <a:cs typeface="+mn-cs"/>
              </a:rPr>
              <a:t>changing the composition of a mixture</a:t>
            </a:r>
            <a:r>
              <a:rPr lang="en-GB" sz="1700" dirty="0">
                <a:solidFill>
                  <a:prstClr val="black"/>
                </a:solidFill>
                <a:latin typeface="Verdana"/>
                <a:ea typeface="+mn-ea"/>
                <a:cs typeface="+mn-cs"/>
              </a:rPr>
              <a:t>, you must derive the classification of the mixture</a:t>
            </a:r>
          </a:p>
          <a:p>
            <a:pPr lvl="0"/>
            <a:endParaRPr lang="en-GB" sz="1700" dirty="0">
              <a:solidFill>
                <a:srgbClr val="FF0000"/>
              </a:solidFill>
              <a:latin typeface="Verdana"/>
              <a:ea typeface="+mn-ea"/>
              <a:cs typeface="+mn-cs"/>
            </a:endParaRPr>
          </a:p>
          <a:p>
            <a:pPr lvl="0"/>
            <a:r>
              <a:rPr lang="en-GB" sz="1700" dirty="0">
                <a:solidFill>
                  <a:prstClr val="black"/>
                </a:solidFill>
                <a:latin typeface="Verdana"/>
                <a:ea typeface="+mn-ea"/>
                <a:cs typeface="+mn-cs"/>
              </a:rPr>
              <a:t>If you </a:t>
            </a:r>
            <a:r>
              <a:rPr lang="en-GB" sz="1700" b="1" dirty="0">
                <a:solidFill>
                  <a:prstClr val="black"/>
                </a:solidFill>
                <a:latin typeface="Verdana"/>
                <a:ea typeface="+mn-ea"/>
                <a:cs typeface="+mn-cs"/>
              </a:rPr>
              <a:t>do NOT change the composition </a:t>
            </a:r>
            <a:r>
              <a:rPr lang="en-GB" sz="1700" dirty="0">
                <a:solidFill>
                  <a:prstClr val="black"/>
                </a:solidFill>
                <a:latin typeface="Verdana"/>
                <a:ea typeface="+mn-ea"/>
                <a:cs typeface="+mn-cs"/>
              </a:rPr>
              <a:t>of a mixture, you may take over the classification for the mixture already derived by another actor in the supply chain</a:t>
            </a:r>
          </a:p>
          <a:p>
            <a:pPr marL="0" lvl="0" indent="0">
              <a:buNone/>
            </a:pPr>
            <a:endParaRPr lang="en-GB" sz="1700" i="1" dirty="0">
              <a:solidFill>
                <a:srgbClr val="FF0000"/>
              </a:solidFill>
              <a:latin typeface="Verdana"/>
              <a:ea typeface="+mn-ea"/>
              <a:cs typeface="+mn-cs"/>
            </a:endParaRPr>
          </a:p>
          <a:p>
            <a:pPr lvl="0"/>
            <a:r>
              <a:rPr lang="en-GB" sz="1700" b="1" dirty="0">
                <a:solidFill>
                  <a:prstClr val="black"/>
                </a:solidFill>
                <a:latin typeface="Verdana"/>
                <a:ea typeface="+mn-ea"/>
                <a:cs typeface="+mn-cs"/>
              </a:rPr>
              <a:t>If you import a hazardous mixture</a:t>
            </a:r>
            <a:r>
              <a:rPr lang="en-GB" sz="1700" dirty="0">
                <a:solidFill>
                  <a:prstClr val="black"/>
                </a:solidFill>
                <a:latin typeface="Verdana"/>
                <a:ea typeface="+mn-ea"/>
                <a:cs typeface="+mn-cs"/>
              </a:rPr>
              <a:t>, you must also classify the </a:t>
            </a:r>
            <a:r>
              <a:rPr lang="en-GB" sz="1700" u="sng" dirty="0">
                <a:solidFill>
                  <a:prstClr val="black"/>
                </a:solidFill>
                <a:latin typeface="Verdana"/>
                <a:ea typeface="+mn-ea"/>
                <a:cs typeface="+mn-cs"/>
              </a:rPr>
              <a:t>ingredient substances</a:t>
            </a:r>
            <a:r>
              <a:rPr lang="en-GB" sz="1700" dirty="0">
                <a:solidFill>
                  <a:prstClr val="black"/>
                </a:solidFill>
                <a:latin typeface="Verdana"/>
                <a:ea typeface="+mn-ea"/>
                <a:cs typeface="+mn-cs"/>
              </a:rPr>
              <a:t> according to CLP and notify the C&amp;L Inventory (if the substances lead to or contribute to the classification of the mixture).</a:t>
            </a:r>
          </a:p>
          <a:p>
            <a:pPr lvl="0"/>
            <a:endParaRPr lang="en-GB" sz="1700" dirty="0">
              <a:solidFill>
                <a:prstClr val="black"/>
              </a:solidFill>
              <a:latin typeface="Verdana"/>
              <a:ea typeface="+mn-ea"/>
              <a:cs typeface="+mn-cs"/>
            </a:endParaRPr>
          </a:p>
          <a:p>
            <a:pPr lvl="0"/>
            <a:r>
              <a:rPr lang="en-GB" altLang="en-US" sz="1700" dirty="0">
                <a:solidFill>
                  <a:prstClr val="black"/>
                </a:solidFill>
              </a:rPr>
              <a:t>You must keep </a:t>
            </a:r>
            <a:r>
              <a:rPr lang="en-GB" altLang="en-US" sz="1700" b="1" dirty="0">
                <a:solidFill>
                  <a:prstClr val="black"/>
                </a:solidFill>
              </a:rPr>
              <a:t>up-to-date </a:t>
            </a:r>
            <a:r>
              <a:rPr lang="en-GB" altLang="en-US" sz="1700" dirty="0">
                <a:solidFill>
                  <a:prstClr val="black"/>
                </a:solidFill>
              </a:rPr>
              <a:t>with new scientific or technical information that may affect the classification of the mixtures you place on the market (Article 15(1) CLP</a:t>
            </a:r>
            <a:r>
              <a:rPr lang="en-GB" altLang="en-US" sz="1700" dirty="0" smtClean="0">
                <a:solidFill>
                  <a:prstClr val="black"/>
                </a:solidFill>
              </a:rPr>
              <a:t>).</a:t>
            </a:r>
            <a:endParaRPr lang="en-GB" altLang="en-US" sz="1700" dirty="0">
              <a:solidFill>
                <a:prstClr val="black"/>
              </a:solidFill>
            </a:endParaRPr>
          </a:p>
        </p:txBody>
      </p:sp>
      <p:sp>
        <p:nvSpPr>
          <p:cNvPr id="4" name="Slide Number Placeholder 3"/>
          <p:cNvSpPr>
            <a:spLocks noGrp="1"/>
          </p:cNvSpPr>
          <p:nvPr>
            <p:ph type="sldNum" sz="quarter" idx="12"/>
          </p:nvPr>
        </p:nvSpPr>
        <p:spPr/>
        <p:txBody>
          <a:bodyPr/>
          <a:lstStyle/>
          <a:p>
            <a:fld id="{4BEEE12E-00CA-42D6-926E-5AF396604CE1}" type="slidenum">
              <a:rPr lang="en-GB" smtClean="0"/>
              <a:pPr/>
              <a:t>24</a:t>
            </a:fld>
            <a:endParaRPr lang="en-GB"/>
          </a:p>
        </p:txBody>
      </p:sp>
    </p:spTree>
    <p:extLst>
      <p:ext uri="{BB962C8B-B14F-4D97-AF65-F5344CB8AC3E}">
        <p14:creationId xmlns:p14="http://schemas.microsoft.com/office/powerpoint/2010/main" val="3370203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classification</a:t>
            </a:r>
            <a:endParaRPr lang="en-GB" dirty="0"/>
          </a:p>
        </p:txBody>
      </p:sp>
      <p:sp>
        <p:nvSpPr>
          <p:cNvPr id="4" name="Slide Number Placeholder 3"/>
          <p:cNvSpPr>
            <a:spLocks noGrp="1"/>
          </p:cNvSpPr>
          <p:nvPr>
            <p:ph type="sldNum" sz="quarter" idx="12"/>
          </p:nvPr>
        </p:nvSpPr>
        <p:spPr/>
        <p:txBody>
          <a:bodyPr/>
          <a:lstStyle/>
          <a:p>
            <a:fld id="{4BEEE12E-00CA-42D6-926E-5AF396604CE1}" type="slidenum">
              <a:rPr lang="en-GB" smtClean="0"/>
              <a:pPr/>
              <a:t>25</a:t>
            </a:fld>
            <a:endParaRPr lang="en-GB" dirty="0"/>
          </a:p>
        </p:txBody>
      </p:sp>
      <p:graphicFrame>
        <p:nvGraphicFramePr>
          <p:cNvPr id="6" name="Content Placeholder 4"/>
          <p:cNvGraphicFramePr>
            <a:graphicFrameLocks/>
          </p:cNvGraphicFramePr>
          <p:nvPr>
            <p:extLst>
              <p:ext uri="{D42A27DB-BD31-4B8C-83A1-F6EECF244321}">
                <p14:modId xmlns:p14="http://schemas.microsoft.com/office/powerpoint/2010/main" val="652941783"/>
              </p:ext>
            </p:extLst>
          </p:nvPr>
        </p:nvGraphicFramePr>
        <p:xfrm>
          <a:off x="612601" y="1340395"/>
          <a:ext cx="7343775" cy="4392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8279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4402832" cy="1143000"/>
          </a:xfrm>
        </p:spPr>
        <p:txBody>
          <a:bodyPr>
            <a:normAutofit/>
          </a:bodyPr>
          <a:lstStyle/>
          <a:p>
            <a:r>
              <a:rPr lang="en-GB" dirty="0" smtClean="0"/>
              <a:t>Steps to classify a mixture</a:t>
            </a:r>
            <a:endParaRPr lang="en-GB" dirty="0"/>
          </a:p>
        </p:txBody>
      </p:sp>
      <p:sp>
        <p:nvSpPr>
          <p:cNvPr id="4" name="Slide Number Placeholder 3"/>
          <p:cNvSpPr>
            <a:spLocks noGrp="1"/>
          </p:cNvSpPr>
          <p:nvPr>
            <p:ph type="sldNum" sz="quarter" idx="12"/>
          </p:nvPr>
        </p:nvSpPr>
        <p:spPr/>
        <p:txBody>
          <a:bodyPr/>
          <a:lstStyle/>
          <a:p>
            <a:fld id="{4BEEE12E-00CA-42D6-926E-5AF396604CE1}" type="slidenum">
              <a:rPr lang="en-GB" smtClean="0"/>
              <a:pPr/>
              <a:t>26</a:t>
            </a:fld>
            <a:endParaRPr lang="en-GB"/>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32656"/>
            <a:ext cx="4088763" cy="6026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39552" y="1772816"/>
            <a:ext cx="4572000" cy="646331"/>
          </a:xfrm>
          <a:prstGeom prst="rect">
            <a:avLst/>
          </a:prstGeom>
        </p:spPr>
        <p:txBody>
          <a:bodyPr>
            <a:spAutoFit/>
          </a:bodyPr>
          <a:lstStyle/>
          <a:p>
            <a:pPr lvl="0">
              <a:spcBef>
                <a:spcPct val="20000"/>
              </a:spcBef>
            </a:pPr>
            <a:r>
              <a:rPr lang="fi-FI" dirty="0" err="1" smtClean="0">
                <a:latin typeface="Verdana" pitchFamily="34" charset="0"/>
                <a:hlinkClick r:id="rId4"/>
              </a:rPr>
              <a:t>echa.europa.eu/support/mixture-classification</a:t>
            </a:r>
            <a:endParaRPr lang="fi-FI" dirty="0">
              <a:latin typeface="Verdana" pitchFamily="34" charset="0"/>
            </a:endParaRPr>
          </a:p>
        </p:txBody>
      </p:sp>
    </p:spTree>
    <p:extLst>
      <p:ext uri="{BB962C8B-B14F-4D97-AF65-F5344CB8AC3E}">
        <p14:creationId xmlns:p14="http://schemas.microsoft.com/office/powerpoint/2010/main" val="1258553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GB" dirty="0" smtClean="0"/>
              <a:t>Important points when you classify your mixture</a:t>
            </a:r>
            <a:endParaRPr lang="en-GB" dirty="0"/>
          </a:p>
        </p:txBody>
      </p:sp>
      <p:sp>
        <p:nvSpPr>
          <p:cNvPr id="3" name="Content Placeholder 2"/>
          <p:cNvSpPr>
            <a:spLocks noGrp="1"/>
          </p:cNvSpPr>
          <p:nvPr>
            <p:ph idx="1"/>
          </p:nvPr>
        </p:nvSpPr>
        <p:spPr>
          <a:xfrm>
            <a:off x="457200" y="1711349"/>
            <a:ext cx="8229600" cy="4525963"/>
          </a:xfrm>
        </p:spPr>
        <p:txBody>
          <a:bodyPr>
            <a:noAutofit/>
          </a:bodyPr>
          <a:lstStyle/>
          <a:p>
            <a:pPr marL="457200" lvl="0" indent="-457200">
              <a:lnSpc>
                <a:spcPct val="110000"/>
              </a:lnSpc>
              <a:spcBef>
                <a:spcPts val="0"/>
              </a:spcBef>
              <a:buFont typeface="+mj-lt"/>
              <a:buAutoNum type="arabicPeriod"/>
            </a:pPr>
            <a:r>
              <a:rPr lang="en-GB" altLang="en-US" sz="1800" dirty="0">
                <a:solidFill>
                  <a:prstClr val="black"/>
                </a:solidFill>
              </a:rPr>
              <a:t>If an ingredient substance has a </a:t>
            </a:r>
            <a:r>
              <a:rPr lang="en-GB" altLang="en-US" sz="1800" b="1" dirty="0">
                <a:solidFill>
                  <a:prstClr val="black"/>
                </a:solidFill>
              </a:rPr>
              <a:t>harmonised classification</a:t>
            </a:r>
            <a:r>
              <a:rPr lang="en-GB" altLang="en-US" sz="1800" dirty="0">
                <a:solidFill>
                  <a:prstClr val="black"/>
                </a:solidFill>
              </a:rPr>
              <a:t> and </a:t>
            </a:r>
            <a:r>
              <a:rPr lang="en-GB" altLang="en-US" sz="1800" b="1" dirty="0">
                <a:solidFill>
                  <a:prstClr val="black"/>
                </a:solidFill>
              </a:rPr>
              <a:t>labelling</a:t>
            </a:r>
            <a:r>
              <a:rPr lang="en-GB" altLang="en-US" sz="1800" dirty="0">
                <a:solidFill>
                  <a:prstClr val="black"/>
                </a:solidFill>
              </a:rPr>
              <a:t> (Part 3 of Annex VI to CLP), that classification must be taken into account in classifying the mixture.</a:t>
            </a:r>
          </a:p>
          <a:p>
            <a:pPr marL="457200" lvl="0" indent="-457200">
              <a:lnSpc>
                <a:spcPct val="110000"/>
              </a:lnSpc>
              <a:spcBef>
                <a:spcPts val="0"/>
              </a:spcBef>
              <a:buFont typeface="+mj-lt"/>
              <a:buAutoNum type="arabicPeriod"/>
            </a:pPr>
            <a:endParaRPr lang="en-GB" altLang="en-US" sz="1800" dirty="0">
              <a:solidFill>
                <a:prstClr val="black"/>
              </a:solidFill>
            </a:endParaRPr>
          </a:p>
          <a:p>
            <a:pPr marL="457200" lvl="0" indent="-457200">
              <a:lnSpc>
                <a:spcPct val="110000"/>
              </a:lnSpc>
              <a:spcBef>
                <a:spcPts val="0"/>
              </a:spcBef>
              <a:buFont typeface="+mj-lt"/>
              <a:buAutoNum type="arabicPeriod"/>
            </a:pPr>
            <a:r>
              <a:rPr lang="en-GB" sz="1800" dirty="0">
                <a:solidFill>
                  <a:prstClr val="black"/>
                </a:solidFill>
              </a:rPr>
              <a:t>The supplier is responsible for evaluating all the relevant hazard classes and, where necessary, for adding the </a:t>
            </a:r>
            <a:r>
              <a:rPr lang="en-GB" sz="1800" b="1" dirty="0">
                <a:solidFill>
                  <a:prstClr val="black"/>
                </a:solidFill>
              </a:rPr>
              <a:t>self-classification</a:t>
            </a:r>
            <a:r>
              <a:rPr lang="en-GB" sz="1800" dirty="0">
                <a:solidFill>
                  <a:prstClr val="black"/>
                </a:solidFill>
              </a:rPr>
              <a:t> for any additional relevant </a:t>
            </a:r>
            <a:r>
              <a:rPr lang="en-GB" sz="1800" b="1" dirty="0">
                <a:solidFill>
                  <a:prstClr val="black"/>
                </a:solidFill>
              </a:rPr>
              <a:t>hazard classes and differentiations not covered </a:t>
            </a:r>
            <a:r>
              <a:rPr lang="en-GB" sz="1800" dirty="0">
                <a:solidFill>
                  <a:prstClr val="black"/>
                </a:solidFill>
              </a:rPr>
              <a:t>by the harmonised classification and labelling</a:t>
            </a:r>
            <a:r>
              <a:rPr lang="en-GB" sz="1800" dirty="0" smtClean="0">
                <a:solidFill>
                  <a:prstClr val="black"/>
                </a:solidFill>
              </a:rPr>
              <a:t>.</a:t>
            </a:r>
          </a:p>
          <a:p>
            <a:pPr marL="457200" lvl="0" indent="-457200">
              <a:lnSpc>
                <a:spcPct val="110000"/>
              </a:lnSpc>
              <a:spcBef>
                <a:spcPts val="0"/>
              </a:spcBef>
              <a:buFont typeface="+mj-lt"/>
              <a:buAutoNum type="arabicPeriod"/>
            </a:pPr>
            <a:endParaRPr lang="en-GB" sz="1800" dirty="0">
              <a:solidFill>
                <a:prstClr val="black"/>
              </a:solidFill>
            </a:endParaRPr>
          </a:p>
          <a:p>
            <a:pPr marL="400050" lvl="1" indent="0">
              <a:lnSpc>
                <a:spcPct val="110000"/>
              </a:lnSpc>
              <a:spcBef>
                <a:spcPts val="0"/>
              </a:spcBef>
              <a:buNone/>
            </a:pPr>
            <a:endParaRPr lang="en-GB" sz="1800" dirty="0" smtClean="0">
              <a:solidFill>
                <a:prstClr val="black"/>
              </a:solidFill>
            </a:endParaRPr>
          </a:p>
          <a:p>
            <a:pPr marL="400050" lvl="1" indent="0">
              <a:lnSpc>
                <a:spcPct val="110000"/>
              </a:lnSpc>
              <a:spcBef>
                <a:spcPts val="0"/>
              </a:spcBef>
              <a:buNone/>
            </a:pPr>
            <a:r>
              <a:rPr lang="en-GB" sz="1800" dirty="0">
                <a:solidFill>
                  <a:prstClr val="black"/>
                </a:solidFill>
              </a:rPr>
              <a:t>	</a:t>
            </a:r>
            <a:r>
              <a:rPr lang="en-GB" sz="1800" dirty="0" smtClean="0">
                <a:solidFill>
                  <a:prstClr val="black"/>
                </a:solidFill>
              </a:rPr>
              <a:t>Thus</a:t>
            </a:r>
            <a:r>
              <a:rPr lang="en-GB" sz="1800" dirty="0">
                <a:solidFill>
                  <a:prstClr val="black"/>
                </a:solidFill>
              </a:rPr>
              <a:t>, the full classification received from the </a:t>
            </a:r>
            <a:r>
              <a:rPr lang="en-GB" sz="1800" dirty="0" smtClean="0">
                <a:solidFill>
                  <a:prstClr val="black"/>
                </a:solidFill>
              </a:rPr>
              <a:t>substance 	supplier</a:t>
            </a:r>
            <a:r>
              <a:rPr lang="en-GB" sz="1800" dirty="0">
                <a:solidFill>
                  <a:prstClr val="black"/>
                </a:solidFill>
              </a:rPr>
              <a:t>, including both the harmonised </a:t>
            </a:r>
            <a:r>
              <a:rPr lang="en-GB" sz="1800" dirty="0" smtClean="0">
                <a:solidFill>
                  <a:prstClr val="black"/>
                </a:solidFill>
              </a:rPr>
              <a:t>classification </a:t>
            </a:r>
            <a:r>
              <a:rPr lang="en-GB" sz="1800" dirty="0">
                <a:solidFill>
                  <a:prstClr val="black"/>
                </a:solidFill>
              </a:rPr>
              <a:t>and the </a:t>
            </a:r>
            <a:r>
              <a:rPr lang="en-GB" sz="1800" dirty="0" smtClean="0">
                <a:solidFill>
                  <a:prstClr val="black"/>
                </a:solidFill>
              </a:rPr>
              <a:t>	possible </a:t>
            </a:r>
            <a:r>
              <a:rPr lang="en-GB" sz="1800" dirty="0">
                <a:solidFill>
                  <a:prstClr val="black"/>
                </a:solidFill>
              </a:rPr>
              <a:t>self-classification, must </a:t>
            </a:r>
            <a:r>
              <a:rPr lang="en-GB" sz="1800" dirty="0" smtClean="0">
                <a:solidFill>
                  <a:prstClr val="black"/>
                </a:solidFill>
              </a:rPr>
              <a:t>be </a:t>
            </a:r>
            <a:r>
              <a:rPr lang="en-GB" sz="1800" dirty="0">
                <a:solidFill>
                  <a:prstClr val="black"/>
                </a:solidFill>
              </a:rPr>
              <a:t>applied when </a:t>
            </a:r>
            <a:r>
              <a:rPr lang="en-GB" sz="1800" dirty="0" smtClean="0">
                <a:solidFill>
                  <a:prstClr val="black"/>
                </a:solidFill>
              </a:rPr>
              <a:t>	deriving </a:t>
            </a:r>
            <a:r>
              <a:rPr lang="en-GB" sz="1800" dirty="0">
                <a:solidFill>
                  <a:prstClr val="black"/>
                </a:solidFill>
              </a:rPr>
              <a:t>the classification of a mixture.</a:t>
            </a:r>
            <a:endParaRPr lang="en-GB" altLang="en-US" sz="1800" dirty="0">
              <a:solidFill>
                <a:prstClr val="black"/>
              </a:solidFill>
            </a:endParaRPr>
          </a:p>
          <a:p>
            <a:pPr marL="0" lvl="0" indent="0">
              <a:lnSpc>
                <a:spcPct val="110000"/>
              </a:lnSpc>
              <a:spcBef>
                <a:spcPts val="0"/>
              </a:spcBef>
              <a:buNone/>
            </a:pPr>
            <a:endParaRPr lang="en-GB" sz="1800" dirty="0">
              <a:solidFill>
                <a:prstClr val="black"/>
              </a:solidFill>
            </a:endParaRPr>
          </a:p>
        </p:txBody>
      </p:sp>
      <p:sp>
        <p:nvSpPr>
          <p:cNvPr id="4" name="Slide Number Placeholder 3"/>
          <p:cNvSpPr>
            <a:spLocks noGrp="1"/>
          </p:cNvSpPr>
          <p:nvPr>
            <p:ph type="sldNum" sz="quarter" idx="12"/>
          </p:nvPr>
        </p:nvSpPr>
        <p:spPr/>
        <p:txBody>
          <a:bodyPr/>
          <a:lstStyle/>
          <a:p>
            <a:fld id="{4BEEE12E-00CA-42D6-926E-5AF396604CE1}" type="slidenum">
              <a:rPr lang="en-GB" smtClean="0"/>
              <a:pPr/>
              <a:t>27</a:t>
            </a:fld>
            <a:endParaRPr lang="en-GB"/>
          </a:p>
        </p:txBody>
      </p:sp>
      <p:sp>
        <p:nvSpPr>
          <p:cNvPr id="5" name="Right Arrow 4"/>
          <p:cNvSpPr/>
          <p:nvPr/>
        </p:nvSpPr>
        <p:spPr>
          <a:xfrm>
            <a:off x="774275" y="5085184"/>
            <a:ext cx="546360" cy="288032"/>
          </a:xfrm>
          <a:prstGeom prst="rightArrow">
            <a:avLst/>
          </a:prstGeom>
          <a:solidFill>
            <a:srgbClr val="008BC8"/>
          </a:solidFill>
          <a:ln>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1241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18864" y="260648"/>
            <a:ext cx="8229600" cy="1143000"/>
          </a:xfrm>
        </p:spPr>
        <p:txBody>
          <a:bodyPr>
            <a:normAutofit/>
          </a:bodyPr>
          <a:lstStyle/>
          <a:p>
            <a:pPr algn="l"/>
            <a:r>
              <a:rPr lang="en-GB" sz="2400" b="1" dirty="0" err="1" smtClean="0">
                <a:solidFill>
                  <a:srgbClr val="0046AD"/>
                </a:solidFill>
                <a:latin typeface="Verdana" panose="020B0604030504040204" pitchFamily="34" charset="0"/>
                <a:ea typeface="Verdana" panose="020B0604030504040204" pitchFamily="34" charset="0"/>
                <a:cs typeface="Verdana" panose="020B0604030504040204" pitchFamily="34" charset="0"/>
              </a:rPr>
              <a:t>InfoCard</a:t>
            </a:r>
            <a:r>
              <a:rPr lang="en-GB" sz="2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/Brief Profile on the ECHA website</a:t>
            </a:r>
            <a:endParaRPr lang="en-GB" sz="24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FBF7E9CE-8ECA-47E2-BD73-4D736B317C11}" type="slidenum">
              <a:rPr lang="en-GB" smtClean="0"/>
              <a:t>28</a:t>
            </a:fld>
            <a:endParaRPr lang="en-GB"/>
          </a:p>
        </p:txBody>
      </p:sp>
      <p:sp>
        <p:nvSpPr>
          <p:cNvPr id="15" name="Text Placeholder 3"/>
          <p:cNvSpPr txBox="1">
            <a:spLocks/>
          </p:cNvSpPr>
          <p:nvPr/>
        </p:nvSpPr>
        <p:spPr>
          <a:xfrm>
            <a:off x="423336" y="1568891"/>
            <a:ext cx="8064000" cy="415202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mn-lt"/>
                <a:ea typeface="+mn-ea"/>
                <a:cs typeface="Arial" pitchFamily="34" charset="0"/>
              </a:defRPr>
            </a:lvl2pPr>
            <a:lvl3pPr marL="12001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endParaRPr lang="en-GB" sz="2000" dirty="0" smtClean="0">
              <a:solidFill>
                <a:sysClr val="windowText" lastClr="000000"/>
              </a:solidFill>
              <a:latin typeface="Verdana"/>
            </a:endParaRPr>
          </a:p>
          <a:p>
            <a:pPr marL="0" marR="0" lvl="0" indent="0" algn="l" defTabSz="914400" rtl="0" eaLnBrk="1" fontAlgn="auto" latinLnBrk="0" hangingPunct="1">
              <a:lnSpc>
                <a:spcPct val="100000"/>
              </a:lnSpc>
              <a:spcBef>
                <a:spcPct val="20000"/>
              </a:spcBef>
              <a:spcAft>
                <a:spcPts val="0"/>
              </a:spcAft>
              <a:buClrTx/>
              <a:buSzTx/>
              <a:buNone/>
              <a:tabLst/>
              <a:defRPr/>
            </a:pPr>
            <a:endParaRPr lang="en-GB" sz="2000" dirty="0">
              <a:solidFill>
                <a:sysClr val="windowText" lastClr="000000"/>
              </a:solidFill>
              <a:latin typeface="Verdana"/>
            </a:endParaRPr>
          </a:p>
          <a:p>
            <a:pPr marL="0" marR="0" lvl="0" indent="0" algn="l" defTabSz="914400" rtl="0" eaLnBrk="1" fontAlgn="auto" latinLnBrk="0" hangingPunct="1">
              <a:lnSpc>
                <a:spcPct val="100000"/>
              </a:lnSpc>
              <a:spcBef>
                <a:spcPct val="20000"/>
              </a:spcBef>
              <a:spcAft>
                <a:spcPts val="0"/>
              </a:spcAft>
              <a:buClrTx/>
              <a:buSzTx/>
              <a:buNone/>
              <a:tabLst/>
              <a:defRPr/>
            </a:pPr>
            <a:endParaRPr lang="en-GB" sz="2000" dirty="0" smtClean="0">
              <a:solidFill>
                <a:sysClr val="windowText" lastClr="000000"/>
              </a:solidFill>
              <a:latin typeface="Verdana"/>
            </a:endParaRPr>
          </a:p>
          <a:p>
            <a:pPr marL="0" marR="0" lvl="0" indent="0" algn="l" defTabSz="914400" rtl="0" eaLnBrk="1" fontAlgn="auto" latinLnBrk="0" hangingPunct="1">
              <a:lnSpc>
                <a:spcPct val="100000"/>
              </a:lnSpc>
              <a:spcBef>
                <a:spcPct val="20000"/>
              </a:spcBef>
              <a:spcAft>
                <a:spcPts val="0"/>
              </a:spcAft>
              <a:buClrTx/>
              <a:buSzTx/>
              <a:buNone/>
              <a:tabLst/>
              <a:defRPr/>
            </a:pPr>
            <a:endParaRPr lang="en-GB" sz="2000" dirty="0">
              <a:solidFill>
                <a:sysClr val="windowText" lastClr="000000"/>
              </a:solidFill>
              <a:latin typeface="Verdana"/>
            </a:endParaRPr>
          </a:p>
          <a:p>
            <a:endParaRPr lang="en-GB" i="1" dirty="0" smtClean="0">
              <a:solidFill>
                <a:sysClr val="windowText" lastClr="000000"/>
              </a:solidFill>
              <a:latin typeface="Verdana"/>
            </a:endParaRPr>
          </a:p>
          <a:p>
            <a:endParaRPr lang="en-GB" i="1" dirty="0">
              <a:solidFill>
                <a:sysClr val="windowText" lastClr="000000"/>
              </a:solidFill>
              <a:latin typeface="Verdana"/>
            </a:endParaRPr>
          </a:p>
          <a:p>
            <a:endParaRPr lang="en-GB" i="1" dirty="0" smtClean="0">
              <a:solidFill>
                <a:sysClr val="windowText" lastClr="000000"/>
              </a:solidFill>
              <a:latin typeface="Verdana"/>
            </a:endParaRPr>
          </a:p>
          <a:p>
            <a:endParaRPr lang="en-GB" i="1" dirty="0">
              <a:solidFill>
                <a:sysClr val="windowText" lastClr="000000"/>
              </a:solidFill>
              <a:latin typeface="Verdana"/>
            </a:endParaRPr>
          </a:p>
        </p:txBody>
      </p:sp>
      <p:sp>
        <p:nvSpPr>
          <p:cNvPr id="6" name="Rectangle 5"/>
          <p:cNvSpPr/>
          <p:nvPr/>
        </p:nvSpPr>
        <p:spPr>
          <a:xfrm>
            <a:off x="539551" y="1213008"/>
            <a:ext cx="8278173" cy="923330"/>
          </a:xfrm>
          <a:prstGeom prst="rect">
            <a:avLst/>
          </a:prstGeom>
        </p:spPr>
        <p:txBody>
          <a:bodyPr wrap="square">
            <a:spAutoFit/>
          </a:bodyPr>
          <a:lstStyle/>
          <a:p>
            <a:r>
              <a:rPr lang="en-GB" dirty="0" err="1" smtClean="0">
                <a:latin typeface="Verdana" panose="020B0604030504040204" pitchFamily="34" charset="0"/>
                <a:ea typeface="Verdana" panose="020B0604030504040204" pitchFamily="34" charset="0"/>
                <a:cs typeface="Verdana" panose="020B0604030504040204" pitchFamily="34" charset="0"/>
              </a:rPr>
              <a:t>InfoCards</a:t>
            </a:r>
            <a:r>
              <a:rPr lang="en-GB" dirty="0" smtClean="0">
                <a:latin typeface="Verdana" panose="020B0604030504040204" pitchFamily="34" charset="0"/>
                <a:ea typeface="Verdana" panose="020B0604030504040204" pitchFamily="34" charset="0"/>
                <a:cs typeface="Verdana" panose="020B0604030504040204" pitchFamily="34" charset="0"/>
              </a:rPr>
              <a:t> /Brief Profile on the ECHA </a:t>
            </a:r>
            <a:r>
              <a:rPr lang="en-GB" dirty="0">
                <a:latin typeface="Verdana" panose="020B0604030504040204" pitchFamily="34" charset="0"/>
                <a:ea typeface="Verdana" panose="020B0604030504040204" pitchFamily="34" charset="0"/>
                <a:cs typeface="Verdana" panose="020B0604030504040204" pitchFamily="34" charset="0"/>
              </a:rPr>
              <a:t>website </a:t>
            </a:r>
            <a:r>
              <a:rPr lang="en-GB" dirty="0" smtClean="0">
                <a:latin typeface="Verdana" panose="020B0604030504040204" pitchFamily="34" charset="0"/>
                <a:ea typeface="Verdana" panose="020B0604030504040204" pitchFamily="34" charset="0"/>
                <a:cs typeface="Verdana" panose="020B0604030504040204" pitchFamily="34" charset="0"/>
              </a:rPr>
              <a:t>give collated information on substances, including classification and labelling. The </a:t>
            </a:r>
            <a:r>
              <a:rPr lang="en-GB" dirty="0">
                <a:latin typeface="Verdana" panose="020B0604030504040204" pitchFamily="34" charset="0"/>
                <a:ea typeface="Verdana" panose="020B0604030504040204" pitchFamily="34" charset="0"/>
                <a:cs typeface="Verdana" panose="020B0604030504040204" pitchFamily="34" charset="0"/>
              </a:rPr>
              <a:t>submitted data is not verified by </a:t>
            </a:r>
            <a:r>
              <a:rPr lang="en-GB" dirty="0" smtClean="0">
                <a:latin typeface="Verdana" panose="020B0604030504040204" pitchFamily="34" charset="0"/>
                <a:ea typeface="Verdana" panose="020B0604030504040204" pitchFamily="34" charset="0"/>
                <a:cs typeface="Verdana" panose="020B0604030504040204" pitchFamily="34" charset="0"/>
              </a:rPr>
              <a:t>ECHA.</a:t>
            </a:r>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83" y="2276872"/>
            <a:ext cx="5665735" cy="2876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183" y="5225816"/>
            <a:ext cx="507682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372200" y="2852936"/>
            <a:ext cx="2445524" cy="646331"/>
          </a:xfrm>
          <a:prstGeom prst="rect">
            <a:avLst/>
          </a:prstGeom>
          <a:noFill/>
        </p:spPr>
        <p:txBody>
          <a:bodyPr wrap="square" rtlCol="0">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C&amp;L segment from a Brief Profile </a:t>
            </a:r>
            <a:endParaRPr lang="en-GB"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92060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dirty="0"/>
              <a:t>Classification &amp; </a:t>
            </a:r>
            <a:r>
              <a:rPr lang="en-GB" dirty="0" smtClean="0"/>
              <a:t>Labelling Inventory</a:t>
            </a:r>
            <a:endParaRPr lang="en-GB" dirty="0"/>
          </a:p>
        </p:txBody>
      </p:sp>
      <p:sp>
        <p:nvSpPr>
          <p:cNvPr id="4" name="Slide Number Placeholder 3"/>
          <p:cNvSpPr>
            <a:spLocks noGrp="1"/>
          </p:cNvSpPr>
          <p:nvPr>
            <p:ph type="sldNum" sz="quarter" idx="12"/>
          </p:nvPr>
        </p:nvSpPr>
        <p:spPr/>
        <p:txBody>
          <a:bodyPr/>
          <a:lstStyle/>
          <a:p>
            <a:fld id="{4BEEE12E-00CA-42D6-926E-5AF396604CE1}" type="slidenum">
              <a:rPr lang="en-GB" smtClean="0"/>
              <a:pPr/>
              <a:t>29</a:t>
            </a:fld>
            <a:endParaRPr lang="en-GB"/>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316" y="2184432"/>
            <a:ext cx="7543317" cy="282874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476" y="3643672"/>
            <a:ext cx="6549980" cy="2739008"/>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23528" y="5057889"/>
            <a:ext cx="1872208" cy="1323439"/>
          </a:xfrm>
          <a:prstGeom prst="rect">
            <a:avLst/>
          </a:prstGeom>
          <a:noFill/>
        </p:spPr>
        <p:txBody>
          <a:bodyPr wrap="square" rtlCol="0">
            <a:spAutoFit/>
          </a:bodyPr>
          <a:lstStyle/>
          <a:p>
            <a:pPr fontAlgn="base">
              <a:spcBef>
                <a:spcPct val="20000"/>
              </a:spcBef>
              <a:spcAft>
                <a:spcPct val="0"/>
              </a:spcAft>
            </a:pPr>
            <a:r>
              <a:rPr lang="en-GB" sz="1600" dirty="0" smtClean="0">
                <a:latin typeface="Verdana" pitchFamily="34" charset="0"/>
                <a:ea typeface="ＭＳ Ｐゴシック" charset="-128"/>
              </a:rPr>
              <a:t>Harmonised classification in the blue fields, notified entries in orange.</a:t>
            </a:r>
            <a:endParaRPr lang="en-GB" sz="1600" dirty="0">
              <a:latin typeface="Verdana" pitchFamily="34" charset="0"/>
              <a:ea typeface="ＭＳ Ｐゴシック" charset="-128"/>
            </a:endParaRPr>
          </a:p>
        </p:txBody>
      </p:sp>
      <p:sp>
        <p:nvSpPr>
          <p:cNvPr id="3" name="Rectangle 2"/>
          <p:cNvSpPr/>
          <p:nvPr/>
        </p:nvSpPr>
        <p:spPr>
          <a:xfrm>
            <a:off x="467544" y="1052736"/>
            <a:ext cx="8278173" cy="923330"/>
          </a:xfrm>
          <a:prstGeom prst="rect">
            <a:avLst/>
          </a:prstGeom>
        </p:spPr>
        <p:txBody>
          <a:bodyPr wrap="square">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C&amp;L inventory on ECHA website gives information </a:t>
            </a:r>
            <a:r>
              <a:rPr lang="en-GB" dirty="0">
                <a:latin typeface="Verdana" panose="020B0604030504040204" pitchFamily="34" charset="0"/>
                <a:ea typeface="Verdana" panose="020B0604030504040204" pitchFamily="34" charset="0"/>
                <a:cs typeface="Verdana" panose="020B0604030504040204" pitchFamily="34" charset="0"/>
              </a:rPr>
              <a:t>on notified and registered substances received from manufacturers and </a:t>
            </a:r>
            <a:r>
              <a:rPr lang="en-GB" dirty="0" smtClean="0">
                <a:latin typeface="Verdana" panose="020B0604030504040204" pitchFamily="34" charset="0"/>
                <a:ea typeface="Verdana" panose="020B0604030504040204" pitchFamily="34" charset="0"/>
                <a:cs typeface="Verdana" panose="020B0604030504040204" pitchFamily="34" charset="0"/>
              </a:rPr>
              <a:t>importers, plus list </a:t>
            </a:r>
            <a:r>
              <a:rPr lang="en-GB" dirty="0">
                <a:latin typeface="Verdana" panose="020B0604030504040204" pitchFamily="34" charset="0"/>
                <a:ea typeface="Verdana" panose="020B0604030504040204" pitchFamily="34" charset="0"/>
                <a:cs typeface="Verdana" panose="020B0604030504040204" pitchFamily="34" charset="0"/>
              </a:rPr>
              <a:t>of harmonised classifications.</a:t>
            </a:r>
          </a:p>
        </p:txBody>
      </p:sp>
      <p:sp>
        <p:nvSpPr>
          <p:cNvPr id="7" name="TextBox 6"/>
          <p:cNvSpPr txBox="1"/>
          <p:nvPr/>
        </p:nvSpPr>
        <p:spPr>
          <a:xfrm>
            <a:off x="2116132" y="6381328"/>
            <a:ext cx="6555152" cy="338554"/>
          </a:xfrm>
          <a:prstGeom prst="rect">
            <a:avLst/>
          </a:prstGeom>
          <a:noFill/>
        </p:spPr>
        <p:txBody>
          <a:bodyPr wrap="square" rtlCol="0">
            <a:spAutoFit/>
          </a:bodyPr>
          <a:lstStyle/>
          <a:p>
            <a:r>
              <a:rPr lang="en-GB" sz="1600" dirty="0"/>
              <a:t>https://echa.europa.eu/information-on-chemicals/cl-inventory-database</a:t>
            </a:r>
          </a:p>
        </p:txBody>
      </p:sp>
    </p:spTree>
    <p:extLst>
      <p:ext uri="{BB962C8B-B14F-4D97-AF65-F5344CB8AC3E}">
        <p14:creationId xmlns:p14="http://schemas.microsoft.com/office/powerpoint/2010/main" val="2607327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normAutofit/>
          </a:bodyPr>
          <a:lstStyle/>
          <a:p>
            <a:pPr>
              <a:spcBef>
                <a:spcPts val="0"/>
              </a:spcBef>
              <a:spcAft>
                <a:spcPts val="1200"/>
              </a:spcAft>
            </a:pPr>
            <a:r>
              <a:rPr lang="en-GB" sz="2400" dirty="0" smtClean="0">
                <a:solidFill>
                  <a:prstClr val="black"/>
                </a:solidFill>
              </a:rPr>
              <a:t>Formulators</a:t>
            </a:r>
            <a:r>
              <a:rPr lang="en-GB" sz="2400" dirty="0">
                <a:solidFill>
                  <a:prstClr val="black"/>
                </a:solidFill>
              </a:rPr>
              <a:t> </a:t>
            </a:r>
            <a:r>
              <a:rPr lang="en-GB" sz="2400" dirty="0" smtClean="0">
                <a:solidFill>
                  <a:prstClr val="black"/>
                </a:solidFill>
              </a:rPr>
              <a:t>and their role in REACH and CLP</a:t>
            </a:r>
          </a:p>
          <a:p>
            <a:pPr>
              <a:spcBef>
                <a:spcPts val="0"/>
              </a:spcBef>
              <a:spcAft>
                <a:spcPts val="1200"/>
              </a:spcAft>
            </a:pPr>
            <a:r>
              <a:rPr lang="en-GB" sz="2400" dirty="0" smtClean="0">
                <a:solidFill>
                  <a:prstClr val="black"/>
                </a:solidFill>
              </a:rPr>
              <a:t>Communicating </a:t>
            </a:r>
            <a:r>
              <a:rPr lang="en-GB" sz="2400" dirty="0">
                <a:solidFill>
                  <a:prstClr val="black"/>
                </a:solidFill>
              </a:rPr>
              <a:t>information </a:t>
            </a:r>
            <a:r>
              <a:rPr lang="en-GB" sz="2400" dirty="0" smtClean="0">
                <a:solidFill>
                  <a:prstClr val="black"/>
                </a:solidFill>
              </a:rPr>
              <a:t>upstream</a:t>
            </a:r>
          </a:p>
          <a:p>
            <a:pPr>
              <a:spcBef>
                <a:spcPts val="0"/>
              </a:spcBef>
              <a:spcAft>
                <a:spcPts val="1200"/>
              </a:spcAft>
            </a:pPr>
            <a:r>
              <a:rPr lang="en-GB" sz="2400" dirty="0" smtClean="0">
                <a:solidFill>
                  <a:prstClr val="black"/>
                </a:solidFill>
              </a:rPr>
              <a:t>Communicating </a:t>
            </a:r>
            <a:r>
              <a:rPr lang="en-GB" sz="2400" dirty="0">
                <a:solidFill>
                  <a:prstClr val="black"/>
                </a:solidFill>
              </a:rPr>
              <a:t>information </a:t>
            </a:r>
            <a:r>
              <a:rPr lang="en-GB" sz="2400" dirty="0" smtClean="0">
                <a:solidFill>
                  <a:prstClr val="black"/>
                </a:solidFill>
              </a:rPr>
              <a:t>downstream</a:t>
            </a:r>
          </a:p>
          <a:p>
            <a:pPr>
              <a:spcBef>
                <a:spcPts val="0"/>
              </a:spcBef>
              <a:spcAft>
                <a:spcPts val="1200"/>
              </a:spcAft>
            </a:pPr>
            <a:r>
              <a:rPr lang="en-GB" sz="2400" dirty="0" smtClean="0">
                <a:solidFill>
                  <a:prstClr val="black"/>
                </a:solidFill>
              </a:rPr>
              <a:t>Classification of mixtures</a:t>
            </a:r>
          </a:p>
          <a:p>
            <a:pPr>
              <a:spcBef>
                <a:spcPts val="0"/>
              </a:spcBef>
              <a:spcAft>
                <a:spcPts val="1200"/>
              </a:spcAft>
            </a:pPr>
            <a:r>
              <a:rPr lang="en-GB" sz="2400" dirty="0" smtClean="0">
                <a:solidFill>
                  <a:prstClr val="black"/>
                </a:solidFill>
              </a:rPr>
              <a:t>Managing chemicals </a:t>
            </a:r>
            <a:r>
              <a:rPr lang="en-GB" sz="2400" dirty="0">
                <a:solidFill>
                  <a:prstClr val="black"/>
                </a:solidFill>
              </a:rPr>
              <a:t>of concern in your </a:t>
            </a:r>
            <a:r>
              <a:rPr lang="en-GB" sz="2400" dirty="0" smtClean="0">
                <a:solidFill>
                  <a:prstClr val="black"/>
                </a:solidFill>
              </a:rPr>
              <a:t>mixtures</a:t>
            </a:r>
            <a:endParaRPr lang="en-GB" sz="2400" dirty="0">
              <a:solidFill>
                <a:prstClr val="black"/>
              </a:solidFill>
            </a:endParaRPr>
          </a:p>
        </p:txBody>
      </p:sp>
      <p:sp>
        <p:nvSpPr>
          <p:cNvPr id="4" name="Slide Number Placeholder 3"/>
          <p:cNvSpPr>
            <a:spLocks noGrp="1"/>
          </p:cNvSpPr>
          <p:nvPr>
            <p:ph type="sldNum" sz="quarter" idx="12"/>
          </p:nvPr>
        </p:nvSpPr>
        <p:spPr/>
        <p:txBody>
          <a:bodyPr/>
          <a:lstStyle/>
          <a:p>
            <a:fld id="{4BEEE12E-00CA-42D6-926E-5AF396604CE1}" type="slidenum">
              <a:rPr lang="en-GB" smtClean="0"/>
              <a:t>3</a:t>
            </a:fld>
            <a:endParaRPr lang="en-GB" dirty="0"/>
          </a:p>
        </p:txBody>
      </p:sp>
    </p:spTree>
    <p:extLst>
      <p:ext uri="{BB962C8B-B14F-4D97-AF65-F5344CB8AC3E}">
        <p14:creationId xmlns:p14="http://schemas.microsoft.com/office/powerpoint/2010/main" val="2537256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normAutofit fontScale="90000"/>
          </a:bodyPr>
          <a:lstStyle/>
          <a:p>
            <a:r>
              <a:rPr lang="en-GB" dirty="0" smtClean="0"/>
              <a:t>Why does the same chemical sometimes have different classifications?</a:t>
            </a:r>
            <a:endParaRPr lang="en-GB" dirty="0"/>
          </a:p>
        </p:txBody>
      </p:sp>
      <p:sp>
        <p:nvSpPr>
          <p:cNvPr id="4" name="Slide Number Placeholder 3"/>
          <p:cNvSpPr>
            <a:spLocks noGrp="1"/>
          </p:cNvSpPr>
          <p:nvPr>
            <p:ph type="sldNum" sz="quarter" idx="12"/>
          </p:nvPr>
        </p:nvSpPr>
        <p:spPr/>
        <p:txBody>
          <a:bodyPr/>
          <a:lstStyle/>
          <a:p>
            <a:fld id="{4BEEE12E-00CA-42D6-926E-5AF396604CE1}" type="slidenum">
              <a:rPr lang="en-GB" smtClean="0"/>
              <a:pPr/>
              <a:t>30</a:t>
            </a:fld>
            <a:endParaRPr lang="en-GB"/>
          </a:p>
        </p:txBody>
      </p:sp>
      <p:sp>
        <p:nvSpPr>
          <p:cNvPr id="6" name="Rectangle 5"/>
          <p:cNvSpPr/>
          <p:nvPr/>
        </p:nvSpPr>
        <p:spPr>
          <a:xfrm>
            <a:off x="216024" y="5949280"/>
            <a:ext cx="8676456" cy="323165"/>
          </a:xfrm>
          <a:prstGeom prst="rect">
            <a:avLst/>
          </a:prstGeom>
        </p:spPr>
        <p:txBody>
          <a:bodyPr wrap="square">
            <a:spAutoFit/>
          </a:bodyPr>
          <a:lstStyle/>
          <a:p>
            <a:pPr algn="ctr"/>
            <a:r>
              <a:rPr lang="en-US" sz="1500" b="1" dirty="0">
                <a:solidFill>
                  <a:srgbClr val="008BC8"/>
                </a:solidFill>
                <a:latin typeface="Verdana" panose="020B0604030504040204" pitchFamily="34" charset="0"/>
                <a:ea typeface="Verdana" panose="020B0604030504040204" pitchFamily="34" charset="0"/>
                <a:cs typeface="Verdana" panose="020B0604030504040204" pitchFamily="34" charset="0"/>
              </a:rPr>
              <a:t>C</a:t>
            </a:r>
            <a:r>
              <a:rPr lang="en-US" sz="15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ontact </a:t>
            </a:r>
            <a:r>
              <a:rPr lang="en-US" sz="1500" b="1" dirty="0">
                <a:solidFill>
                  <a:srgbClr val="008BC8"/>
                </a:solidFill>
                <a:latin typeface="Verdana" panose="020B0604030504040204" pitchFamily="34" charset="0"/>
                <a:ea typeface="Verdana" panose="020B0604030504040204" pitchFamily="34" charset="0"/>
                <a:cs typeface="Verdana" panose="020B0604030504040204" pitchFamily="34" charset="0"/>
              </a:rPr>
              <a:t>your suppliers </a:t>
            </a:r>
            <a:r>
              <a:rPr lang="en-GB" sz="1500" b="1" dirty="0">
                <a:solidFill>
                  <a:srgbClr val="008BC8"/>
                </a:solidFill>
                <a:latin typeface="Verdana" panose="020B0604030504040204" pitchFamily="34" charset="0"/>
                <a:ea typeface="Verdana" panose="020B0604030504040204" pitchFamily="34" charset="0"/>
                <a:cs typeface="Verdana" panose="020B0604030504040204" pitchFamily="34" charset="0"/>
              </a:rPr>
              <a:t>and encourage them to adopt a common classification</a:t>
            </a:r>
            <a:r>
              <a:rPr lang="en-GB" sz="1500" b="1" i="1" dirty="0">
                <a:solidFill>
                  <a:srgbClr val="008BC8"/>
                </a:solidFill>
                <a:latin typeface="Verdana" panose="020B0604030504040204" pitchFamily="34" charset="0"/>
                <a:ea typeface="Verdana" panose="020B0604030504040204" pitchFamily="34" charset="0"/>
                <a:cs typeface="Verdana" panose="020B0604030504040204" pitchFamily="34" charset="0"/>
              </a:rPr>
              <a:t>. </a:t>
            </a:r>
            <a:endParaRPr lang="en-GB" sz="15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idx="1"/>
          </p:nvPr>
        </p:nvSpPr>
        <p:spPr>
          <a:xfrm>
            <a:off x="611560" y="3924345"/>
            <a:ext cx="8229600" cy="2049091"/>
          </a:xfrm>
        </p:spPr>
        <p:txBody>
          <a:bodyPr>
            <a:normAutofit/>
          </a:bodyPr>
          <a:lstStyle/>
          <a:p>
            <a:pPr lvl="0"/>
            <a:r>
              <a:rPr lang="en-US" sz="1800" dirty="0"/>
              <a:t>Different  hazardous impurities, additives or </a:t>
            </a:r>
            <a:r>
              <a:rPr lang="en-US" sz="1800" dirty="0" smtClean="0"/>
              <a:t>ingredients </a:t>
            </a:r>
            <a:endParaRPr lang="en-GB" sz="1800" dirty="0"/>
          </a:p>
          <a:p>
            <a:pPr lvl="0"/>
            <a:r>
              <a:rPr lang="en-US" sz="1800" dirty="0" smtClean="0"/>
              <a:t>Different properties </a:t>
            </a:r>
            <a:r>
              <a:rPr lang="en-US" sz="1800" dirty="0"/>
              <a:t>such as the physical form, the pH, the flash </a:t>
            </a:r>
            <a:r>
              <a:rPr lang="en-US" sz="1800" dirty="0" smtClean="0"/>
              <a:t>point </a:t>
            </a:r>
            <a:endParaRPr lang="en-GB" sz="1800" dirty="0"/>
          </a:p>
          <a:p>
            <a:pPr lvl="0"/>
            <a:r>
              <a:rPr lang="en-US" sz="1800" dirty="0" smtClean="0"/>
              <a:t>Different conclusions from scientific studies</a:t>
            </a:r>
            <a:endParaRPr lang="en-GB" sz="1800" dirty="0"/>
          </a:p>
          <a:p>
            <a:r>
              <a:rPr lang="en-US" sz="1800" dirty="0" smtClean="0"/>
              <a:t>For mixtures, different </a:t>
            </a:r>
            <a:r>
              <a:rPr lang="en-US" sz="1800" dirty="0"/>
              <a:t>classification of the ingredient </a:t>
            </a:r>
            <a:r>
              <a:rPr lang="en-US" sz="1800" dirty="0" smtClean="0"/>
              <a:t>substances used for mixture classification</a:t>
            </a:r>
            <a:endParaRPr lang="en-GB" sz="1800" dirty="0"/>
          </a:p>
        </p:txBody>
      </p:sp>
      <p:grpSp>
        <p:nvGrpSpPr>
          <p:cNvPr id="8" name="Group 7"/>
          <p:cNvGrpSpPr/>
          <p:nvPr/>
        </p:nvGrpSpPr>
        <p:grpSpPr>
          <a:xfrm>
            <a:off x="1816047" y="1349276"/>
            <a:ext cx="5511907" cy="2655788"/>
            <a:chOff x="1835696" y="2429396"/>
            <a:chExt cx="5511907" cy="2655788"/>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986" r="35261"/>
            <a:stretch/>
          </p:blipFill>
          <p:spPr bwMode="auto">
            <a:xfrm>
              <a:off x="3679304" y="2429396"/>
              <a:ext cx="1828800" cy="265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1835696" y="2696494"/>
              <a:ext cx="1800200" cy="914400"/>
            </a:xfrm>
            <a:prstGeom prst="roundRect">
              <a:avLst/>
            </a:prstGeom>
            <a:solidFill>
              <a:srgbClr val="D6EEFC"/>
            </a:solidFill>
            <a:ln w="28575">
              <a:solidFill>
                <a:srgbClr val="0061A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300" dirty="0" smtClean="0">
                  <a:solidFill>
                    <a:schemeClr val="tx1"/>
                  </a:solidFill>
                  <a:latin typeface="Verdana" panose="020B0604030504040204" pitchFamily="34" charset="0"/>
                  <a:ea typeface="Verdana" panose="020B0604030504040204" pitchFamily="34" charset="0"/>
                </a:rPr>
                <a:t>From supplier A: Corrosive, harmful if swallowed</a:t>
              </a:r>
              <a:endParaRPr lang="en-GB" sz="1300" dirty="0">
                <a:solidFill>
                  <a:schemeClr val="tx1"/>
                </a:solidFill>
                <a:latin typeface="Verdana" panose="020B0604030504040204" pitchFamily="34" charset="0"/>
                <a:ea typeface="Verdana" panose="020B0604030504040204" pitchFamily="34" charset="0"/>
              </a:endParaRPr>
            </a:p>
          </p:txBody>
        </p:sp>
        <p:sp>
          <p:nvSpPr>
            <p:cNvPr id="9" name="Rounded Rectangle 8"/>
            <p:cNvSpPr/>
            <p:nvPr/>
          </p:nvSpPr>
          <p:spPr>
            <a:xfrm>
              <a:off x="5547403" y="2696494"/>
              <a:ext cx="1800200" cy="914400"/>
            </a:xfrm>
            <a:prstGeom prst="roundRect">
              <a:avLst/>
            </a:prstGeom>
            <a:solidFill>
              <a:srgbClr val="D6EEFC"/>
            </a:solidFill>
            <a:ln w="28575">
              <a:solidFill>
                <a:srgbClr val="0061A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300" dirty="0" smtClean="0">
                  <a:solidFill>
                    <a:schemeClr val="tx1"/>
                  </a:solidFill>
                  <a:latin typeface="Verdana" panose="020B0604030504040204" pitchFamily="34" charset="0"/>
                  <a:ea typeface="Verdana" panose="020B0604030504040204" pitchFamily="34" charset="0"/>
                </a:rPr>
                <a:t>From supplier B: Irritant, toxic if swallowed</a:t>
              </a:r>
              <a:endParaRPr lang="en-GB" sz="1300" dirty="0">
                <a:solidFill>
                  <a:schemeClr val="tx1"/>
                </a:solidFill>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460858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Which classification to use?</a:t>
            </a:r>
            <a:endParaRPr lang="en-GB" dirty="0"/>
          </a:p>
        </p:txBody>
      </p:sp>
      <p:sp>
        <p:nvSpPr>
          <p:cNvPr id="4" name="Slide Number Placeholder 3"/>
          <p:cNvSpPr>
            <a:spLocks noGrp="1"/>
          </p:cNvSpPr>
          <p:nvPr>
            <p:ph type="sldNum" sz="quarter" idx="12"/>
          </p:nvPr>
        </p:nvSpPr>
        <p:spPr/>
        <p:txBody>
          <a:bodyPr/>
          <a:lstStyle/>
          <a:p>
            <a:fld id="{4BEEE12E-00CA-42D6-926E-5AF396604CE1}" type="slidenum">
              <a:rPr lang="en-GB" smtClean="0"/>
              <a:pPr/>
              <a:t>31</a:t>
            </a:fld>
            <a:endParaRPr lang="en-GB"/>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986" r="35261"/>
          <a:stretch/>
        </p:blipFill>
        <p:spPr bwMode="auto">
          <a:xfrm>
            <a:off x="3568700" y="1484784"/>
            <a:ext cx="1828800" cy="265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echanet.echa.europa.local/support/corpidentity/image-bank/Photos/CLP%20Pictogram_Corrosiv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0401" y="1395847"/>
            <a:ext cx="1708299" cy="17082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echanet.echa.europa.local/support/corpidentity/image-bank/Photos/CLP%20Pictogram_Health%20hazar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7500" y="1440315"/>
            <a:ext cx="1622736" cy="16193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16024" y="5949280"/>
            <a:ext cx="8676456" cy="323165"/>
          </a:xfrm>
          <a:prstGeom prst="rect">
            <a:avLst/>
          </a:prstGeom>
        </p:spPr>
        <p:txBody>
          <a:bodyPr wrap="square">
            <a:spAutoFit/>
          </a:bodyPr>
          <a:lstStyle/>
          <a:p>
            <a:pPr algn="ctr"/>
            <a:r>
              <a:rPr lang="en-US" sz="1500" b="1" dirty="0">
                <a:solidFill>
                  <a:srgbClr val="008BC8"/>
                </a:solidFill>
                <a:latin typeface="Verdana" panose="020B0604030504040204" pitchFamily="34" charset="0"/>
                <a:ea typeface="Verdana" panose="020B0604030504040204" pitchFamily="34" charset="0"/>
                <a:cs typeface="Verdana" panose="020B0604030504040204" pitchFamily="34" charset="0"/>
              </a:rPr>
              <a:t>C</a:t>
            </a:r>
            <a:r>
              <a:rPr lang="en-US" sz="15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ontact </a:t>
            </a:r>
            <a:r>
              <a:rPr lang="en-US" sz="1500" b="1" dirty="0">
                <a:solidFill>
                  <a:srgbClr val="008BC8"/>
                </a:solidFill>
                <a:latin typeface="Verdana" panose="020B0604030504040204" pitchFamily="34" charset="0"/>
                <a:ea typeface="Verdana" panose="020B0604030504040204" pitchFamily="34" charset="0"/>
                <a:cs typeface="Verdana" panose="020B0604030504040204" pitchFamily="34" charset="0"/>
              </a:rPr>
              <a:t>your suppliers </a:t>
            </a:r>
            <a:r>
              <a:rPr lang="en-GB" sz="1500" b="1" dirty="0">
                <a:solidFill>
                  <a:srgbClr val="008BC8"/>
                </a:solidFill>
                <a:latin typeface="Verdana" panose="020B0604030504040204" pitchFamily="34" charset="0"/>
                <a:ea typeface="Verdana" panose="020B0604030504040204" pitchFamily="34" charset="0"/>
                <a:cs typeface="Verdana" panose="020B0604030504040204" pitchFamily="34" charset="0"/>
              </a:rPr>
              <a:t>and encourage them to adopt a common classification</a:t>
            </a:r>
            <a:r>
              <a:rPr lang="en-GB" sz="1500" b="1" i="1" dirty="0">
                <a:solidFill>
                  <a:srgbClr val="008BC8"/>
                </a:solidFill>
                <a:latin typeface="Verdana" panose="020B0604030504040204" pitchFamily="34" charset="0"/>
                <a:ea typeface="Verdana" panose="020B0604030504040204" pitchFamily="34" charset="0"/>
                <a:cs typeface="Verdana" panose="020B0604030504040204" pitchFamily="34" charset="0"/>
              </a:rPr>
              <a:t>. </a:t>
            </a:r>
            <a:endParaRPr lang="en-GB" sz="15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idx="1"/>
          </p:nvPr>
        </p:nvSpPr>
        <p:spPr>
          <a:xfrm>
            <a:off x="683568" y="4051319"/>
            <a:ext cx="8229600" cy="2049091"/>
          </a:xfrm>
        </p:spPr>
        <p:txBody>
          <a:bodyPr>
            <a:normAutofit/>
          </a:bodyPr>
          <a:lstStyle/>
          <a:p>
            <a:pPr marL="0" lvl="0" indent="0">
              <a:buNone/>
            </a:pPr>
            <a:r>
              <a:rPr lang="en-GB" sz="1600" dirty="0" smtClean="0"/>
              <a:t>If there is a harmonised classification, you must use it. Otherwise you could:</a:t>
            </a:r>
          </a:p>
          <a:p>
            <a:pPr marL="0" lvl="0" indent="0">
              <a:buNone/>
            </a:pPr>
            <a:endParaRPr lang="en-GB" sz="1600" dirty="0" smtClean="0"/>
          </a:p>
          <a:p>
            <a:pPr lvl="0"/>
            <a:r>
              <a:rPr lang="en-GB" sz="1600" dirty="0" smtClean="0"/>
              <a:t>Adopt the most stringent </a:t>
            </a:r>
            <a:r>
              <a:rPr lang="en-US" sz="1600" dirty="0" smtClean="0"/>
              <a:t>classification – </a:t>
            </a:r>
            <a:r>
              <a:rPr lang="en-US" sz="1600" i="1" dirty="0" smtClean="0"/>
              <a:t>precautionary approach</a:t>
            </a:r>
            <a:endParaRPr lang="en-GB" sz="1600" i="1" dirty="0" smtClean="0"/>
          </a:p>
          <a:p>
            <a:pPr lvl="0"/>
            <a:r>
              <a:rPr lang="en-GB" sz="1600" dirty="0" smtClean="0"/>
              <a:t>Adopt the </a:t>
            </a:r>
            <a:r>
              <a:rPr lang="en-US" sz="1600" dirty="0"/>
              <a:t>classification you are most confident </a:t>
            </a:r>
            <a:r>
              <a:rPr lang="en-US" sz="1600" dirty="0" smtClean="0"/>
              <a:t>– </a:t>
            </a:r>
            <a:r>
              <a:rPr lang="en-US" sz="1600" i="1" dirty="0" smtClean="0"/>
              <a:t>justification needed</a:t>
            </a:r>
          </a:p>
          <a:p>
            <a:pPr lvl="0"/>
            <a:r>
              <a:rPr lang="en-US" sz="1600" dirty="0" smtClean="0"/>
              <a:t>Classify the chemical yourself – </a:t>
            </a:r>
            <a:r>
              <a:rPr lang="en-US" sz="1600" i="1" dirty="0" smtClean="0"/>
              <a:t>expertise required</a:t>
            </a:r>
          </a:p>
        </p:txBody>
      </p:sp>
    </p:spTree>
    <p:extLst>
      <p:ext uri="{BB962C8B-B14F-4D97-AF65-F5344CB8AC3E}">
        <p14:creationId xmlns:p14="http://schemas.microsoft.com/office/powerpoint/2010/main" val="3536757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oAutofit/>
          </a:bodyPr>
          <a:lstStyle/>
          <a:p>
            <a:r>
              <a:rPr lang="en-GB" altLang="en-US" dirty="0" smtClean="0">
                <a:ea typeface="ＭＳ Ｐゴシック" pitchFamily="34" charset="-128"/>
              </a:rPr>
              <a:t>DU report on classification differences</a:t>
            </a:r>
            <a:endParaRPr lang="en-GB" dirty="0"/>
          </a:p>
        </p:txBody>
      </p:sp>
      <p:sp>
        <p:nvSpPr>
          <p:cNvPr id="3" name="Content Placeholder 2"/>
          <p:cNvSpPr>
            <a:spLocks noGrp="1"/>
          </p:cNvSpPr>
          <p:nvPr>
            <p:ph idx="1"/>
          </p:nvPr>
        </p:nvSpPr>
        <p:spPr>
          <a:xfrm>
            <a:off x="457200" y="1528193"/>
            <a:ext cx="8229600" cy="1684783"/>
          </a:xfrm>
        </p:spPr>
        <p:txBody>
          <a:bodyPr/>
          <a:lstStyle/>
          <a:p>
            <a:pPr marL="342900" lvl="1" indent="-342900">
              <a:buFont typeface="Arial" panose="020B0604020202020204" pitchFamily="34" charset="0"/>
              <a:buChar char="•"/>
              <a:defRPr/>
            </a:pPr>
            <a:r>
              <a:rPr lang="en-GB" sz="2000" dirty="0">
                <a:solidFill>
                  <a:prstClr val="black"/>
                </a:solidFill>
                <a:latin typeface="Verdana"/>
                <a:ea typeface="+mn-ea"/>
                <a:cs typeface="+mn-cs"/>
              </a:rPr>
              <a:t>You may decide to classify an ingredient substance differently to that of </a:t>
            </a:r>
            <a:r>
              <a:rPr lang="en-GB" sz="2000" dirty="0" smtClean="0">
                <a:solidFill>
                  <a:prstClr val="black"/>
                </a:solidFill>
                <a:latin typeface="Verdana"/>
                <a:ea typeface="+mn-ea"/>
                <a:cs typeface="+mn-cs"/>
              </a:rPr>
              <a:t>all of your </a:t>
            </a:r>
            <a:r>
              <a:rPr lang="en-GB" sz="2000" dirty="0">
                <a:solidFill>
                  <a:prstClr val="black"/>
                </a:solidFill>
                <a:latin typeface="Verdana"/>
                <a:ea typeface="+mn-ea"/>
                <a:cs typeface="+mn-cs"/>
              </a:rPr>
              <a:t>suppliers</a:t>
            </a:r>
          </a:p>
          <a:p>
            <a:pPr marL="342900" lvl="1" indent="-342900">
              <a:buFont typeface="Arial" panose="020B0604020202020204" pitchFamily="34" charset="0"/>
              <a:buChar char="•"/>
              <a:defRPr/>
            </a:pPr>
            <a:r>
              <a:rPr lang="en-GB" sz="2000" dirty="0">
                <a:solidFill>
                  <a:prstClr val="black"/>
                </a:solidFill>
                <a:latin typeface="Verdana"/>
                <a:ea typeface="+mn-ea"/>
                <a:cs typeface="+mn-cs"/>
              </a:rPr>
              <a:t>If </a:t>
            </a:r>
            <a:r>
              <a:rPr lang="en-GB" sz="2000" dirty="0" smtClean="0">
                <a:solidFill>
                  <a:prstClr val="black"/>
                </a:solidFill>
                <a:latin typeface="Verdana"/>
                <a:ea typeface="+mn-ea"/>
                <a:cs typeface="+mn-cs"/>
              </a:rPr>
              <a:t>you do that, </a:t>
            </a:r>
            <a:r>
              <a:rPr lang="en-GB" sz="2000" dirty="0">
                <a:solidFill>
                  <a:prstClr val="black"/>
                </a:solidFill>
                <a:latin typeface="Verdana"/>
                <a:ea typeface="+mn-ea"/>
                <a:cs typeface="+mn-cs"/>
              </a:rPr>
              <a:t>the REACH Regulation requires you to report this to ECHA</a:t>
            </a:r>
          </a:p>
          <a:p>
            <a:endParaRPr lang="en-GB" dirty="0"/>
          </a:p>
        </p:txBody>
      </p:sp>
      <p:sp>
        <p:nvSpPr>
          <p:cNvPr id="4" name="Slide Number Placeholder 3"/>
          <p:cNvSpPr>
            <a:spLocks noGrp="1"/>
          </p:cNvSpPr>
          <p:nvPr>
            <p:ph type="sldNum" sz="quarter" idx="12"/>
          </p:nvPr>
        </p:nvSpPr>
        <p:spPr/>
        <p:txBody>
          <a:bodyPr/>
          <a:lstStyle/>
          <a:p>
            <a:fld id="{4BEEE12E-00CA-42D6-926E-5AF396604CE1}" type="slidenum">
              <a:rPr lang="en-GB" smtClean="0"/>
              <a:pPr/>
              <a:t>32</a:t>
            </a:fld>
            <a:endParaRPr lang="en-GB"/>
          </a:p>
        </p:txBody>
      </p:sp>
      <p:sp>
        <p:nvSpPr>
          <p:cNvPr id="6" name="Rectangle 5"/>
          <p:cNvSpPr/>
          <p:nvPr/>
        </p:nvSpPr>
        <p:spPr>
          <a:xfrm>
            <a:off x="792088" y="5243135"/>
            <a:ext cx="7596336" cy="1304973"/>
          </a:xfrm>
          <a:prstGeom prst="rect">
            <a:avLst/>
          </a:prstGeom>
        </p:spPr>
        <p:txBody>
          <a:bodyPr wrap="square">
            <a:spAutoFit/>
          </a:bodyPr>
          <a:lstStyle/>
          <a:p>
            <a:pPr marL="0" lvl="1">
              <a:spcBef>
                <a:spcPct val="20000"/>
              </a:spcBef>
              <a:defRPr/>
            </a:pPr>
            <a:r>
              <a:rPr lang="en-GB" sz="1600" b="1" dirty="0">
                <a:solidFill>
                  <a:prstClr val="black"/>
                </a:solidFill>
                <a:latin typeface="Verdana"/>
              </a:rPr>
              <a:t>Note:</a:t>
            </a:r>
            <a:r>
              <a:rPr lang="en-GB" sz="1600" dirty="0">
                <a:solidFill>
                  <a:prstClr val="black"/>
                </a:solidFill>
                <a:latin typeface="Verdana"/>
              </a:rPr>
              <a:t> Reporting classification differences is not required for a substance used in quantities less than 1 tonne per </a:t>
            </a:r>
            <a:r>
              <a:rPr lang="en-GB" sz="1600" dirty="0" smtClean="0">
                <a:solidFill>
                  <a:prstClr val="black"/>
                </a:solidFill>
                <a:latin typeface="Verdana"/>
              </a:rPr>
              <a:t>year</a:t>
            </a:r>
            <a:br>
              <a:rPr lang="en-GB" sz="1600" dirty="0" smtClean="0">
                <a:solidFill>
                  <a:prstClr val="black"/>
                </a:solidFill>
                <a:latin typeface="Verdana"/>
              </a:rPr>
            </a:br>
            <a:endParaRPr lang="en-GB" sz="1600" b="1" dirty="0">
              <a:solidFill>
                <a:prstClr val="black"/>
              </a:solidFill>
              <a:latin typeface="Verdana"/>
            </a:endParaRPr>
          </a:p>
          <a:p>
            <a:pPr marL="0" lvl="1">
              <a:spcBef>
                <a:spcPct val="20000"/>
              </a:spcBef>
              <a:defRPr/>
            </a:pPr>
            <a:r>
              <a:rPr lang="en-GB" sz="1400" dirty="0" smtClean="0">
                <a:solidFill>
                  <a:srgbClr val="0046AD"/>
                </a:solidFill>
                <a:latin typeface="Verdana"/>
                <a:hlinkClick r:id="rId3"/>
              </a:rPr>
              <a:t>echa.europa.eu/web/guest/support/dossier-submission-tools/reach-it/submitting-a-downstream-user-report-classification-differences</a:t>
            </a:r>
            <a:endParaRPr lang="en-GB" sz="1400" dirty="0">
              <a:solidFill>
                <a:srgbClr val="0046AD"/>
              </a:solidFill>
              <a:latin typeface="Verdana"/>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3248379"/>
            <a:ext cx="2517828" cy="1728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4128" y="3248379"/>
            <a:ext cx="2517828" cy="1728000"/>
          </a:xfrm>
          <a:prstGeom prst="rect">
            <a:avLst/>
          </a:prstGeom>
        </p:spPr>
      </p:pic>
      <p:sp>
        <p:nvSpPr>
          <p:cNvPr id="11" name="Right Arrow Callout 10"/>
          <p:cNvSpPr/>
          <p:nvPr/>
        </p:nvSpPr>
        <p:spPr>
          <a:xfrm>
            <a:off x="323528" y="3728772"/>
            <a:ext cx="3096344" cy="395346"/>
          </a:xfrm>
          <a:prstGeom prst="rightArrowCallout">
            <a:avLst>
              <a:gd name="adj1" fmla="val 25000"/>
              <a:gd name="adj2" fmla="val 25000"/>
              <a:gd name="adj3" fmla="val 25000"/>
              <a:gd name="adj4" fmla="val 63979"/>
            </a:avLst>
          </a:prstGeom>
          <a:noFill/>
          <a:ln>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DU classification     </a:t>
            </a:r>
            <a:endParaRPr lang="en-GB" sz="12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ight Arrow Callout 11"/>
          <p:cNvSpPr/>
          <p:nvPr/>
        </p:nvSpPr>
        <p:spPr>
          <a:xfrm>
            <a:off x="323528" y="3245558"/>
            <a:ext cx="2304256" cy="395346"/>
          </a:xfrm>
          <a:prstGeom prst="rightArrowCallout">
            <a:avLst>
              <a:gd name="adj1" fmla="val 25000"/>
              <a:gd name="adj2" fmla="val 18575"/>
              <a:gd name="adj3" fmla="val 25000"/>
              <a:gd name="adj4" fmla="val 85936"/>
            </a:avLst>
          </a:prstGeom>
          <a:noFill/>
          <a:ln>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Supplier classification</a:t>
            </a:r>
            <a:endParaRPr lang="en-GB" sz="12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1177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Label and Package your mixture</a:t>
            </a:r>
            <a:endParaRPr lang="en-GB" dirty="0"/>
          </a:p>
        </p:txBody>
      </p:sp>
      <p:sp>
        <p:nvSpPr>
          <p:cNvPr id="3" name="Content Placeholder 2"/>
          <p:cNvSpPr>
            <a:spLocks noGrp="1"/>
          </p:cNvSpPr>
          <p:nvPr>
            <p:ph idx="1"/>
          </p:nvPr>
        </p:nvSpPr>
        <p:spPr>
          <a:xfrm>
            <a:off x="467544" y="3429000"/>
            <a:ext cx="8229600" cy="3096344"/>
          </a:xfrm>
        </p:spPr>
        <p:txBody>
          <a:bodyPr/>
          <a:lstStyle/>
          <a:p>
            <a:pPr lvl="0">
              <a:buFont typeface="+mj-lt"/>
              <a:buAutoNum type="arabicPeriod"/>
            </a:pPr>
            <a:r>
              <a:rPr lang="en-GB" altLang="en-US" sz="1800" dirty="0" smtClean="0">
                <a:solidFill>
                  <a:prstClr val="black"/>
                </a:solidFill>
              </a:rPr>
              <a:t>If the mixture is classified as </a:t>
            </a:r>
            <a:r>
              <a:rPr lang="en-GB" altLang="en-US" sz="1800" b="1" dirty="0" smtClean="0">
                <a:solidFill>
                  <a:prstClr val="black"/>
                </a:solidFill>
              </a:rPr>
              <a:t>hazardous</a:t>
            </a:r>
            <a:r>
              <a:rPr lang="en-GB" altLang="en-US" sz="1800" dirty="0" smtClean="0">
                <a:solidFill>
                  <a:prstClr val="black"/>
                </a:solidFill>
              </a:rPr>
              <a:t>, you must ensure that it is </a:t>
            </a:r>
            <a:r>
              <a:rPr lang="en-GB" altLang="en-US" sz="1800" b="1" dirty="0" smtClean="0">
                <a:solidFill>
                  <a:prstClr val="black"/>
                </a:solidFill>
              </a:rPr>
              <a:t>labelled and packaged</a:t>
            </a:r>
            <a:r>
              <a:rPr lang="en-GB" altLang="en-US" sz="1800" dirty="0" smtClean="0">
                <a:solidFill>
                  <a:prstClr val="black"/>
                </a:solidFill>
              </a:rPr>
              <a:t> in accordance with CLP before placing it on the market.</a:t>
            </a:r>
          </a:p>
          <a:p>
            <a:pPr lvl="0">
              <a:buFont typeface="+mj-lt"/>
              <a:buAutoNum type="arabicPeriod"/>
            </a:pPr>
            <a:endParaRPr lang="en-GB" altLang="en-US" sz="1800" dirty="0" smtClean="0">
              <a:solidFill>
                <a:prstClr val="black"/>
              </a:solidFill>
            </a:endParaRPr>
          </a:p>
          <a:p>
            <a:pPr lvl="0">
              <a:buFont typeface="+mj-lt"/>
              <a:buAutoNum type="arabicPeriod"/>
            </a:pPr>
            <a:r>
              <a:rPr lang="en-GB" altLang="en-US" sz="1800" dirty="0">
                <a:solidFill>
                  <a:prstClr val="black"/>
                </a:solidFill>
              </a:rPr>
              <a:t>You, as supplier, are responsible for the information on the </a:t>
            </a:r>
            <a:r>
              <a:rPr lang="en-GB" altLang="en-US" sz="1800" dirty="0" smtClean="0">
                <a:solidFill>
                  <a:prstClr val="black"/>
                </a:solidFill>
              </a:rPr>
              <a:t>label. The information on the label must be consistent with the information on the SDS.</a:t>
            </a:r>
          </a:p>
          <a:p>
            <a:pPr lvl="0">
              <a:buFont typeface="+mj-lt"/>
              <a:buAutoNum type="arabicPeriod"/>
            </a:pPr>
            <a:endParaRPr lang="en-GB" altLang="en-US" sz="1800" dirty="0" smtClean="0">
              <a:solidFill>
                <a:prstClr val="black"/>
              </a:solidFill>
            </a:endParaRPr>
          </a:p>
          <a:p>
            <a:pPr lvl="0">
              <a:buFont typeface="+mj-lt"/>
              <a:buAutoNum type="arabicPeriod"/>
            </a:pPr>
            <a:r>
              <a:rPr lang="en-GB" sz="1800" dirty="0"/>
              <a:t>The packaging of hazardous chemicals should keep workers and the environment safe from unintended contact. </a:t>
            </a:r>
            <a:endParaRPr lang="en-GB" altLang="en-US" sz="1800" dirty="0" smtClean="0">
              <a:solidFill>
                <a:prstClr val="black"/>
              </a:solidFill>
            </a:endParaRPr>
          </a:p>
        </p:txBody>
      </p:sp>
      <p:sp>
        <p:nvSpPr>
          <p:cNvPr id="4" name="Slide Number Placeholder 3"/>
          <p:cNvSpPr>
            <a:spLocks noGrp="1"/>
          </p:cNvSpPr>
          <p:nvPr>
            <p:ph type="sldNum" sz="quarter" idx="12"/>
          </p:nvPr>
        </p:nvSpPr>
        <p:spPr/>
        <p:txBody>
          <a:bodyPr/>
          <a:lstStyle/>
          <a:p>
            <a:fld id="{4BEEE12E-00CA-42D6-926E-5AF396604CE1}" type="slidenum">
              <a:rPr lang="en-GB" smtClean="0"/>
              <a:pPr/>
              <a:t>33</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412776"/>
            <a:ext cx="3017778" cy="1568885"/>
          </a:xfrm>
          <a:prstGeom prst="rect">
            <a:avLst/>
          </a:prstGeom>
        </p:spPr>
      </p:pic>
      <p:sp>
        <p:nvSpPr>
          <p:cNvPr id="6" name="TextBox 5"/>
          <p:cNvSpPr txBox="1"/>
          <p:nvPr/>
        </p:nvSpPr>
        <p:spPr>
          <a:xfrm>
            <a:off x="3779912" y="1772816"/>
            <a:ext cx="1080120" cy="1323439"/>
          </a:xfrm>
          <a:prstGeom prst="rect">
            <a:avLst/>
          </a:prstGeom>
          <a:noFill/>
        </p:spPr>
        <p:txBody>
          <a:bodyPr wrap="square" rtlCol="0">
            <a:spAutoFit/>
          </a:bodyPr>
          <a:lstStyle/>
          <a:p>
            <a:pPr algn="ctr"/>
            <a:r>
              <a:rPr lang="en-GB" sz="8000" b="1" dirty="0" smtClean="0">
                <a:solidFill>
                  <a:srgbClr val="0046AD"/>
                </a:solidFill>
              </a:rPr>
              <a:t>+</a:t>
            </a:r>
            <a:endParaRPr lang="en-GB" sz="8000" b="1" dirty="0">
              <a:solidFill>
                <a:srgbClr val="0046AD"/>
              </a:solidFill>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1412776"/>
            <a:ext cx="2880320" cy="1849437"/>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2842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447664" y="1700808"/>
            <a:ext cx="4104456" cy="4104456"/>
          </a:xfrm>
          <a:prstGeom prst="ellipse">
            <a:avLst/>
          </a:prstGeom>
          <a:noFill/>
          <a:ln w="76200">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a:spLocks noChangeAspect="1"/>
          </p:cNvSpPr>
          <p:nvPr/>
        </p:nvSpPr>
        <p:spPr>
          <a:xfrm>
            <a:off x="5707701" y="3971772"/>
            <a:ext cx="2571432" cy="1800000"/>
          </a:xfrm>
          <a:prstGeom prst="roundRect">
            <a:avLst>
              <a:gd name="adj" fmla="val 10000"/>
            </a:avLst>
          </a:prstGeom>
          <a:solidFill>
            <a:srgbClr val="008BC8"/>
          </a:solidFill>
          <a:ln w="25400" cap="flat" cmpd="sng" algn="ctr">
            <a:noFill/>
            <a:prstDash val="solid"/>
          </a:ln>
          <a:effectLst/>
        </p:spPr>
        <p:txBody>
          <a:bodyPr lIns="72000" tIns="72000" rIns="72000" bIns="72000" anchor="ctr" anchorCtr="0"/>
          <a:lstStyle/>
          <a:p>
            <a:pPr algn="ctr" defTabSz="622300" fontAlgn="base">
              <a:lnSpc>
                <a:spcPct val="90000"/>
              </a:lnSpc>
              <a:spcBef>
                <a:spcPct val="0"/>
              </a:spcBef>
              <a:spcAft>
                <a:spcPct val="35000"/>
              </a:spcAft>
            </a:pPr>
            <a:r>
              <a:rPr lang="en-GB" sz="2000" b="1" kern="0" dirty="0">
                <a:solidFill>
                  <a:schemeClr val="bg1"/>
                </a:solidFill>
                <a:latin typeface="Verdana"/>
              </a:rPr>
              <a:t>Managing </a:t>
            </a:r>
            <a:r>
              <a:rPr lang="en-GB" sz="2000" b="1" kern="0" dirty="0" smtClean="0">
                <a:solidFill>
                  <a:schemeClr val="bg1"/>
                </a:solidFill>
                <a:latin typeface="Verdana"/>
              </a:rPr>
              <a:t>chemicals </a:t>
            </a:r>
            <a:r>
              <a:rPr lang="en-GB" sz="2000" b="1" kern="0" dirty="0">
                <a:solidFill>
                  <a:schemeClr val="bg1"/>
                </a:solidFill>
                <a:latin typeface="Verdana"/>
              </a:rPr>
              <a:t>of concern in your mixtures</a:t>
            </a:r>
          </a:p>
        </p:txBody>
      </p:sp>
      <p:sp>
        <p:nvSpPr>
          <p:cNvPr id="24" name="Rounded Rectangle 23"/>
          <p:cNvSpPr/>
          <p:nvPr/>
        </p:nvSpPr>
        <p:spPr>
          <a:xfrm>
            <a:off x="5724328" y="1731640"/>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en-GB" sz="1400" b="0" i="0" u="none" strike="noStrike" kern="0" cap="none" spc="0" normalizeH="0" baseline="0" noProof="0" dirty="0" smtClean="0">
                <a:ln>
                  <a:noFill/>
                </a:ln>
                <a:effectLst/>
                <a:uLnTx/>
                <a:uFillTx/>
                <a:latin typeface="Verdana"/>
                <a:ea typeface="+mn-ea"/>
                <a:cs typeface="+mn-cs"/>
              </a:rPr>
              <a:t>Classification</a:t>
            </a:r>
            <a:r>
              <a:rPr kumimoji="0" lang="en-GB" sz="1400" b="0" i="0" u="none" strike="noStrike" kern="0" cap="none" spc="0" normalizeH="0" baseline="0" noProof="0" dirty="0">
                <a:ln>
                  <a:noFill/>
                </a:ln>
                <a:effectLst/>
                <a:uLnTx/>
                <a:uFillTx/>
                <a:latin typeface="Verdana"/>
                <a:ea typeface="+mn-ea"/>
                <a:cs typeface="+mn-cs"/>
              </a:rPr>
              <a:t>, labelling and packaging of </a:t>
            </a:r>
            <a:r>
              <a:rPr kumimoji="0" lang="en-GB" sz="1400" b="0" i="0" u="none" strike="noStrike" kern="0" cap="none" spc="0" normalizeH="0" baseline="0" noProof="0" dirty="0" smtClean="0">
                <a:ln>
                  <a:noFill/>
                </a:ln>
                <a:effectLst/>
                <a:uLnTx/>
                <a:uFillTx/>
                <a:latin typeface="Verdana"/>
                <a:ea typeface="+mn-ea"/>
                <a:cs typeface="+mn-cs"/>
              </a:rPr>
              <a:t>mixtures</a:t>
            </a:r>
            <a:endParaRPr kumimoji="0" lang="en-GB" sz="1400" b="0" i="0" u="none" strike="noStrike" kern="0" cap="none" spc="0" normalizeH="0" baseline="0" noProof="0" dirty="0">
              <a:ln>
                <a:noFill/>
              </a:ln>
              <a:effectLst/>
              <a:uLnTx/>
              <a:uFillTx/>
              <a:latin typeface="Verdana"/>
              <a:ea typeface="+mn-ea"/>
              <a:cs typeface="+mn-cs"/>
            </a:endParaRPr>
          </a:p>
        </p:txBody>
      </p:sp>
      <p:sp>
        <p:nvSpPr>
          <p:cNvPr id="25" name="Rounded Rectangle 24"/>
          <p:cNvSpPr/>
          <p:nvPr/>
        </p:nvSpPr>
        <p:spPr>
          <a:xfrm>
            <a:off x="1475856" y="1726360"/>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marL="0" marR="0" lvl="0" indent="0" algn="ctr" defTabSz="622300" eaLnBrk="1" fontAlgn="base"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dirty="0">
                <a:ln>
                  <a:noFill/>
                </a:ln>
                <a:effectLst/>
                <a:uLnTx/>
                <a:uFillTx/>
                <a:latin typeface="Verdana"/>
                <a:ea typeface="+mn-ea"/>
                <a:cs typeface="+mn-cs"/>
              </a:rPr>
              <a:t>Communicating information on uses upstream</a:t>
            </a:r>
          </a:p>
        </p:txBody>
      </p:sp>
      <p:sp>
        <p:nvSpPr>
          <p:cNvPr id="26" name="Rounded Rectangle 25"/>
          <p:cNvSpPr/>
          <p:nvPr/>
        </p:nvSpPr>
        <p:spPr>
          <a:xfrm>
            <a:off x="1475656" y="4545264"/>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marL="0" marR="0" lvl="0" indent="0" algn="ctr" defTabSz="622300" eaLnBrk="1" fontAlgn="base"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dirty="0">
                <a:ln>
                  <a:noFill/>
                </a:ln>
                <a:effectLst/>
                <a:uLnTx/>
                <a:uFillTx/>
                <a:latin typeface="Verdana"/>
                <a:ea typeface="+mn-ea"/>
                <a:cs typeface="+mn-cs"/>
              </a:rPr>
              <a:t>Communicating information on safe use downstream</a:t>
            </a:r>
          </a:p>
        </p:txBody>
      </p:sp>
      <p:sp>
        <p:nvSpPr>
          <p:cNvPr id="4" name="Slide Number Placeholder 3"/>
          <p:cNvSpPr>
            <a:spLocks noGrp="1"/>
          </p:cNvSpPr>
          <p:nvPr>
            <p:ph type="sldNum" sz="quarter" idx="12"/>
          </p:nvPr>
        </p:nvSpPr>
        <p:spPr/>
        <p:txBody>
          <a:bodyPr/>
          <a:lstStyle/>
          <a:p>
            <a:fld id="{4BEEE12E-00CA-42D6-926E-5AF396604CE1}" type="slidenum">
              <a:rPr lang="en-GB">
                <a:solidFill>
                  <a:prstClr val="black">
                    <a:tint val="75000"/>
                  </a:prstClr>
                </a:solidFill>
              </a:rPr>
              <a:pPr/>
              <a:t>34</a:t>
            </a:fld>
            <a:endParaRPr lang="en-GB">
              <a:solidFill>
                <a:prstClr val="black">
                  <a:tint val="75000"/>
                </a:prstClr>
              </a:solidFill>
            </a:endParaRPr>
          </a:p>
        </p:txBody>
      </p:sp>
      <p:pic>
        <p:nvPicPr>
          <p:cNvPr id="1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2763056"/>
            <a:ext cx="1650604" cy="2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274638"/>
            <a:ext cx="8229600" cy="1143000"/>
          </a:xfrm>
        </p:spPr>
        <p:txBody>
          <a:bodyPr/>
          <a:lstStyle/>
          <a:p>
            <a:r>
              <a:rPr lang="en-GB" dirty="0" smtClean="0"/>
              <a:t>Managing chemicals of concern</a:t>
            </a:r>
            <a:endParaRPr lang="en-GB" dirty="0"/>
          </a:p>
        </p:txBody>
      </p:sp>
    </p:spTree>
    <p:extLst>
      <p:ext uri="{BB962C8B-B14F-4D97-AF65-F5344CB8AC3E}">
        <p14:creationId xmlns:p14="http://schemas.microsoft.com/office/powerpoint/2010/main" val="2962232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bwMode="auto">
          <a:xfrm>
            <a:off x="3455845" y="5144839"/>
            <a:ext cx="0" cy="530225"/>
          </a:xfrm>
          <a:prstGeom prst="line">
            <a:avLst/>
          </a:prstGeom>
          <a:ln w="28575">
            <a:solidFill>
              <a:srgbClr val="008BC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85800"/>
            <a:ext cx="8229600" cy="1143000"/>
          </a:xfrm>
        </p:spPr>
        <p:txBody>
          <a:bodyPr/>
          <a:lstStyle/>
          <a:p>
            <a:r>
              <a:rPr lang="en-GB" dirty="0" smtClean="0"/>
              <a:t>Regulatory control of chemicals of concern</a:t>
            </a:r>
            <a:endParaRPr lang="en-GB" dirty="0"/>
          </a:p>
        </p:txBody>
      </p:sp>
      <p:sp>
        <p:nvSpPr>
          <p:cNvPr id="4" name="Slide Number Placeholder 3"/>
          <p:cNvSpPr>
            <a:spLocks noGrp="1"/>
          </p:cNvSpPr>
          <p:nvPr>
            <p:ph type="sldNum" sz="quarter" idx="12"/>
          </p:nvPr>
        </p:nvSpPr>
        <p:spPr/>
        <p:txBody>
          <a:bodyPr/>
          <a:lstStyle/>
          <a:p>
            <a:fld id="{4BEEE12E-00CA-42D6-926E-5AF396604CE1}" type="slidenum">
              <a:rPr lang="en-GB" smtClean="0"/>
              <a:pPr/>
              <a:t>35</a:t>
            </a:fld>
            <a:endParaRPr lang="en-GB"/>
          </a:p>
        </p:txBody>
      </p:sp>
      <p:sp>
        <p:nvSpPr>
          <p:cNvPr id="5" name="TextBox 4"/>
          <p:cNvSpPr>
            <a:spLocks noChangeArrowheads="1"/>
          </p:cNvSpPr>
          <p:nvPr/>
        </p:nvSpPr>
        <p:spPr bwMode="auto">
          <a:xfrm>
            <a:off x="539552" y="1700808"/>
            <a:ext cx="7993062" cy="1021556"/>
          </a:xfrm>
          <a:prstGeom prst="roundRect">
            <a:avLst>
              <a:gd name="adj" fmla="val 16667"/>
            </a:avLst>
          </a:prstGeom>
          <a:solidFill>
            <a:srgbClr val="D7EFFA"/>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0"/>
              </a:spcBef>
              <a:buFontTx/>
              <a:buNone/>
            </a:pPr>
            <a:r>
              <a:rPr lang="en-GB" altLang="en-US" b="1" dirty="0">
                <a:solidFill>
                  <a:srgbClr val="008BC8"/>
                </a:solidFill>
                <a:latin typeface="Verdana" pitchFamily="34" charset="0"/>
                <a:ea typeface="Verdana" pitchFamily="34" charset="0"/>
                <a:cs typeface="Verdana" pitchFamily="34" charset="0"/>
              </a:rPr>
              <a:t>Authorities control risks at a regulatory level by identifying and regulating substances of concern under REACH and CLP. The typical approach is:</a:t>
            </a:r>
          </a:p>
        </p:txBody>
      </p:sp>
      <p:grpSp>
        <p:nvGrpSpPr>
          <p:cNvPr id="6" name="Group 40"/>
          <p:cNvGrpSpPr>
            <a:grpSpLocks/>
          </p:cNvGrpSpPr>
          <p:nvPr/>
        </p:nvGrpSpPr>
        <p:grpSpPr bwMode="auto">
          <a:xfrm>
            <a:off x="179388" y="2912814"/>
            <a:ext cx="8785225" cy="3409950"/>
            <a:chOff x="179512" y="2612841"/>
            <a:chExt cx="8784976" cy="3409533"/>
          </a:xfrm>
        </p:grpSpPr>
        <p:cxnSp>
          <p:nvCxnSpPr>
            <p:cNvPr id="7" name="Straight Connector 6"/>
            <p:cNvCxnSpPr>
              <a:stCxn id="13" idx="0"/>
            </p:cNvCxnSpPr>
            <p:nvPr/>
          </p:nvCxnSpPr>
          <p:spPr>
            <a:xfrm>
              <a:off x="4481515" y="3908083"/>
              <a:ext cx="0" cy="936510"/>
            </a:xfrm>
            <a:prstGeom prst="line">
              <a:avLst/>
            </a:prstGeom>
            <a:ln w="28575">
              <a:solidFill>
                <a:srgbClr val="008BC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1300" y="4844593"/>
              <a:ext cx="0" cy="530160"/>
            </a:xfrm>
            <a:prstGeom prst="line">
              <a:avLst/>
            </a:prstGeom>
            <a:ln w="28575">
              <a:solidFill>
                <a:srgbClr val="008BC8"/>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08250" y="4844593"/>
              <a:ext cx="0" cy="530160"/>
            </a:xfrm>
            <a:prstGeom prst="line">
              <a:avLst/>
            </a:prstGeom>
            <a:ln w="28575">
              <a:solidFill>
                <a:srgbClr val="008BC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588067" y="4844593"/>
              <a:ext cx="0" cy="530160"/>
            </a:xfrm>
            <a:prstGeom prst="line">
              <a:avLst/>
            </a:prstGeom>
            <a:ln w="28575">
              <a:solidFill>
                <a:srgbClr val="008BC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72347" y="4844593"/>
              <a:ext cx="0" cy="530160"/>
            </a:xfrm>
            <a:prstGeom prst="line">
              <a:avLst/>
            </a:prstGeom>
            <a:ln w="28575">
              <a:solidFill>
                <a:srgbClr val="008BC8"/>
              </a:solidFill>
            </a:ln>
          </p:spPr>
          <p:style>
            <a:lnRef idx="1">
              <a:schemeClr val="accent1"/>
            </a:lnRef>
            <a:fillRef idx="0">
              <a:schemeClr val="accent1"/>
            </a:fillRef>
            <a:effectRef idx="0">
              <a:schemeClr val="accent1"/>
            </a:effectRef>
            <a:fontRef idx="minor">
              <a:schemeClr val="tx1"/>
            </a:fontRef>
          </p:style>
        </p:cxnSp>
        <p:sp>
          <p:nvSpPr>
            <p:cNvPr id="12" name="TextBox 9"/>
            <p:cNvSpPr>
              <a:spLocks noChangeArrowheads="1"/>
            </p:cNvSpPr>
            <p:nvPr/>
          </p:nvSpPr>
          <p:spPr bwMode="auto">
            <a:xfrm>
              <a:off x="3275856" y="2612841"/>
              <a:ext cx="2412268" cy="646986"/>
            </a:xfrm>
            <a:prstGeom prst="roundRect">
              <a:avLst>
                <a:gd name="adj" fmla="val 16667"/>
              </a:avLst>
            </a:prstGeom>
            <a:solidFill>
              <a:srgbClr val="008BC8"/>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0"/>
                </a:spcBef>
                <a:buFontTx/>
                <a:buNone/>
              </a:pPr>
              <a:r>
                <a:rPr lang="en-GB" altLang="en-US" sz="1600" dirty="0">
                  <a:solidFill>
                    <a:prstClr val="white"/>
                  </a:solidFill>
                  <a:latin typeface="Verdana" pitchFamily="34" charset="0"/>
                  <a:ea typeface="Verdana" pitchFamily="34" charset="0"/>
                  <a:cs typeface="Verdana" pitchFamily="34" charset="0"/>
                </a:rPr>
                <a:t>Identify substance of concern</a:t>
              </a:r>
            </a:p>
          </p:txBody>
        </p:sp>
        <p:sp>
          <p:nvSpPr>
            <p:cNvPr id="13" name="TextBox 10"/>
            <p:cNvSpPr>
              <a:spLocks noChangeArrowheads="1"/>
            </p:cNvSpPr>
            <p:nvPr/>
          </p:nvSpPr>
          <p:spPr bwMode="auto">
            <a:xfrm>
              <a:off x="3275856" y="3907899"/>
              <a:ext cx="2412268" cy="646986"/>
            </a:xfrm>
            <a:prstGeom prst="roundRect">
              <a:avLst>
                <a:gd name="adj" fmla="val 16667"/>
              </a:avLst>
            </a:prstGeom>
            <a:solidFill>
              <a:srgbClr val="008BC8"/>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0"/>
                </a:spcBef>
                <a:buFontTx/>
                <a:buNone/>
              </a:pPr>
              <a:r>
                <a:rPr lang="en-GB" altLang="en-US" sz="1600" dirty="0">
                  <a:solidFill>
                    <a:prstClr val="white"/>
                  </a:solidFill>
                  <a:latin typeface="Verdana" pitchFamily="34" charset="0"/>
                  <a:ea typeface="Verdana" pitchFamily="34" charset="0"/>
                  <a:cs typeface="Verdana" pitchFamily="34" charset="0"/>
                </a:rPr>
                <a:t>Analyse the risk management options</a:t>
              </a:r>
            </a:p>
          </p:txBody>
        </p:sp>
        <p:sp>
          <p:nvSpPr>
            <p:cNvPr id="14" name="TextBox 11"/>
            <p:cNvSpPr>
              <a:spLocks noChangeArrowheads="1"/>
            </p:cNvSpPr>
            <p:nvPr/>
          </p:nvSpPr>
          <p:spPr bwMode="auto">
            <a:xfrm>
              <a:off x="179512" y="5205129"/>
              <a:ext cx="864096" cy="817245"/>
            </a:xfrm>
            <a:prstGeom prst="roundRect">
              <a:avLst>
                <a:gd name="adj" fmla="val 16667"/>
              </a:avLst>
            </a:prstGeom>
            <a:solidFill>
              <a:schemeClr val="bg1"/>
            </a:solidFill>
            <a:ln w="19050">
              <a:solidFill>
                <a:srgbClr val="008BC8"/>
              </a:solidFill>
              <a:round/>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0"/>
                </a:spcBef>
                <a:buFontTx/>
                <a:buNone/>
              </a:pPr>
              <a:r>
                <a:rPr lang="en-GB" altLang="en-US" sz="1400">
                  <a:solidFill>
                    <a:srgbClr val="008BC8"/>
                  </a:solidFill>
                  <a:latin typeface="Verdana" pitchFamily="34" charset="0"/>
                  <a:ea typeface="Verdana" pitchFamily="34" charset="0"/>
                  <a:cs typeface="Verdana" pitchFamily="34" charset="0"/>
                </a:rPr>
                <a:t>No action</a:t>
              </a:r>
            </a:p>
            <a:p>
              <a:pPr algn="ctr">
                <a:spcBef>
                  <a:spcPct val="0"/>
                </a:spcBef>
                <a:buFontTx/>
                <a:buNone/>
              </a:pPr>
              <a:endParaRPr lang="en-GB" altLang="en-US" sz="1400">
                <a:solidFill>
                  <a:srgbClr val="008BC8"/>
                </a:solidFill>
                <a:latin typeface="Verdana" pitchFamily="34" charset="0"/>
                <a:ea typeface="Verdana" pitchFamily="34" charset="0"/>
                <a:cs typeface="Verdana" pitchFamily="34" charset="0"/>
              </a:endParaRPr>
            </a:p>
          </p:txBody>
        </p:sp>
        <p:sp>
          <p:nvSpPr>
            <p:cNvPr id="15" name="TextBox 12"/>
            <p:cNvSpPr>
              <a:spLocks noChangeArrowheads="1"/>
            </p:cNvSpPr>
            <p:nvPr/>
          </p:nvSpPr>
          <p:spPr bwMode="auto">
            <a:xfrm>
              <a:off x="1115616" y="5204043"/>
              <a:ext cx="1656184" cy="817245"/>
            </a:xfrm>
            <a:prstGeom prst="roundRect">
              <a:avLst>
                <a:gd name="adj" fmla="val 16667"/>
              </a:avLst>
            </a:prstGeom>
            <a:solidFill>
              <a:srgbClr val="652D90"/>
            </a:solidFill>
            <a:ln w="9525">
              <a:solidFill>
                <a:srgbClr val="000000"/>
              </a:solidFill>
              <a:round/>
              <a:headEnd/>
              <a:tailEnd/>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0"/>
                </a:spcBef>
                <a:buFontTx/>
                <a:buNone/>
              </a:pPr>
              <a:r>
                <a:rPr lang="en-GB" altLang="en-US" sz="1400" dirty="0">
                  <a:solidFill>
                    <a:prstClr val="white"/>
                  </a:solidFill>
                  <a:latin typeface="Verdana" pitchFamily="34" charset="0"/>
                  <a:ea typeface="Verdana" pitchFamily="34" charset="0"/>
                  <a:cs typeface="Verdana" pitchFamily="34" charset="0"/>
                </a:rPr>
                <a:t>Harmonised classification and labelling</a:t>
              </a:r>
            </a:p>
          </p:txBody>
        </p:sp>
        <p:sp>
          <p:nvSpPr>
            <p:cNvPr id="17" name="TextBox 14"/>
            <p:cNvSpPr>
              <a:spLocks noChangeArrowheads="1"/>
            </p:cNvSpPr>
            <p:nvPr/>
          </p:nvSpPr>
          <p:spPr bwMode="auto">
            <a:xfrm>
              <a:off x="4283968" y="5204043"/>
              <a:ext cx="1512168" cy="817245"/>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0"/>
                </a:spcBef>
                <a:buFontTx/>
                <a:buNone/>
              </a:pPr>
              <a:r>
                <a:rPr lang="en-GB" altLang="en-US" sz="1400" dirty="0">
                  <a:solidFill>
                    <a:prstClr val="white"/>
                  </a:solidFill>
                  <a:latin typeface="Verdana" pitchFamily="34" charset="0"/>
                  <a:ea typeface="Verdana" pitchFamily="34" charset="0"/>
                  <a:cs typeface="Verdana" pitchFamily="34" charset="0"/>
                </a:rPr>
                <a:t>Authorisation List</a:t>
              </a:r>
            </a:p>
            <a:p>
              <a:pPr algn="ctr">
                <a:spcBef>
                  <a:spcPct val="0"/>
                </a:spcBef>
                <a:buFontTx/>
                <a:buNone/>
              </a:pPr>
              <a:endParaRPr lang="en-GB" altLang="en-US" sz="1400" dirty="0">
                <a:solidFill>
                  <a:prstClr val="white"/>
                </a:solidFill>
                <a:latin typeface="Verdana" pitchFamily="34" charset="0"/>
                <a:ea typeface="Verdana" pitchFamily="34" charset="0"/>
                <a:cs typeface="Verdana" pitchFamily="34" charset="0"/>
              </a:endParaRPr>
            </a:p>
          </p:txBody>
        </p:sp>
        <p:sp>
          <p:nvSpPr>
            <p:cNvPr id="18" name="TextBox 15"/>
            <p:cNvSpPr>
              <a:spLocks noChangeArrowheads="1"/>
            </p:cNvSpPr>
            <p:nvPr/>
          </p:nvSpPr>
          <p:spPr bwMode="auto">
            <a:xfrm>
              <a:off x="5868144" y="5204043"/>
              <a:ext cx="1512168" cy="817245"/>
            </a:xfrm>
            <a:prstGeom prst="roundRect">
              <a:avLst>
                <a:gd name="adj" fmla="val 16667"/>
              </a:avLst>
            </a:prstGeom>
            <a:solidFill>
              <a:srgbClr val="E45E24"/>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0"/>
                </a:spcBef>
                <a:buFontTx/>
                <a:buNone/>
              </a:pPr>
              <a:r>
                <a:rPr lang="en-GB" altLang="en-US" sz="1400">
                  <a:solidFill>
                    <a:prstClr val="white"/>
                  </a:solidFill>
                  <a:latin typeface="Verdana" pitchFamily="34" charset="0"/>
                  <a:ea typeface="Verdana" pitchFamily="34" charset="0"/>
                  <a:cs typeface="Verdana" pitchFamily="34" charset="0"/>
                </a:rPr>
                <a:t>Restriction</a:t>
              </a:r>
            </a:p>
            <a:p>
              <a:pPr algn="ctr">
                <a:spcBef>
                  <a:spcPct val="0"/>
                </a:spcBef>
                <a:buFontTx/>
                <a:buNone/>
              </a:pPr>
              <a:endParaRPr lang="en-GB" altLang="en-US" sz="1400">
                <a:solidFill>
                  <a:prstClr val="white"/>
                </a:solidFill>
                <a:latin typeface="Verdana" pitchFamily="34" charset="0"/>
                <a:ea typeface="Verdana" pitchFamily="34" charset="0"/>
                <a:cs typeface="Verdana" pitchFamily="34" charset="0"/>
              </a:endParaRPr>
            </a:p>
            <a:p>
              <a:pPr algn="ctr">
                <a:spcBef>
                  <a:spcPct val="0"/>
                </a:spcBef>
                <a:buFontTx/>
                <a:buNone/>
              </a:pPr>
              <a:endParaRPr lang="en-GB" altLang="en-US" sz="1400">
                <a:solidFill>
                  <a:prstClr val="white"/>
                </a:solidFill>
                <a:latin typeface="Verdana" pitchFamily="34" charset="0"/>
                <a:ea typeface="Verdana" pitchFamily="34" charset="0"/>
                <a:cs typeface="Verdana" pitchFamily="34" charset="0"/>
              </a:endParaRPr>
            </a:p>
          </p:txBody>
        </p:sp>
        <p:sp>
          <p:nvSpPr>
            <p:cNvPr id="19" name="TextBox 16"/>
            <p:cNvSpPr>
              <a:spLocks noChangeArrowheads="1"/>
            </p:cNvSpPr>
            <p:nvPr/>
          </p:nvSpPr>
          <p:spPr bwMode="auto">
            <a:xfrm>
              <a:off x="7452320" y="5201225"/>
              <a:ext cx="1512168" cy="817245"/>
            </a:xfrm>
            <a:prstGeom prst="roundRect">
              <a:avLst>
                <a:gd name="adj" fmla="val 16667"/>
              </a:avLst>
            </a:prstGeom>
            <a:solidFill>
              <a:schemeClr val="bg1"/>
            </a:solidFill>
            <a:ln w="19050">
              <a:solidFill>
                <a:srgbClr val="008BC8"/>
              </a:solidFill>
              <a:round/>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0"/>
                </a:spcBef>
                <a:buFontTx/>
                <a:buNone/>
              </a:pPr>
              <a:r>
                <a:rPr lang="en-GB" altLang="en-US" sz="1400">
                  <a:solidFill>
                    <a:srgbClr val="008BC8"/>
                  </a:solidFill>
                  <a:latin typeface="Verdana" pitchFamily="34" charset="0"/>
                  <a:ea typeface="Verdana" pitchFamily="34" charset="0"/>
                  <a:cs typeface="Verdana" pitchFamily="34" charset="0"/>
                </a:rPr>
                <a:t>Other legislation</a:t>
              </a:r>
            </a:p>
            <a:p>
              <a:pPr algn="ctr">
                <a:spcBef>
                  <a:spcPct val="0"/>
                </a:spcBef>
                <a:buFontTx/>
                <a:buNone/>
              </a:pPr>
              <a:endParaRPr lang="en-GB" altLang="en-US" sz="1400">
                <a:solidFill>
                  <a:srgbClr val="008BC8"/>
                </a:solidFill>
                <a:latin typeface="Verdana" pitchFamily="34" charset="0"/>
                <a:ea typeface="Verdana" pitchFamily="34" charset="0"/>
                <a:cs typeface="Verdana" pitchFamily="34" charset="0"/>
              </a:endParaRPr>
            </a:p>
          </p:txBody>
        </p:sp>
        <p:cxnSp>
          <p:nvCxnSpPr>
            <p:cNvPr id="20" name="Straight Connector 19"/>
            <p:cNvCxnSpPr/>
            <p:nvPr/>
          </p:nvCxnSpPr>
          <p:spPr>
            <a:xfrm>
              <a:off x="611300" y="4844593"/>
              <a:ext cx="7561048" cy="0"/>
            </a:xfrm>
            <a:prstGeom prst="line">
              <a:avLst/>
            </a:prstGeom>
            <a:ln w="28575">
              <a:solidFill>
                <a:srgbClr val="008BC8"/>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2"/>
              <a:endCxn id="13" idx="0"/>
            </p:cNvCxnSpPr>
            <p:nvPr/>
          </p:nvCxnSpPr>
          <p:spPr>
            <a:xfrm>
              <a:off x="4481515" y="3260462"/>
              <a:ext cx="0" cy="647621"/>
            </a:xfrm>
            <a:prstGeom prst="straightConnector1">
              <a:avLst/>
            </a:prstGeom>
            <a:ln w="28575">
              <a:solidFill>
                <a:srgbClr val="008BC8"/>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3"/>
              <a:endCxn id="17" idx="1"/>
            </p:cNvCxnSpPr>
            <p:nvPr/>
          </p:nvCxnSpPr>
          <p:spPr>
            <a:xfrm>
              <a:off x="4067189" y="5612849"/>
              <a:ext cx="217482" cy="0"/>
            </a:xfrm>
            <a:prstGeom prst="straightConnector1">
              <a:avLst/>
            </a:prstGeom>
            <a:ln w="28575">
              <a:solidFill>
                <a:srgbClr val="008BC8"/>
              </a:solidFill>
              <a:tailEnd type="arrow"/>
            </a:ln>
          </p:spPr>
          <p:style>
            <a:lnRef idx="1">
              <a:schemeClr val="accent1"/>
            </a:lnRef>
            <a:fillRef idx="0">
              <a:schemeClr val="accent1"/>
            </a:fillRef>
            <a:effectRef idx="0">
              <a:schemeClr val="accent1"/>
            </a:effectRef>
            <a:fontRef idx="minor">
              <a:schemeClr val="tx1"/>
            </a:fontRef>
          </p:style>
        </p:cxnSp>
        <p:sp>
          <p:nvSpPr>
            <p:cNvPr id="16" name="TextBox 13"/>
            <p:cNvSpPr>
              <a:spLocks noChangeArrowheads="1"/>
            </p:cNvSpPr>
            <p:nvPr/>
          </p:nvSpPr>
          <p:spPr bwMode="auto">
            <a:xfrm>
              <a:off x="2843808" y="5204043"/>
              <a:ext cx="1224136" cy="817245"/>
            </a:xfrm>
            <a:prstGeom prst="roundRect">
              <a:avLst>
                <a:gd name="adj" fmla="val 16667"/>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0"/>
                </a:spcBef>
                <a:buFontTx/>
                <a:buNone/>
              </a:pPr>
              <a:r>
                <a:rPr lang="en-GB" altLang="en-US" sz="1400" dirty="0">
                  <a:solidFill>
                    <a:prstClr val="white"/>
                  </a:solidFill>
                  <a:latin typeface="Verdana" pitchFamily="34" charset="0"/>
                  <a:ea typeface="Verdana" pitchFamily="34" charset="0"/>
                  <a:cs typeface="Verdana" pitchFamily="34" charset="0"/>
                </a:rPr>
                <a:t>Candidate List</a:t>
              </a:r>
            </a:p>
            <a:p>
              <a:pPr algn="ctr">
                <a:spcBef>
                  <a:spcPct val="0"/>
                </a:spcBef>
                <a:buFontTx/>
                <a:buNone/>
              </a:pPr>
              <a:endParaRPr lang="en-GB" altLang="en-US" sz="1400" dirty="0">
                <a:solidFill>
                  <a:prstClr val="white"/>
                </a:solidFill>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18525256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7715200" cy="1143000"/>
          </a:xfrm>
        </p:spPr>
        <p:txBody>
          <a:bodyPr>
            <a:normAutofit fontScale="90000"/>
          </a:bodyPr>
          <a:lstStyle/>
          <a:p>
            <a:r>
              <a:rPr lang="en-GB" dirty="0" smtClean="0"/>
              <a:t>Key role of formulators in controlling</a:t>
            </a:r>
            <a:br>
              <a:rPr lang="en-GB" dirty="0" smtClean="0"/>
            </a:br>
            <a:r>
              <a:rPr lang="en-GB" dirty="0" smtClean="0"/>
              <a:t>chemicals of concern</a:t>
            </a:r>
            <a:endParaRPr lang="en-GB" dirty="0"/>
          </a:p>
        </p:txBody>
      </p:sp>
      <p:sp>
        <p:nvSpPr>
          <p:cNvPr id="3" name="Content Placeholder 2"/>
          <p:cNvSpPr>
            <a:spLocks noGrp="1"/>
          </p:cNvSpPr>
          <p:nvPr>
            <p:ph idx="1"/>
          </p:nvPr>
        </p:nvSpPr>
        <p:spPr>
          <a:xfrm>
            <a:off x="457200" y="1486197"/>
            <a:ext cx="8075240" cy="4525963"/>
          </a:xfrm>
        </p:spPr>
        <p:txBody>
          <a:bodyPr>
            <a:noAutofit/>
          </a:bodyPr>
          <a:lstStyle/>
          <a:p>
            <a:pPr marL="0" lvl="0" indent="0" fontAlgn="base">
              <a:spcAft>
                <a:spcPct val="0"/>
              </a:spcAft>
              <a:buNone/>
            </a:pPr>
            <a:r>
              <a:rPr lang="en-GB" altLang="en-US" sz="2000" dirty="0">
                <a:solidFill>
                  <a:prstClr val="black"/>
                </a:solidFill>
              </a:rPr>
              <a:t>Formulators </a:t>
            </a:r>
            <a:r>
              <a:rPr lang="en-GB" altLang="en-US" sz="2000" dirty="0" smtClean="0">
                <a:solidFill>
                  <a:prstClr val="black"/>
                </a:solidFill>
              </a:rPr>
              <a:t>can:</a:t>
            </a:r>
          </a:p>
          <a:p>
            <a:pPr lvl="0" fontAlgn="base">
              <a:spcAft>
                <a:spcPct val="0"/>
              </a:spcAft>
              <a:buFont typeface="Arial" charset="0"/>
              <a:buChar char="•"/>
            </a:pPr>
            <a:r>
              <a:rPr lang="en-GB" altLang="en-US" sz="2000" dirty="0" smtClean="0">
                <a:solidFill>
                  <a:prstClr val="black"/>
                </a:solidFill>
              </a:rPr>
              <a:t>Look for safer </a:t>
            </a:r>
            <a:r>
              <a:rPr lang="en-GB" altLang="en-US" sz="2000" dirty="0">
                <a:solidFill>
                  <a:prstClr val="black"/>
                </a:solidFill>
              </a:rPr>
              <a:t>alternatives to substances of concern in their products. </a:t>
            </a:r>
            <a:endParaRPr lang="en-GB" altLang="en-US" sz="2000" dirty="0" smtClean="0">
              <a:solidFill>
                <a:prstClr val="black"/>
              </a:solidFill>
            </a:endParaRPr>
          </a:p>
          <a:p>
            <a:pPr marL="457200" lvl="1" indent="0" fontAlgn="base">
              <a:lnSpc>
                <a:spcPct val="150000"/>
              </a:lnSpc>
              <a:spcAft>
                <a:spcPct val="0"/>
              </a:spcAft>
              <a:buNone/>
            </a:pPr>
            <a:r>
              <a:rPr lang="en-GB" sz="1400" dirty="0" smtClean="0">
                <a:solidFill>
                  <a:prstClr val="black"/>
                </a:solidFill>
                <a:latin typeface="Verdana"/>
                <a:cs typeface="Arial" pitchFamily="34" charset="0"/>
              </a:rPr>
              <a:t>	</a:t>
            </a:r>
            <a:r>
              <a:rPr lang="en-GB" sz="1600" i="1" dirty="0" smtClean="0">
                <a:solidFill>
                  <a:prstClr val="black"/>
                </a:solidFill>
                <a:latin typeface="Verdana"/>
                <a:cs typeface="Arial" pitchFamily="34" charset="0"/>
              </a:rPr>
              <a:t>Harmful </a:t>
            </a:r>
            <a:r>
              <a:rPr lang="en-GB" sz="1600" i="1" dirty="0">
                <a:solidFill>
                  <a:prstClr val="black"/>
                </a:solidFill>
                <a:latin typeface="Verdana"/>
                <a:cs typeface="Arial" pitchFamily="34" charset="0"/>
              </a:rPr>
              <a:t>substances are eliminated from mixtures supplied </a:t>
            </a:r>
            <a:r>
              <a:rPr lang="en-GB" sz="1600" i="1" dirty="0" smtClean="0">
                <a:solidFill>
                  <a:prstClr val="black"/>
                </a:solidFill>
                <a:latin typeface="Verdana"/>
                <a:cs typeface="Arial" pitchFamily="34" charset="0"/>
              </a:rPr>
              <a:t>		downstream</a:t>
            </a:r>
            <a:endParaRPr lang="en-GB" sz="1600" i="1" dirty="0">
              <a:solidFill>
                <a:prstClr val="black"/>
              </a:solidFill>
              <a:latin typeface="Verdana"/>
              <a:cs typeface="Arial" pitchFamily="34" charset="0"/>
            </a:endParaRPr>
          </a:p>
          <a:p>
            <a:pPr marL="0" lvl="0" indent="0" fontAlgn="base">
              <a:spcAft>
                <a:spcPct val="0"/>
              </a:spcAft>
              <a:buNone/>
            </a:pPr>
            <a:endParaRPr lang="en-GB" altLang="en-US" sz="1800" dirty="0">
              <a:solidFill>
                <a:prstClr val="black"/>
              </a:solidFill>
            </a:endParaRPr>
          </a:p>
          <a:p>
            <a:pPr fontAlgn="base">
              <a:spcAft>
                <a:spcPct val="0"/>
              </a:spcAft>
              <a:buFont typeface="Arial" charset="0"/>
              <a:buChar char="•"/>
            </a:pPr>
            <a:r>
              <a:rPr lang="en-GB" altLang="en-US" sz="2000" dirty="0" smtClean="0">
                <a:solidFill>
                  <a:prstClr val="black"/>
                </a:solidFill>
              </a:rPr>
              <a:t>Participate in public consultation and provide realistic information to registrants (usually via sector organisations) </a:t>
            </a:r>
          </a:p>
          <a:p>
            <a:pPr marL="457200" lvl="1" indent="0" fontAlgn="base">
              <a:lnSpc>
                <a:spcPct val="150000"/>
              </a:lnSpc>
              <a:spcAft>
                <a:spcPct val="0"/>
              </a:spcAft>
              <a:buNone/>
            </a:pPr>
            <a:r>
              <a:rPr lang="en-GB" altLang="en-US" sz="1400" dirty="0" smtClean="0">
                <a:solidFill>
                  <a:prstClr val="black"/>
                </a:solidFill>
              </a:rPr>
              <a:t>	</a:t>
            </a:r>
            <a:r>
              <a:rPr lang="en-GB" altLang="en-US" sz="1600" i="1" dirty="0" smtClean="0">
                <a:solidFill>
                  <a:prstClr val="black"/>
                </a:solidFill>
              </a:rPr>
              <a:t>Regulatory decisions are based on good information </a:t>
            </a:r>
          </a:p>
          <a:p>
            <a:pPr fontAlgn="base">
              <a:spcAft>
                <a:spcPct val="0"/>
              </a:spcAft>
              <a:buFont typeface="Arial" charset="0"/>
              <a:buChar char="•"/>
            </a:pPr>
            <a:endParaRPr lang="en-GB" altLang="en-US" sz="1800" dirty="0">
              <a:solidFill>
                <a:prstClr val="black"/>
              </a:solidFill>
            </a:endParaRPr>
          </a:p>
          <a:p>
            <a:pPr fontAlgn="base">
              <a:spcAft>
                <a:spcPct val="0"/>
              </a:spcAft>
              <a:buFont typeface="Arial" charset="0"/>
              <a:buChar char="•"/>
            </a:pPr>
            <a:r>
              <a:rPr lang="en-GB" altLang="en-US" sz="2000" dirty="0">
                <a:solidFill>
                  <a:prstClr val="black"/>
                </a:solidFill>
              </a:rPr>
              <a:t>Communicate clearly to </a:t>
            </a:r>
            <a:r>
              <a:rPr lang="en-GB" altLang="en-US" sz="2000" dirty="0" smtClean="0">
                <a:solidFill>
                  <a:prstClr val="black"/>
                </a:solidFill>
              </a:rPr>
              <a:t>customers about hazards, safe use advice and regulatory status </a:t>
            </a:r>
            <a:r>
              <a:rPr lang="en-GB" altLang="en-US" sz="1400" dirty="0" smtClean="0">
                <a:solidFill>
                  <a:prstClr val="black"/>
                </a:solidFill>
              </a:rPr>
              <a:t>	</a:t>
            </a:r>
          </a:p>
          <a:p>
            <a:pPr marL="0" indent="0" fontAlgn="base">
              <a:lnSpc>
                <a:spcPct val="150000"/>
              </a:lnSpc>
              <a:spcAft>
                <a:spcPct val="0"/>
              </a:spcAft>
              <a:buNone/>
            </a:pPr>
            <a:r>
              <a:rPr lang="en-GB" altLang="en-US" sz="1400" i="1" dirty="0" smtClean="0">
                <a:solidFill>
                  <a:prstClr val="black"/>
                </a:solidFill>
              </a:rPr>
              <a:t>	</a:t>
            </a:r>
            <a:r>
              <a:rPr lang="en-GB" altLang="en-US" sz="1600" i="1" dirty="0" smtClean="0">
                <a:solidFill>
                  <a:prstClr val="black"/>
                </a:solidFill>
              </a:rPr>
              <a:t>Users </a:t>
            </a:r>
            <a:r>
              <a:rPr lang="en-GB" altLang="en-US" sz="1600" i="1" dirty="0">
                <a:solidFill>
                  <a:prstClr val="black"/>
                </a:solidFill>
              </a:rPr>
              <a:t>of </a:t>
            </a:r>
            <a:r>
              <a:rPr lang="en-GB" altLang="en-US" sz="1600" i="1" dirty="0" smtClean="0">
                <a:solidFill>
                  <a:prstClr val="black"/>
                </a:solidFill>
              </a:rPr>
              <a:t>chemicals of concern are well </a:t>
            </a:r>
            <a:r>
              <a:rPr lang="en-GB" altLang="en-US" sz="1600" i="1" dirty="0">
                <a:solidFill>
                  <a:prstClr val="black"/>
                </a:solidFill>
              </a:rPr>
              <a:t>informed </a:t>
            </a:r>
          </a:p>
        </p:txBody>
      </p:sp>
      <p:sp>
        <p:nvSpPr>
          <p:cNvPr id="4" name="Slide Number Placeholder 3"/>
          <p:cNvSpPr>
            <a:spLocks noGrp="1"/>
          </p:cNvSpPr>
          <p:nvPr>
            <p:ph type="sldNum" sz="quarter" idx="12"/>
          </p:nvPr>
        </p:nvSpPr>
        <p:spPr/>
        <p:txBody>
          <a:bodyPr/>
          <a:lstStyle/>
          <a:p>
            <a:fld id="{4BEEE12E-00CA-42D6-926E-5AF396604CE1}" type="slidenum">
              <a:rPr lang="en-GB" smtClean="0"/>
              <a:pPr/>
              <a:t>36</a:t>
            </a:fld>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2564904"/>
            <a:ext cx="440686" cy="521024"/>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4636168"/>
            <a:ext cx="440686" cy="52102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6021288"/>
            <a:ext cx="440686" cy="521024"/>
          </a:xfrm>
          <a:prstGeom prst="rect">
            <a:avLst/>
          </a:prstGeom>
        </p:spPr>
      </p:pic>
    </p:spTree>
    <p:extLst>
      <p:ext uri="{BB962C8B-B14F-4D97-AF65-F5344CB8AC3E}">
        <p14:creationId xmlns:p14="http://schemas.microsoft.com/office/powerpoint/2010/main" val="16448175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GB" dirty="0" smtClean="0"/>
              <a:t>Information for formulators on the ECHA website</a:t>
            </a:r>
            <a:endParaRPr lang="en-GB" dirty="0"/>
          </a:p>
        </p:txBody>
      </p:sp>
      <p:sp>
        <p:nvSpPr>
          <p:cNvPr id="4" name="Slide Number Placeholder 3"/>
          <p:cNvSpPr>
            <a:spLocks noGrp="1"/>
          </p:cNvSpPr>
          <p:nvPr>
            <p:ph type="sldNum" sz="quarter" idx="12"/>
          </p:nvPr>
        </p:nvSpPr>
        <p:spPr/>
        <p:txBody>
          <a:bodyPr/>
          <a:lstStyle/>
          <a:p>
            <a:fld id="{4BEEE12E-00CA-42D6-926E-5AF396604CE1}" type="slidenum">
              <a:rPr lang="en-GB" smtClean="0"/>
              <a:pPr/>
              <a:t>37</a:t>
            </a:fld>
            <a:endParaRPr lang="en-GB" dirty="0"/>
          </a:p>
        </p:txBody>
      </p:sp>
      <p:sp>
        <p:nvSpPr>
          <p:cNvPr id="9" name="Rectangle 8"/>
          <p:cNvSpPr/>
          <p:nvPr/>
        </p:nvSpPr>
        <p:spPr>
          <a:xfrm>
            <a:off x="467544" y="6146140"/>
            <a:ext cx="7931224" cy="523220"/>
          </a:xfrm>
          <a:prstGeom prst="rect">
            <a:avLst/>
          </a:prstGeom>
        </p:spPr>
        <p:txBody>
          <a:bodyPr wrap="square">
            <a:spAutoFit/>
          </a:bodyPr>
          <a:lstStyle/>
          <a:p>
            <a:pPr algn="ctr" fontAlgn="base">
              <a:spcBef>
                <a:spcPct val="20000"/>
              </a:spcBef>
              <a:spcAft>
                <a:spcPct val="0"/>
              </a:spcAft>
            </a:pPr>
            <a:r>
              <a:rPr lang="en-GB" sz="1400" dirty="0" smtClean="0">
                <a:solidFill>
                  <a:srgbClr val="0046AD"/>
                </a:solidFill>
                <a:latin typeface="Verdana" pitchFamily="34" charset="0"/>
                <a:ea typeface="ＭＳ Ｐゴシック" charset="-128"/>
                <a:hlinkClick r:id="rId3"/>
              </a:rPr>
              <a:t>echa.europa.eu/regulations/reach/downstream-users/who-is-a-downstream-user/formulators</a:t>
            </a:r>
            <a:endParaRPr lang="en-GB" sz="1400" dirty="0">
              <a:solidFill>
                <a:srgbClr val="0046AD"/>
              </a:solidFill>
              <a:latin typeface="Verdana" pitchFamily="34" charset="0"/>
              <a:ea typeface="ＭＳ Ｐゴシック" charset="-128"/>
            </a:endParaRPr>
          </a:p>
        </p:txBody>
      </p:sp>
      <p:pic>
        <p:nvPicPr>
          <p:cNvPr id="3" name="Picture 2"/>
          <p:cNvPicPr>
            <a:picLocks noChangeAspect="1"/>
          </p:cNvPicPr>
          <p:nvPr/>
        </p:nvPicPr>
        <p:blipFill>
          <a:blip r:embed="rId4"/>
          <a:stretch>
            <a:fillRect/>
          </a:stretch>
        </p:blipFill>
        <p:spPr>
          <a:xfrm>
            <a:off x="1152000" y="1673658"/>
            <a:ext cx="6840000" cy="43285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646499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85800"/>
            <a:ext cx="8363272" cy="1143000"/>
          </a:xfrm>
        </p:spPr>
        <p:txBody>
          <a:bodyPr>
            <a:normAutofit/>
          </a:bodyPr>
          <a:lstStyle/>
          <a:p>
            <a:pPr algn="l"/>
            <a:r>
              <a:rPr lang="en-GB" sz="26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Information for Downstream users on the ECHA website</a:t>
            </a:r>
            <a:endParaRPr lang="en-GB" sz="26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FBF7E9CE-8ECA-47E2-BD73-4D736B317C11}" type="slidenum">
              <a:rPr lang="en-GB" smtClean="0">
                <a:solidFill>
                  <a:prstClr val="black">
                    <a:tint val="75000"/>
                  </a:prstClr>
                </a:solidFill>
              </a:rPr>
              <a:pPr/>
              <a:t>38</a:t>
            </a:fld>
            <a:endParaRPr lang="en-GB">
              <a:solidFill>
                <a:prstClr val="black">
                  <a:tint val="75000"/>
                </a:prstClr>
              </a:solidFill>
            </a:endParaRPr>
          </a:p>
        </p:txBody>
      </p:sp>
      <p:sp>
        <p:nvSpPr>
          <p:cNvPr id="6" name="Content Placeholder 2"/>
          <p:cNvSpPr>
            <a:spLocks noGrp="1"/>
          </p:cNvSpPr>
          <p:nvPr>
            <p:ph idx="1"/>
          </p:nvPr>
        </p:nvSpPr>
        <p:spPr>
          <a:xfrm>
            <a:off x="482377" y="1760327"/>
            <a:ext cx="7992888" cy="2232248"/>
          </a:xfrm>
        </p:spPr>
        <p:txBody>
          <a:bodyPr>
            <a:noAutofit/>
          </a:bodyPr>
          <a:lstStyle/>
          <a:p>
            <a:r>
              <a:rPr lang="en-GB" sz="2000" dirty="0"/>
              <a:t>The technical, scientific and administrative aspects of REACH and CLP </a:t>
            </a:r>
            <a:r>
              <a:rPr lang="en-GB" sz="2000" dirty="0" smtClean="0"/>
              <a:t>are managed </a:t>
            </a:r>
            <a:r>
              <a:rPr lang="en-GB" sz="2000" dirty="0"/>
              <a:t>by ECHA, the European Chemicals Agency. </a:t>
            </a:r>
            <a:endParaRPr lang="en-GB" sz="2000" dirty="0" smtClean="0"/>
          </a:p>
          <a:p>
            <a:r>
              <a:rPr lang="en-GB" sz="2000" dirty="0" smtClean="0"/>
              <a:t>Web pages </a:t>
            </a:r>
            <a:r>
              <a:rPr lang="en-GB" sz="2000" dirty="0"/>
              <a:t>containing information specifically aimed at Downstream users have been </a:t>
            </a:r>
            <a:r>
              <a:rPr lang="en-GB" sz="2000" dirty="0" smtClean="0"/>
              <a:t>tagged “Downstream user”. </a:t>
            </a:r>
            <a:r>
              <a:rPr lang="en-GB" sz="2000" dirty="0"/>
              <a:t>Click the tag to retrieve the list of </a:t>
            </a:r>
            <a:r>
              <a:rPr lang="en-GB" sz="2000" dirty="0" smtClean="0"/>
              <a:t>relevant </a:t>
            </a:r>
            <a:r>
              <a:rPr lang="en-GB" sz="2000" dirty="0"/>
              <a:t>content.</a:t>
            </a:r>
          </a:p>
          <a:p>
            <a:endParaRPr lang="en-GB" sz="20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3843644"/>
            <a:ext cx="4356204" cy="2352586"/>
          </a:xfrm>
          <a:prstGeom prst="rect">
            <a:avLst/>
          </a:prstGeom>
        </p:spPr>
      </p:pic>
      <p:sp>
        <p:nvSpPr>
          <p:cNvPr id="7" name="Rectangle 6"/>
          <p:cNvSpPr/>
          <p:nvPr/>
        </p:nvSpPr>
        <p:spPr>
          <a:xfrm>
            <a:off x="1835696" y="6320353"/>
            <a:ext cx="5544616" cy="276999"/>
          </a:xfrm>
          <a:prstGeom prst="rect">
            <a:avLst/>
          </a:prstGeom>
        </p:spPr>
        <p:txBody>
          <a:bodyPr wrap="square">
            <a:spAutoFit/>
          </a:bodyPr>
          <a:lstStyle/>
          <a:p>
            <a:pPr algn="ctr">
              <a:defRPr/>
            </a:pPr>
            <a:r>
              <a:rPr lang="en-GB" sz="1200" b="1" dirty="0" smtClean="0">
                <a:solidFill>
                  <a:srgbClr val="008BC8"/>
                </a:solidFill>
                <a:latin typeface="Verdana"/>
              </a:rPr>
              <a:t>echa.europa.eu/regulations/reach/downstream-users</a:t>
            </a:r>
            <a:endParaRPr lang="en-GB" sz="1200" b="1" dirty="0">
              <a:solidFill>
                <a:srgbClr val="008BC8"/>
              </a:solidFill>
              <a:latin typeface="Verdana"/>
            </a:endParaRPr>
          </a:p>
        </p:txBody>
      </p:sp>
    </p:spTree>
    <p:extLst>
      <p:ext uri="{BB962C8B-B14F-4D97-AF65-F5344CB8AC3E}">
        <p14:creationId xmlns:p14="http://schemas.microsoft.com/office/powerpoint/2010/main" val="881365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143000"/>
          </a:xfrm>
        </p:spPr>
        <p:txBody>
          <a:bodyPr>
            <a:normAutofit/>
          </a:bodyPr>
          <a:lstStyle/>
          <a:p>
            <a:r>
              <a:rPr lang="en-GB" sz="3200" dirty="0" smtClean="0"/>
              <a:t>Formulators and their role in REACH and CLP</a:t>
            </a:r>
            <a:endParaRPr lang="en-GB" sz="3200" dirty="0"/>
          </a:p>
        </p:txBody>
      </p:sp>
      <p:sp>
        <p:nvSpPr>
          <p:cNvPr id="4" name="Slide Number Placeholder 3"/>
          <p:cNvSpPr>
            <a:spLocks noGrp="1"/>
          </p:cNvSpPr>
          <p:nvPr>
            <p:ph type="sldNum" sz="quarter" idx="12"/>
          </p:nvPr>
        </p:nvSpPr>
        <p:spPr/>
        <p:txBody>
          <a:bodyPr/>
          <a:lstStyle/>
          <a:p>
            <a:fld id="{4BEEE12E-00CA-42D6-926E-5AF396604CE1}" type="slidenum">
              <a:rPr lang="en-GB" smtClean="0"/>
              <a:pPr/>
              <a:t>4</a:t>
            </a:fld>
            <a:endParaRPr lang="en-GB" dirty="0"/>
          </a:p>
        </p:txBody>
      </p:sp>
      <p:pic>
        <p:nvPicPr>
          <p:cNvPr id="5" name="Picture 3"/>
          <p:cNvPicPr>
            <a:picLocks noChangeAspect="1"/>
          </p:cNvPicPr>
          <p:nvPr/>
        </p:nvPicPr>
        <p:blipFill rotWithShape="1">
          <a:blip r:embed="rId3">
            <a:extLst>
              <a:ext uri="{28A0092B-C50C-407E-A947-70E740481C1C}">
                <a14:useLocalDpi xmlns:a14="http://schemas.microsoft.com/office/drawing/2010/main" val="0"/>
              </a:ext>
            </a:extLst>
          </a:blip>
          <a:srcRect b="15947"/>
          <a:stretch/>
        </p:blipFill>
        <p:spPr bwMode="auto">
          <a:xfrm>
            <a:off x="6155616" y="3688776"/>
            <a:ext cx="2232808" cy="247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917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Formulators</a:t>
            </a:r>
            <a:endParaRPr lang="en-GB" dirty="0"/>
          </a:p>
        </p:txBody>
      </p:sp>
      <p:sp>
        <p:nvSpPr>
          <p:cNvPr id="3" name="Content Placeholder 2"/>
          <p:cNvSpPr>
            <a:spLocks noGrp="1"/>
          </p:cNvSpPr>
          <p:nvPr>
            <p:ph idx="1"/>
          </p:nvPr>
        </p:nvSpPr>
        <p:spPr>
          <a:xfrm>
            <a:off x="457200" y="1456185"/>
            <a:ext cx="8167688" cy="2188840"/>
          </a:xfrm>
        </p:spPr>
        <p:txBody>
          <a:bodyPr/>
          <a:lstStyle/>
          <a:p>
            <a:pPr marL="0" lvl="0" indent="0">
              <a:buNone/>
              <a:defRPr/>
            </a:pPr>
            <a:r>
              <a:rPr lang="en-GB" sz="2200" dirty="0">
                <a:solidFill>
                  <a:prstClr val="black"/>
                </a:solidFill>
              </a:rPr>
              <a:t>Formulators produce mixtures, which are </a:t>
            </a:r>
            <a:r>
              <a:rPr lang="en-GB" sz="2200" dirty="0" smtClean="0">
                <a:solidFill>
                  <a:prstClr val="black"/>
                </a:solidFill>
              </a:rPr>
              <a:t>usually supplied </a:t>
            </a:r>
            <a:r>
              <a:rPr lang="en-GB" sz="2200" dirty="0">
                <a:solidFill>
                  <a:prstClr val="black"/>
                </a:solidFill>
              </a:rPr>
              <a:t>further downstream</a:t>
            </a:r>
          </a:p>
          <a:p>
            <a:pPr lvl="0">
              <a:defRPr/>
            </a:pPr>
            <a:r>
              <a:rPr lang="en-GB" sz="2200" dirty="0">
                <a:solidFill>
                  <a:prstClr val="black"/>
                </a:solidFill>
              </a:rPr>
              <a:t>Examples of mixtures: paints, </a:t>
            </a:r>
            <a:br>
              <a:rPr lang="en-GB" sz="2200" dirty="0">
                <a:solidFill>
                  <a:prstClr val="black"/>
                </a:solidFill>
              </a:rPr>
            </a:br>
            <a:r>
              <a:rPr lang="en-GB" sz="2200" dirty="0">
                <a:solidFill>
                  <a:prstClr val="black"/>
                </a:solidFill>
              </a:rPr>
              <a:t>lubricants, cleaning </a:t>
            </a:r>
            <a:r>
              <a:rPr lang="en-GB" sz="2200" dirty="0" smtClean="0">
                <a:solidFill>
                  <a:prstClr val="black"/>
                </a:solidFill>
              </a:rPr>
              <a:t>products </a:t>
            </a:r>
            <a:r>
              <a:rPr lang="en-GB" sz="2200" dirty="0">
                <a:solidFill>
                  <a:prstClr val="black"/>
                </a:solidFill>
              </a:rPr>
              <a:t>and adhesives</a:t>
            </a:r>
          </a:p>
          <a:p>
            <a:pPr marL="0" indent="0">
              <a:buNone/>
            </a:pPr>
            <a:endParaRPr lang="en-GB" dirty="0"/>
          </a:p>
        </p:txBody>
      </p:sp>
      <p:sp>
        <p:nvSpPr>
          <p:cNvPr id="4" name="Slide Number Placeholder 3"/>
          <p:cNvSpPr>
            <a:spLocks noGrp="1"/>
          </p:cNvSpPr>
          <p:nvPr>
            <p:ph type="sldNum" sz="quarter" idx="12"/>
          </p:nvPr>
        </p:nvSpPr>
        <p:spPr/>
        <p:txBody>
          <a:bodyPr/>
          <a:lstStyle/>
          <a:p>
            <a:fld id="{4BEEE12E-00CA-42D6-926E-5AF396604CE1}" type="slidenum">
              <a:rPr lang="en-GB" smtClean="0"/>
              <a:pPr/>
              <a:t>5</a:t>
            </a:fld>
            <a:endParaRPr lang="en-GB" dirty="0"/>
          </a:p>
        </p:txBody>
      </p:sp>
      <p:sp>
        <p:nvSpPr>
          <p:cNvPr id="7" name="Title 1"/>
          <p:cNvSpPr txBox="1">
            <a:spLocks/>
          </p:cNvSpPr>
          <p:nvPr/>
        </p:nvSpPr>
        <p:spPr bwMode="auto">
          <a:xfrm>
            <a:off x="395288" y="530120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20000"/>
              </a:spcBef>
              <a:spcAft>
                <a:spcPct val="0"/>
              </a:spcAft>
            </a:pPr>
            <a:r>
              <a:rPr lang="en-GB" altLang="en-US" sz="2400" b="1" dirty="0">
                <a:solidFill>
                  <a:srgbClr val="0046AD"/>
                </a:solidFill>
                <a:latin typeface="Verdana" pitchFamily="34" charset="0"/>
                <a:ea typeface="Verdana" pitchFamily="34" charset="0"/>
                <a:cs typeface="Verdana" pitchFamily="34" charset="0"/>
              </a:rPr>
              <a:t>…are downstream </a:t>
            </a:r>
            <a:r>
              <a:rPr lang="en-GB" altLang="en-US" sz="2400" b="1" dirty="0" smtClean="0">
                <a:solidFill>
                  <a:srgbClr val="0046AD"/>
                </a:solidFill>
                <a:latin typeface="Verdana" pitchFamily="34" charset="0"/>
                <a:ea typeface="Verdana" pitchFamily="34" charset="0"/>
                <a:cs typeface="Verdana" pitchFamily="34" charset="0"/>
              </a:rPr>
              <a:t>users under REACH and CLP</a:t>
            </a:r>
            <a:endParaRPr lang="en-GB" altLang="en-US" sz="2400" b="1" dirty="0">
              <a:solidFill>
                <a:srgbClr val="0046AD"/>
              </a:solidFill>
              <a:latin typeface="Verdana" pitchFamily="34" charset="0"/>
              <a:ea typeface="Verdana" pitchFamily="34" charset="0"/>
              <a:cs typeface="Verdana"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3540835"/>
            <a:ext cx="1262616" cy="172819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3645024"/>
            <a:ext cx="1975974" cy="164258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3472120"/>
            <a:ext cx="3456384" cy="1796907"/>
          </a:xfrm>
          <a:prstGeom prst="rect">
            <a:avLst/>
          </a:prstGeom>
        </p:spPr>
      </p:pic>
    </p:spTree>
    <p:extLst>
      <p:ext uri="{BB962C8B-B14F-4D97-AF65-F5344CB8AC3E}">
        <p14:creationId xmlns:p14="http://schemas.microsoft.com/office/powerpoint/2010/main" val="3174936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suppliers of mixtures</a:t>
            </a:r>
            <a:endParaRPr lang="en-GB" dirty="0"/>
          </a:p>
        </p:txBody>
      </p:sp>
      <p:sp>
        <p:nvSpPr>
          <p:cNvPr id="3" name="Content Placeholder 2"/>
          <p:cNvSpPr>
            <a:spLocks noGrp="1"/>
          </p:cNvSpPr>
          <p:nvPr>
            <p:ph idx="1"/>
          </p:nvPr>
        </p:nvSpPr>
        <p:spPr>
          <a:xfrm>
            <a:off x="2987824" y="1626790"/>
            <a:ext cx="5698976" cy="1108719"/>
          </a:xfrm>
        </p:spPr>
        <p:txBody>
          <a:bodyPr>
            <a:noAutofit/>
          </a:bodyPr>
          <a:lstStyle/>
          <a:p>
            <a:pPr marL="0" lvl="0" indent="0" fontAlgn="base">
              <a:spcAft>
                <a:spcPct val="0"/>
              </a:spcAft>
              <a:buNone/>
            </a:pPr>
            <a:r>
              <a:rPr lang="en-GB" sz="2000" b="1" dirty="0">
                <a:ea typeface="ＭＳ Ｐゴシック" charset="-128"/>
                <a:cs typeface="+mn-cs"/>
              </a:rPr>
              <a:t>Importer</a:t>
            </a:r>
            <a:r>
              <a:rPr lang="en-GB" sz="2000" dirty="0">
                <a:ea typeface="ＭＳ Ｐゴシック" charset="-128"/>
                <a:cs typeface="+mn-cs"/>
              </a:rPr>
              <a:t> any natural or legal person established within the Community who is responsible for </a:t>
            </a:r>
            <a:r>
              <a:rPr lang="en-GB" sz="2000" dirty="0" smtClean="0">
                <a:ea typeface="ＭＳ Ｐゴシック" charset="-128"/>
                <a:cs typeface="+mn-cs"/>
              </a:rPr>
              <a:t>import into the EEA.</a:t>
            </a:r>
            <a:endParaRPr lang="en-GB" sz="2000" dirty="0">
              <a:ea typeface="ＭＳ Ｐゴシック" charset="-128"/>
              <a:cs typeface="+mn-cs"/>
            </a:endParaRPr>
          </a:p>
        </p:txBody>
      </p:sp>
      <p:sp>
        <p:nvSpPr>
          <p:cNvPr id="4" name="Slide Number Placeholder 3"/>
          <p:cNvSpPr>
            <a:spLocks noGrp="1"/>
          </p:cNvSpPr>
          <p:nvPr>
            <p:ph type="sldNum" sz="quarter" idx="12"/>
          </p:nvPr>
        </p:nvSpPr>
        <p:spPr/>
        <p:txBody>
          <a:bodyPr/>
          <a:lstStyle/>
          <a:p>
            <a:fld id="{4BEEE12E-00CA-42D6-926E-5AF396604CE1}" type="slidenum">
              <a:rPr lang="en-GB" smtClean="0"/>
              <a:pPr/>
              <a:t>6</a:t>
            </a:fld>
            <a:endParaRPr lang="en-GB" dirty="0"/>
          </a:p>
        </p:txBody>
      </p:sp>
      <p:grpSp>
        <p:nvGrpSpPr>
          <p:cNvPr id="10" name="Group 9"/>
          <p:cNvGrpSpPr/>
          <p:nvPr/>
        </p:nvGrpSpPr>
        <p:grpSpPr>
          <a:xfrm>
            <a:off x="889248" y="4696545"/>
            <a:ext cx="7787208" cy="1396751"/>
            <a:chOff x="899592" y="4552529"/>
            <a:chExt cx="7787208" cy="1396751"/>
          </a:xfrm>
        </p:grpSpPr>
        <p:sp>
          <p:nvSpPr>
            <p:cNvPr id="6" name="Content Placeholder 2"/>
            <p:cNvSpPr txBox="1">
              <a:spLocks/>
            </p:cNvSpPr>
            <p:nvPr/>
          </p:nvSpPr>
          <p:spPr>
            <a:xfrm>
              <a:off x="2987824" y="4552529"/>
              <a:ext cx="5698976" cy="13967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fontAlgn="base">
                <a:spcAft>
                  <a:spcPct val="0"/>
                </a:spcAft>
                <a:buNone/>
              </a:pPr>
              <a:r>
                <a:rPr lang="en-GB" sz="2000" b="1" dirty="0">
                  <a:ea typeface="ＭＳ Ｐゴシック" charset="-128"/>
                  <a:cs typeface="+mn-cs"/>
                </a:rPr>
                <a:t>Distributor</a:t>
              </a:r>
              <a:r>
                <a:rPr lang="en-GB" sz="2000" dirty="0">
                  <a:ea typeface="ＭＳ Ｐゴシック" charset="-128"/>
                  <a:cs typeface="+mn-cs"/>
                </a:rPr>
                <a:t> any natural or legal person established within the Community, including a retailer, who only stores and places on the market a substance, on its own or in a </a:t>
              </a:r>
              <a:r>
                <a:rPr lang="en-GB" sz="2000" dirty="0" smtClean="0">
                  <a:ea typeface="ＭＳ Ｐゴシック" charset="-128"/>
                  <a:cs typeface="+mn-cs"/>
                </a:rPr>
                <a:t>mixture, </a:t>
              </a:r>
              <a:r>
                <a:rPr lang="en-GB" sz="2000" dirty="0">
                  <a:ea typeface="ＭＳ Ｐゴシック" charset="-128"/>
                  <a:cs typeface="+mn-cs"/>
                </a:rPr>
                <a:t>for third parties.  </a:t>
              </a:r>
            </a:p>
          </p:txBody>
        </p:sp>
        <p:pic>
          <p:nvPicPr>
            <p:cNvPr id="7" name="Picture 4" descr="W:\CSA Programme\2.1 DU support package\2.1.14 Video Tutorials\DUtutorials Images\DU_tutorials_symbols\Who_is_DU\distribut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793574"/>
              <a:ext cx="1423643" cy="914661"/>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descr="W:\CSA Programme\2.1 DU support package\2.1.14 Video Tutorials\DUtutorials Images\DU_tutorials_symbols\Who_is_DU\Importer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604"/>
          <a:stretch/>
        </p:blipFill>
        <p:spPr bwMode="auto">
          <a:xfrm>
            <a:off x="919770" y="1504669"/>
            <a:ext cx="1383287" cy="135296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991778" y="3040361"/>
            <a:ext cx="7695022" cy="1396751"/>
            <a:chOff x="991778" y="2939853"/>
            <a:chExt cx="7695022" cy="1396751"/>
          </a:xfrm>
        </p:grpSpPr>
        <p:sp>
          <p:nvSpPr>
            <p:cNvPr id="5" name="Content Placeholder 2"/>
            <p:cNvSpPr txBox="1">
              <a:spLocks/>
            </p:cNvSpPr>
            <p:nvPr/>
          </p:nvSpPr>
          <p:spPr>
            <a:xfrm>
              <a:off x="2987824" y="2939853"/>
              <a:ext cx="5698976" cy="13967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fontAlgn="base">
                <a:spcAft>
                  <a:spcPct val="0"/>
                </a:spcAft>
                <a:buNone/>
              </a:pPr>
              <a:r>
                <a:rPr lang="en-GB" sz="2000" b="1" dirty="0">
                  <a:ea typeface="ＭＳ Ｐゴシック" charset="-128"/>
                  <a:cs typeface="+mn-cs"/>
                </a:rPr>
                <a:t>Re-filler</a:t>
              </a:r>
              <a:r>
                <a:rPr lang="en-GB" sz="2000" dirty="0">
                  <a:ea typeface="ＭＳ Ｐゴシック" charset="-128"/>
                  <a:cs typeface="+mn-cs"/>
                </a:rPr>
                <a:t> transfer substances or mixtures from one container to another, generally in the course of repackaging or rebranding.</a:t>
              </a:r>
            </a:p>
          </p:txBody>
        </p:sp>
        <p:pic>
          <p:nvPicPr>
            <p:cNvPr id="9" name="Picture 2" descr="W:\CSA Programme\2.1 DU support package\2.1.14 Video Tutorials\DUtutorials Images\DU_tutorials_symbols\Who_is_DU\Re-filler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1778" y="2946648"/>
              <a:ext cx="1239271" cy="13831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36208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4687319"/>
            <a:ext cx="914682" cy="11088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0658" y="692696"/>
            <a:ext cx="1258913" cy="1622705"/>
          </a:xfrm>
          <a:prstGeom prst="rect">
            <a:avLst/>
          </a:prstGeom>
        </p:spPr>
      </p:pic>
      <p:sp>
        <p:nvSpPr>
          <p:cNvPr id="2" name="Title 1"/>
          <p:cNvSpPr>
            <a:spLocks noGrp="1"/>
          </p:cNvSpPr>
          <p:nvPr>
            <p:ph type="title"/>
          </p:nvPr>
        </p:nvSpPr>
        <p:spPr>
          <a:xfrm>
            <a:off x="457200" y="44624"/>
            <a:ext cx="8229600" cy="1143000"/>
          </a:xfrm>
        </p:spPr>
        <p:txBody>
          <a:bodyPr/>
          <a:lstStyle/>
          <a:p>
            <a:r>
              <a:rPr lang="en-GB" dirty="0" smtClean="0"/>
              <a:t>The supply chain</a:t>
            </a:r>
            <a:endParaRPr lang="en-GB" dirty="0"/>
          </a:p>
        </p:txBody>
      </p:sp>
      <p:pic>
        <p:nvPicPr>
          <p:cNvPr id="5" name="Content Placeholder 4"/>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066068" y="1126782"/>
            <a:ext cx="6890308" cy="5145435"/>
          </a:xfrm>
        </p:spPr>
      </p:pic>
      <p:sp>
        <p:nvSpPr>
          <p:cNvPr id="4" name="Slide Number Placeholder 3"/>
          <p:cNvSpPr>
            <a:spLocks noGrp="1"/>
          </p:cNvSpPr>
          <p:nvPr>
            <p:ph type="sldNum" sz="quarter" idx="12"/>
          </p:nvPr>
        </p:nvSpPr>
        <p:spPr/>
        <p:txBody>
          <a:bodyPr/>
          <a:lstStyle/>
          <a:p>
            <a:fld id="{4BEEE12E-00CA-42D6-926E-5AF396604CE1}" type="slidenum">
              <a:rPr lang="en-GB" smtClean="0"/>
              <a:pPr/>
              <a:t>7</a:t>
            </a:fld>
            <a:endParaRPr lang="en-GB" dirty="0"/>
          </a:p>
        </p:txBody>
      </p:sp>
      <p:grpSp>
        <p:nvGrpSpPr>
          <p:cNvPr id="7" name="Group 6"/>
          <p:cNvGrpSpPr/>
          <p:nvPr/>
        </p:nvGrpSpPr>
        <p:grpSpPr>
          <a:xfrm>
            <a:off x="827584" y="4131860"/>
            <a:ext cx="1753443" cy="1171386"/>
            <a:chOff x="639486" y="4284276"/>
            <a:chExt cx="1468471" cy="981011"/>
          </a:xfrm>
        </p:grpSpPr>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86" y="4284276"/>
              <a:ext cx="1268218" cy="981011"/>
            </a:xfrm>
            <a:prstGeom prst="rect">
              <a:avLst/>
            </a:prstGeom>
          </p:spPr>
        </p:pic>
        <p:sp>
          <p:nvSpPr>
            <p:cNvPr id="9" name="TextBox 8"/>
            <p:cNvSpPr txBox="1"/>
            <p:nvPr/>
          </p:nvSpPr>
          <p:spPr>
            <a:xfrm>
              <a:off x="730714" y="4542801"/>
              <a:ext cx="1377243" cy="463962"/>
            </a:xfrm>
            <a:prstGeom prst="rect">
              <a:avLst/>
            </a:prstGeom>
            <a:noFill/>
          </p:spPr>
          <p:txBody>
            <a:bodyPr wrap="square" rtlCol="0">
              <a:spAutoFit/>
            </a:bodyPr>
            <a:lstStyle/>
            <a:p>
              <a:pPr algn="ctr" fontAlgn="base">
                <a:spcBef>
                  <a:spcPct val="0"/>
                </a:spcBef>
                <a:spcAft>
                  <a:spcPct val="0"/>
                </a:spcAft>
              </a:pPr>
              <a:r>
                <a:rPr lang="fi-FI" sz="1000" b="1" noProof="1" smtClean="0">
                  <a:solidFill>
                    <a:schemeClr val="bg1"/>
                  </a:solidFill>
                  <a:latin typeface="Verdana" pitchFamily="34" charset="0"/>
                  <a:ea typeface="ＭＳ Ｐゴシック" pitchFamily="34" charset="-128"/>
                  <a:cs typeface="Arial" charset="0"/>
                </a:rPr>
                <a:t>INFORMATION</a:t>
              </a:r>
            </a:p>
            <a:p>
              <a:pPr algn="ctr" fontAlgn="base">
                <a:spcBef>
                  <a:spcPct val="0"/>
                </a:spcBef>
                <a:spcAft>
                  <a:spcPct val="0"/>
                </a:spcAft>
              </a:pPr>
              <a:r>
                <a:rPr lang="fi-FI" sz="1000" b="1" noProof="1" smtClean="0">
                  <a:solidFill>
                    <a:schemeClr val="bg1"/>
                  </a:solidFill>
                  <a:latin typeface="Verdana" pitchFamily="34" charset="0"/>
                  <a:ea typeface="ＭＳ Ｐゴシック" pitchFamily="34" charset="-128"/>
                  <a:cs typeface="Arial" charset="0"/>
                </a:rPr>
                <a:t>FOR</a:t>
              </a:r>
            </a:p>
            <a:p>
              <a:pPr algn="ctr" fontAlgn="base">
                <a:spcBef>
                  <a:spcPct val="0"/>
                </a:spcBef>
                <a:spcAft>
                  <a:spcPct val="0"/>
                </a:spcAft>
              </a:pPr>
              <a:r>
                <a:rPr lang="fi-FI" sz="1000" b="1" noProof="1" smtClean="0">
                  <a:solidFill>
                    <a:schemeClr val="bg1"/>
                  </a:solidFill>
                  <a:latin typeface="Verdana" pitchFamily="34" charset="0"/>
                  <a:ea typeface="ＭＳ Ｐゴシック" pitchFamily="34" charset="-128"/>
                  <a:cs typeface="Arial" charset="0"/>
                </a:rPr>
                <a:t>REGISTRANTS</a:t>
              </a:r>
              <a:endParaRPr lang="fi-FI" sz="1000" b="1" noProof="1">
                <a:solidFill>
                  <a:schemeClr val="bg1"/>
                </a:solidFill>
                <a:latin typeface="Verdana" pitchFamily="34" charset="0"/>
                <a:ea typeface="ＭＳ Ｐゴシック" pitchFamily="34" charset="-128"/>
                <a:cs typeface="Arial" charset="0"/>
              </a:endParaRPr>
            </a:p>
          </p:txBody>
        </p:sp>
      </p:gr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6955" y="949287"/>
            <a:ext cx="915277" cy="110952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19222" y="4240110"/>
            <a:ext cx="914682" cy="1108800"/>
          </a:xfrm>
          <a:prstGeom prst="rect">
            <a:avLst/>
          </a:prstGeom>
        </p:spPr>
      </p:pic>
      <p:sp>
        <p:nvSpPr>
          <p:cNvPr id="6" name="TextBox 5"/>
          <p:cNvSpPr txBox="1"/>
          <p:nvPr/>
        </p:nvSpPr>
        <p:spPr>
          <a:xfrm>
            <a:off x="1254460" y="6381328"/>
            <a:ext cx="6635080" cy="353943"/>
          </a:xfrm>
          <a:prstGeom prst="rect">
            <a:avLst/>
          </a:prstGeom>
          <a:noFill/>
        </p:spPr>
        <p:txBody>
          <a:bodyPr wrap="square" rtlCol="0">
            <a:spAutoFit/>
          </a:bodyPr>
          <a:lstStyle/>
          <a:p>
            <a:pPr algn="ctr"/>
            <a:r>
              <a:rPr lang="en-GB" sz="1700" dirty="0" smtClean="0">
                <a:latin typeface="Verdana" panose="020B0604030504040204" pitchFamily="34" charset="0"/>
                <a:ea typeface="Verdana" panose="020B0604030504040204" pitchFamily="34" charset="0"/>
              </a:rPr>
              <a:t>SDS: Safety Data Sheet      ES: Exposure Scenario</a:t>
            </a:r>
            <a:endParaRPr lang="en-GB" sz="17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37560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447664" y="1700808"/>
            <a:ext cx="4104456" cy="4104456"/>
          </a:xfrm>
          <a:prstGeom prst="ellipse">
            <a:avLst/>
          </a:prstGeom>
          <a:noFill/>
          <a:ln w="76200">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Formulators have a central role</a:t>
            </a:r>
            <a:endParaRPr lang="en-GB" dirty="0"/>
          </a:p>
        </p:txBody>
      </p:sp>
      <p:sp>
        <p:nvSpPr>
          <p:cNvPr id="4" name="Slide Number Placeholder 3"/>
          <p:cNvSpPr>
            <a:spLocks noGrp="1"/>
          </p:cNvSpPr>
          <p:nvPr>
            <p:ph type="sldNum" sz="quarter" idx="12"/>
          </p:nvPr>
        </p:nvSpPr>
        <p:spPr/>
        <p:txBody>
          <a:bodyPr/>
          <a:lstStyle/>
          <a:p>
            <a:fld id="{4BEEE12E-00CA-42D6-926E-5AF396604CE1}" type="slidenum">
              <a:rPr lang="en-GB" smtClean="0"/>
              <a:pPr/>
              <a:t>8</a:t>
            </a:fld>
            <a:endParaRPr lang="en-GB"/>
          </a:p>
        </p:txBody>
      </p:sp>
      <p:sp>
        <p:nvSpPr>
          <p:cNvPr id="15" name="Rounded Rectangle 14"/>
          <p:cNvSpPr/>
          <p:nvPr/>
        </p:nvSpPr>
        <p:spPr>
          <a:xfrm>
            <a:off x="5724328" y="1731640"/>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en-GB" sz="1400" b="0" i="0" u="none" strike="noStrike" kern="0" cap="none" spc="0" normalizeH="0" baseline="0" noProof="0" dirty="0" smtClean="0">
                <a:ln>
                  <a:noFill/>
                </a:ln>
                <a:effectLst/>
                <a:uLnTx/>
                <a:uFillTx/>
                <a:latin typeface="Verdana"/>
                <a:ea typeface="+mn-ea"/>
                <a:cs typeface="+mn-cs"/>
              </a:rPr>
              <a:t>Classification</a:t>
            </a:r>
            <a:r>
              <a:rPr kumimoji="0" lang="en-GB" sz="1400" b="0" i="0" u="none" strike="noStrike" kern="0" cap="none" spc="0" normalizeH="0" baseline="0" noProof="0" dirty="0">
                <a:ln>
                  <a:noFill/>
                </a:ln>
                <a:effectLst/>
                <a:uLnTx/>
                <a:uFillTx/>
                <a:latin typeface="Verdana"/>
                <a:ea typeface="+mn-ea"/>
                <a:cs typeface="+mn-cs"/>
              </a:rPr>
              <a:t>, labelling and packaging of </a:t>
            </a:r>
            <a:r>
              <a:rPr kumimoji="0" lang="en-GB" sz="1400" b="0" i="0" u="none" strike="noStrike" kern="0" cap="none" spc="0" normalizeH="0" baseline="0" noProof="0" dirty="0" smtClean="0">
                <a:ln>
                  <a:noFill/>
                </a:ln>
                <a:effectLst/>
                <a:uLnTx/>
                <a:uFillTx/>
                <a:latin typeface="Verdana"/>
                <a:ea typeface="+mn-ea"/>
                <a:cs typeface="+mn-cs"/>
              </a:rPr>
              <a:t>mixtures</a:t>
            </a:r>
            <a:endParaRPr kumimoji="0" lang="en-GB" sz="1400" b="0" i="0" u="none" strike="noStrike" kern="0" cap="none" spc="0" normalizeH="0" baseline="0" noProof="0" dirty="0">
              <a:ln>
                <a:noFill/>
              </a:ln>
              <a:effectLst/>
              <a:uLnTx/>
              <a:uFillTx/>
              <a:latin typeface="Verdana"/>
              <a:ea typeface="+mn-ea"/>
              <a:cs typeface="+mn-cs"/>
            </a:endParaRPr>
          </a:p>
        </p:txBody>
      </p:sp>
      <p:pic>
        <p:nvPicPr>
          <p:cNvPr id="1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2680736"/>
            <a:ext cx="1650604" cy="2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a:xfrm>
            <a:off x="1475856" y="1726360"/>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marL="0" marR="0" lvl="0" indent="0" algn="ctr" defTabSz="622300" eaLnBrk="1" fontAlgn="base"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dirty="0">
                <a:ln>
                  <a:noFill/>
                </a:ln>
                <a:effectLst/>
                <a:uLnTx/>
                <a:uFillTx/>
                <a:latin typeface="Verdana"/>
                <a:ea typeface="+mn-ea"/>
                <a:cs typeface="+mn-cs"/>
              </a:rPr>
              <a:t>Communicating information on uses upstream</a:t>
            </a:r>
          </a:p>
        </p:txBody>
      </p:sp>
      <p:sp>
        <p:nvSpPr>
          <p:cNvPr id="18" name="Rounded Rectangle 17"/>
          <p:cNvSpPr/>
          <p:nvPr/>
        </p:nvSpPr>
        <p:spPr>
          <a:xfrm>
            <a:off x="1475656" y="4545264"/>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marL="0" marR="0" lvl="0" indent="0" algn="ctr" defTabSz="622300" eaLnBrk="1" fontAlgn="base"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dirty="0">
                <a:ln>
                  <a:noFill/>
                </a:ln>
                <a:effectLst/>
                <a:uLnTx/>
                <a:uFillTx/>
                <a:latin typeface="Verdana"/>
                <a:ea typeface="+mn-ea"/>
                <a:cs typeface="+mn-cs"/>
              </a:rPr>
              <a:t>Communicating information on safe use downstream</a:t>
            </a:r>
          </a:p>
        </p:txBody>
      </p:sp>
      <p:sp>
        <p:nvSpPr>
          <p:cNvPr id="19" name="Rounded Rectangle 18"/>
          <p:cNvSpPr/>
          <p:nvPr/>
        </p:nvSpPr>
        <p:spPr>
          <a:xfrm>
            <a:off x="5724328" y="4546424"/>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marL="0" marR="0" lvl="0" indent="0" algn="ctr" defTabSz="622300" eaLnBrk="1" fontAlgn="base"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dirty="0">
                <a:ln>
                  <a:noFill/>
                </a:ln>
                <a:effectLst/>
                <a:uLnTx/>
                <a:uFillTx/>
                <a:latin typeface="Verdana"/>
                <a:ea typeface="+mn-ea"/>
                <a:cs typeface="+mn-cs"/>
              </a:rPr>
              <a:t>Managing substances of concern in </a:t>
            </a:r>
            <a:r>
              <a:rPr kumimoji="0" lang="en-GB" sz="1400" b="0" i="0" u="none" strike="noStrike" kern="0" cap="none" spc="0" normalizeH="0" baseline="0" noProof="0" dirty="0" smtClean="0">
                <a:ln>
                  <a:noFill/>
                </a:ln>
                <a:effectLst/>
                <a:uLnTx/>
                <a:uFillTx/>
                <a:latin typeface="Verdana"/>
                <a:ea typeface="+mn-ea"/>
                <a:cs typeface="+mn-cs"/>
              </a:rPr>
              <a:t>mixtures</a:t>
            </a:r>
            <a:endParaRPr kumimoji="0" lang="en-GB" sz="1400" b="0" i="0" u="none" strike="noStrike" kern="0" cap="none" spc="0" normalizeH="0" baseline="0" noProof="0" dirty="0">
              <a:ln>
                <a:noFill/>
              </a:ln>
              <a:effectLst/>
              <a:uLnTx/>
              <a:uFillTx/>
              <a:latin typeface="Verdana"/>
              <a:ea typeface="+mn-ea"/>
              <a:cs typeface="+mn-cs"/>
            </a:endParaRPr>
          </a:p>
        </p:txBody>
      </p:sp>
    </p:spTree>
    <p:extLst>
      <p:ext uri="{BB962C8B-B14F-4D97-AF65-F5344CB8AC3E}">
        <p14:creationId xmlns:p14="http://schemas.microsoft.com/office/powerpoint/2010/main" val="119979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2447664" y="1700808"/>
            <a:ext cx="4104456" cy="4104456"/>
          </a:xfrm>
          <a:prstGeom prst="ellipse">
            <a:avLst/>
          </a:prstGeom>
          <a:noFill/>
          <a:ln w="76200">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a:spLocks noChangeAspect="1"/>
          </p:cNvSpPr>
          <p:nvPr/>
        </p:nvSpPr>
        <p:spPr>
          <a:xfrm>
            <a:off x="776230" y="1700808"/>
            <a:ext cx="2571434" cy="1800000"/>
          </a:xfrm>
          <a:prstGeom prst="roundRect">
            <a:avLst>
              <a:gd name="adj" fmla="val 10000"/>
            </a:avLst>
          </a:prstGeom>
          <a:solidFill>
            <a:srgbClr val="008BC8"/>
          </a:solidFill>
          <a:ln w="25400" cap="flat" cmpd="sng" algn="ctr">
            <a:solidFill>
              <a:sysClr val="window" lastClr="FFFFFF">
                <a:hueOff val="0"/>
                <a:satOff val="0"/>
                <a:lumOff val="0"/>
                <a:alphaOff val="0"/>
              </a:sysClr>
            </a:solidFill>
            <a:prstDash val="solid"/>
          </a:ln>
          <a:effectLst/>
        </p:spPr>
        <p:txBody>
          <a:bodyPr lIns="72000" tIns="72000" rIns="72000" bIns="72000" anchor="ctr" anchorCtr="0"/>
          <a:lstStyle/>
          <a:p>
            <a:pPr marL="0" marR="0" lvl="0" indent="0" algn="ctr" defTabSz="622300" eaLnBrk="1" fontAlgn="base" latinLnBrk="0" hangingPunct="1">
              <a:lnSpc>
                <a:spcPct val="90000"/>
              </a:lnSpc>
              <a:spcBef>
                <a:spcPct val="0"/>
              </a:spcBef>
              <a:spcAft>
                <a:spcPct val="35000"/>
              </a:spcAft>
              <a:buClrTx/>
              <a:buSzTx/>
              <a:buFontTx/>
              <a:buNone/>
              <a:tabLst/>
              <a:defRPr/>
            </a:pPr>
            <a:r>
              <a:rPr kumimoji="0" lang="en-GB" sz="2000" b="1" i="0" u="none" strike="noStrike" kern="0" cap="none" spc="0" normalizeH="0" baseline="0" noProof="0" dirty="0">
                <a:ln>
                  <a:noFill/>
                </a:ln>
                <a:solidFill>
                  <a:schemeClr val="bg1"/>
                </a:solidFill>
                <a:effectLst/>
                <a:uLnTx/>
                <a:uFillTx/>
                <a:latin typeface="Verdana"/>
                <a:ea typeface="+mn-ea"/>
                <a:cs typeface="+mn-cs"/>
              </a:rPr>
              <a:t>Communicating information on uses upstream</a:t>
            </a:r>
          </a:p>
        </p:txBody>
      </p:sp>
      <p:sp>
        <p:nvSpPr>
          <p:cNvPr id="23" name="Rounded Rectangle 22"/>
          <p:cNvSpPr/>
          <p:nvPr/>
        </p:nvSpPr>
        <p:spPr>
          <a:xfrm>
            <a:off x="5724328" y="1731640"/>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en-GB" sz="1400" b="0" i="0" u="none" strike="noStrike" kern="0" cap="none" spc="0" normalizeH="0" baseline="0" noProof="0" dirty="0" smtClean="0">
                <a:ln>
                  <a:noFill/>
                </a:ln>
                <a:effectLst/>
                <a:uLnTx/>
                <a:uFillTx/>
                <a:latin typeface="Verdana"/>
                <a:ea typeface="+mn-ea"/>
                <a:cs typeface="+mn-cs"/>
              </a:rPr>
              <a:t>Classification</a:t>
            </a:r>
            <a:r>
              <a:rPr kumimoji="0" lang="en-GB" sz="1400" b="0" i="0" u="none" strike="noStrike" kern="0" cap="none" spc="0" normalizeH="0" baseline="0" noProof="0" dirty="0">
                <a:ln>
                  <a:noFill/>
                </a:ln>
                <a:effectLst/>
                <a:uLnTx/>
                <a:uFillTx/>
                <a:latin typeface="Verdana"/>
                <a:ea typeface="+mn-ea"/>
                <a:cs typeface="+mn-cs"/>
              </a:rPr>
              <a:t>, labelling and packaging of </a:t>
            </a:r>
            <a:r>
              <a:rPr kumimoji="0" lang="en-GB" sz="1400" b="0" i="0" u="none" strike="noStrike" kern="0" cap="none" spc="0" normalizeH="0" baseline="0" noProof="0" dirty="0" smtClean="0">
                <a:ln>
                  <a:noFill/>
                </a:ln>
                <a:effectLst/>
                <a:uLnTx/>
                <a:uFillTx/>
                <a:latin typeface="Verdana"/>
                <a:ea typeface="+mn-ea"/>
                <a:cs typeface="+mn-cs"/>
              </a:rPr>
              <a:t>mixtures</a:t>
            </a:r>
            <a:endParaRPr kumimoji="0" lang="en-GB" sz="1400" b="0" i="0" u="none" strike="noStrike" kern="0" cap="none" spc="0" normalizeH="0" baseline="0" noProof="0" dirty="0">
              <a:ln>
                <a:noFill/>
              </a:ln>
              <a:effectLst/>
              <a:uLnTx/>
              <a:uFillTx/>
              <a:latin typeface="Verdana"/>
              <a:ea typeface="+mn-ea"/>
              <a:cs typeface="+mn-cs"/>
            </a:endParaRPr>
          </a:p>
        </p:txBody>
      </p:sp>
      <p:sp>
        <p:nvSpPr>
          <p:cNvPr id="25" name="Rounded Rectangle 24"/>
          <p:cNvSpPr/>
          <p:nvPr/>
        </p:nvSpPr>
        <p:spPr>
          <a:xfrm>
            <a:off x="1475656" y="4545264"/>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marL="0" marR="0" lvl="0" indent="0" algn="ctr" defTabSz="622300" eaLnBrk="1" fontAlgn="base"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dirty="0">
                <a:ln>
                  <a:noFill/>
                </a:ln>
                <a:effectLst/>
                <a:uLnTx/>
                <a:uFillTx/>
                <a:latin typeface="Verdana"/>
                <a:ea typeface="+mn-ea"/>
                <a:cs typeface="+mn-cs"/>
              </a:rPr>
              <a:t>Communicating information on safe use downstream</a:t>
            </a:r>
          </a:p>
        </p:txBody>
      </p:sp>
      <p:sp>
        <p:nvSpPr>
          <p:cNvPr id="26" name="Rounded Rectangle 25"/>
          <p:cNvSpPr/>
          <p:nvPr/>
        </p:nvSpPr>
        <p:spPr>
          <a:xfrm>
            <a:off x="5724328" y="4546424"/>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marL="0" marR="0" lvl="0" indent="0" algn="ctr" defTabSz="622300" eaLnBrk="1" fontAlgn="base"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dirty="0">
                <a:ln>
                  <a:noFill/>
                </a:ln>
                <a:effectLst/>
                <a:uLnTx/>
                <a:uFillTx/>
                <a:latin typeface="Verdana"/>
                <a:ea typeface="+mn-ea"/>
                <a:cs typeface="+mn-cs"/>
              </a:rPr>
              <a:t>Managing substances of concern in </a:t>
            </a:r>
            <a:r>
              <a:rPr kumimoji="0" lang="en-GB" sz="1400" b="0" i="0" u="none" strike="noStrike" kern="0" cap="none" spc="0" normalizeH="0" baseline="0" noProof="0" dirty="0" smtClean="0">
                <a:ln>
                  <a:noFill/>
                </a:ln>
                <a:effectLst/>
                <a:uLnTx/>
                <a:uFillTx/>
                <a:latin typeface="Verdana"/>
                <a:ea typeface="+mn-ea"/>
                <a:cs typeface="+mn-cs"/>
              </a:rPr>
              <a:t>mixtures</a:t>
            </a:r>
            <a:endParaRPr kumimoji="0" lang="en-GB" sz="1400" b="0" i="0" u="none" strike="noStrike" kern="0" cap="none" spc="0" normalizeH="0" baseline="0" noProof="0" dirty="0">
              <a:ln>
                <a:noFill/>
              </a:ln>
              <a:effectLst/>
              <a:uLnTx/>
              <a:uFillTx/>
              <a:latin typeface="Verdana"/>
              <a:ea typeface="+mn-ea"/>
              <a:cs typeface="+mn-cs"/>
            </a:endParaRPr>
          </a:p>
        </p:txBody>
      </p:sp>
      <p:sp>
        <p:nvSpPr>
          <p:cNvPr id="4" name="Slide Number Placeholder 3"/>
          <p:cNvSpPr>
            <a:spLocks noGrp="1"/>
          </p:cNvSpPr>
          <p:nvPr>
            <p:ph type="sldNum" sz="quarter" idx="12"/>
          </p:nvPr>
        </p:nvSpPr>
        <p:spPr/>
        <p:txBody>
          <a:bodyPr/>
          <a:lstStyle/>
          <a:p>
            <a:fld id="{4BEEE12E-00CA-42D6-926E-5AF396604CE1}" type="slidenum">
              <a:rPr lang="en-GB" smtClean="0"/>
              <a:pPr/>
              <a:t>9</a:t>
            </a:fld>
            <a:endParaRPr lang="en-GB"/>
          </a:p>
        </p:txBody>
      </p:sp>
      <p:sp>
        <p:nvSpPr>
          <p:cNvPr id="10" name="Title 1"/>
          <p:cNvSpPr>
            <a:spLocks noGrp="1"/>
          </p:cNvSpPr>
          <p:nvPr>
            <p:ph type="title"/>
          </p:nvPr>
        </p:nvSpPr>
        <p:spPr>
          <a:xfrm>
            <a:off x="457200" y="485800"/>
            <a:ext cx="8229600" cy="1143000"/>
          </a:xfrm>
        </p:spPr>
        <p:txBody>
          <a:bodyPr/>
          <a:lstStyle/>
          <a:p>
            <a:r>
              <a:rPr lang="en-GB" dirty="0" smtClean="0"/>
              <a:t>Formulators role in communicating upstream</a:t>
            </a:r>
            <a:endParaRPr lang="en-GB" dirty="0"/>
          </a:p>
        </p:txBody>
      </p:sp>
      <p:pic>
        <p:nvPicPr>
          <p:cNvPr id="2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2680736"/>
            <a:ext cx="1650604" cy="2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02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ECHADocumentTypeTaxHTField0 xmlns="a3c34eed-3ef9-4750-993f-44a2ccbf1637">
      <Terms xmlns="http://schemas.microsoft.com/office/infopath/2007/PartnerControls"/>
    </ECHADocumentTypeTaxHTField0>
    <ECHAProcessTaxHTField0 xmlns="a3c34eed-3ef9-4750-993f-44a2ccbf1637">
      <Terms xmlns="http://schemas.microsoft.com/office/infopath/2007/PartnerControls"/>
    </ECHAProcessTaxHTField0>
    <_dlc_DocId xmlns="b80ede5c-af4c-4bf2-9a87-706a3579dc11">ACTV1-50-28719</_dlc_DocId>
    <TaxCatchAll xmlns="b80ede5c-af4c-4bf2-9a87-706a3579dc11">
      <Value>28</Value>
    </TaxCatchAll>
    <ECHASecClassTaxHTField0 xmlns="a3c34eed-3ef9-4750-993f-44a2ccbf1637">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7656dabc-4601-4762-9ce2-ca0806f2d84a</TermId>
        </TermInfo>
      </Terms>
    </ECHASecClassTaxHTField0>
    <_dlc_DocIdUrl xmlns="b80ede5c-af4c-4bf2-9a87-706a3579dc11">
      <Url>https://activity.echa.europa.eu/sites/act-1/process-1-9/_layouts/15/DocIdRedir.aspx?ID=ACTV1-50-28719</Url>
      <Description>ACTV1-50-28719</Description>
    </_dlc_DocIdUrl>
    <ECHACategoryTaxHTField0 xmlns="a3c34eed-3ef9-4750-993f-44a2ccbf1637">
      <Terms xmlns="http://schemas.microsoft.com/office/infopath/2007/PartnerControls"/>
    </ECHACategoryTaxHTField0>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ECHA Process Document" ma:contentTypeID="0x010100B558917389A54ADDB58930FBD7E6FD57008586DED9191B4C4CBD31A5DF7F304A710001998545ADF9924281D07AB4103C3421" ma:contentTypeVersion="16" ma:contentTypeDescription="Content type for ECHA process documents" ma:contentTypeScope="" ma:versionID="981da3ce7c9377ed91b74f764a715d80">
  <xsd:schema xmlns:xsd="http://www.w3.org/2001/XMLSchema" xmlns:xs="http://www.w3.org/2001/XMLSchema" xmlns:p="http://schemas.microsoft.com/office/2006/metadata/properties" xmlns:ns2="a3c34eed-3ef9-4750-993f-44a2ccbf1637" xmlns:ns3="b80ede5c-af4c-4bf2-9a87-706a3579dc11" targetNamespace="http://schemas.microsoft.com/office/2006/metadata/properties" ma:root="true" ma:fieldsID="dda872c5636412a79d3decdeb7d78812" ns2:_="" ns3:_="">
    <xsd:import namespace="a3c34eed-3ef9-4750-993f-44a2ccbf1637"/>
    <xsd:import namespace="b80ede5c-af4c-4bf2-9a87-706a3579dc11"/>
    <xsd:element name="properties">
      <xsd:complexType>
        <xsd:sequence>
          <xsd:element name="documentManagement">
            <xsd:complexType>
              <xsd:all>
                <xsd:element ref="ns3:_dlc_DocId" minOccurs="0"/>
                <xsd:element ref="ns3:_dlc_DocIdUrl" minOccurs="0"/>
                <xsd:element ref="ns3:_dlc_DocIdPersistId" minOccurs="0"/>
                <xsd:element ref="ns2:ECHADocumentTypeTaxHTField0" minOccurs="0"/>
                <xsd:element ref="ns3:TaxCatchAll" minOccurs="0"/>
                <xsd:element ref="ns3:TaxCatchAllLabel" minOccurs="0"/>
                <xsd:element ref="ns2:ECHASecClassTaxHTField0" minOccurs="0"/>
                <xsd:element ref="ns2:ECHAProcessTaxHTField0" minOccurs="0"/>
                <xsd:element ref="ns2:ECHACategor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c34eed-3ef9-4750-993f-44a2ccbf1637" elementFormDefault="qualified">
    <xsd:import namespace="http://schemas.microsoft.com/office/2006/documentManagement/types"/>
    <xsd:import namespace="http://schemas.microsoft.com/office/infopath/2007/PartnerControls"/>
    <xsd:element name="ECHADocumentTypeTaxHTField0" ma:index="11" nillable="true" ma:taxonomy="true" ma:internalName="gd32339cd0b5409a9fdb05f9583968bc" ma:taxonomyFieldName="ECHADocumentType" ma:displayName="Document type" ma:readOnly="false" ma:fieldId="{0d32339c-d0b5-409a-9fdb-05f9583968bc}" ma:sspId="5f69e26b-beb5-49c8-89f9-b5a0fae19f51" ma:termSetId="aedf82a2-407f-4791-945d-c1f392314e39" ma:anchorId="00000000-0000-0000-0000-000000000000" ma:open="false" ma:isKeyword="false">
      <xsd:complexType>
        <xsd:sequence>
          <xsd:element ref="pc:Terms" minOccurs="0" maxOccurs="1"/>
        </xsd:sequence>
      </xsd:complexType>
    </xsd:element>
    <xsd:element name="ECHASecClassTaxHTField0" ma:index="15" ma:taxonomy="true" ma:internalName="ab0eb6f132fb4a769815f72efb98c81d" ma:taxonomyFieldName="ECHASecClass" ma:displayName="Security classification" ma:default="1;#Internal|a0307bc2-faf9-4068-8aeb-b713e4fa2a0f" ma:fieldId="{ab0eb6f1-32fb-4a76-9815-f72efb98c81d}" ma:sspId="5f69e26b-beb5-49c8-89f9-b5a0fae19f51" ma:termSetId="bdbfee88-fbc0-4b29-a996-994f751932c4" ma:anchorId="00000000-0000-0000-0000-000000000000" ma:open="false" ma:isKeyword="false">
      <xsd:complexType>
        <xsd:sequence>
          <xsd:element ref="pc:Terms" minOccurs="0" maxOccurs="1"/>
        </xsd:sequence>
      </xsd:complexType>
    </xsd:element>
    <xsd:element name="ECHAProcessTaxHTField0" ma:index="17" nillable="true" ma:taxonomy="true" ma:internalName="k79ecea8bd3e48279038bf7156c8359b" ma:taxonomyFieldName="ECHAProcess" ma:displayName="Process" ma:readOnly="false" ma:fieldId="{479ecea8-bd3e-4827-9038-bf7156c8359b}" ma:sspId="5f69e26b-beb5-49c8-89f9-b5a0fae19f51" ma:termSetId="c30def1a-2ee0-45a9-b531-f691ecbc3c44" ma:anchorId="00000000-0000-0000-0000-000000000000" ma:open="false" ma:isKeyword="false">
      <xsd:complexType>
        <xsd:sequence>
          <xsd:element ref="pc:Terms" minOccurs="0" maxOccurs="1"/>
        </xsd:sequence>
      </xsd:complexType>
    </xsd:element>
    <xsd:element name="ECHACategoryTaxHTField0" ma:index="19" nillable="true" ma:taxonomy="true" ma:internalName="p86653fd247d4255942aa31697ef2e78" ma:taxonomyFieldName="ECHACategory" ma:displayName="Category" ma:readOnly="false" ma:default="" ma:fieldId="{986653fd-247d-4255-942a-a31697ef2e78}" ma:sspId="5f69e26b-beb5-49c8-89f9-b5a0fae19f51" ma:termSetId="55e7dc03-f0a2-4416-8b3b-39dffa2b388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0ede5c-af4c-4bf2-9a87-706a3579dc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2" nillable="true" ma:displayName="Taxonomy Catch All Column" ma:hidden="true" ma:list="{8da9f775-fdf3-4d14-99ae-8f8e0cbfc351}" ma:internalName="TaxCatchAll" ma:showField="CatchAllData" ma:web="a3c34eed-3ef9-4750-993f-44a2ccbf1637">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8da9f775-fdf3-4d14-99ae-8f8e0cbfc351}" ma:internalName="TaxCatchAllLabel" ma:readOnly="true" ma:showField="CatchAllDataLabel" ma:web="a3c34eed-3ef9-4750-993f-44a2ccbf16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5f69e26b-beb5-49c8-89f9-b5a0fae19f51" ContentTypeId="0x010100B558917389A54ADDB58930FBD7E6FD57008586DED9191B4C4CBD31A5DF7F304A71" PreviousValue="false"/>
</file>

<file path=customXml/itemProps1.xml><?xml version="1.0" encoding="utf-8"?>
<ds:datastoreItem xmlns:ds="http://schemas.openxmlformats.org/officeDocument/2006/customXml" ds:itemID="{E2E14549-6E7B-4EB3-9F6F-1EA99E40C111}"/>
</file>

<file path=customXml/itemProps2.xml><?xml version="1.0" encoding="utf-8"?>
<ds:datastoreItem xmlns:ds="http://schemas.openxmlformats.org/officeDocument/2006/customXml" ds:itemID="{8FCCD649-54DD-421C-96DD-B401B36281CA}"/>
</file>

<file path=customXml/itemProps3.xml><?xml version="1.0" encoding="utf-8"?>
<ds:datastoreItem xmlns:ds="http://schemas.openxmlformats.org/officeDocument/2006/customXml" ds:itemID="{08BE0DEB-33E2-4A06-BAF3-56714425184E}"/>
</file>

<file path=customXml/itemProps4.xml><?xml version="1.0" encoding="utf-8"?>
<ds:datastoreItem xmlns:ds="http://schemas.openxmlformats.org/officeDocument/2006/customXml" ds:itemID="{4D203CC2-2949-4DE4-BD90-F8C82B59EE1B}"/>
</file>

<file path=customXml/itemProps5.xml><?xml version="1.0" encoding="utf-8"?>
<ds:datastoreItem xmlns:ds="http://schemas.openxmlformats.org/officeDocument/2006/customXml" ds:itemID="{F3A015DF-7C8B-4495-965C-77B3E3023073}"/>
</file>

<file path=docProps/app.xml><?xml version="1.0" encoding="utf-8"?>
<Properties xmlns="http://schemas.openxmlformats.org/officeDocument/2006/extended-properties" xmlns:vt="http://schemas.openxmlformats.org/officeDocument/2006/docPropsVTypes">
  <TotalTime>4265</TotalTime>
  <Words>3778</Words>
  <Application>Microsoft Office PowerPoint</Application>
  <PresentationFormat>On-screen Show (4:3)</PresentationFormat>
  <Paragraphs>390</Paragraphs>
  <Slides>38</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ＭＳ Ｐゴシック</vt:lpstr>
      <vt:lpstr>Arial</vt:lpstr>
      <vt:lpstr>Calibri</vt:lpstr>
      <vt:lpstr>Verdana</vt:lpstr>
      <vt:lpstr>Office Theme</vt:lpstr>
      <vt:lpstr>PowerPoint Presentation</vt:lpstr>
      <vt:lpstr>Purpose of this presentation</vt:lpstr>
      <vt:lpstr>Contents</vt:lpstr>
      <vt:lpstr>Formulators and their role in REACH and CLP</vt:lpstr>
      <vt:lpstr>Formulators</vt:lpstr>
      <vt:lpstr>Other suppliers of mixtures</vt:lpstr>
      <vt:lpstr>The supply chain</vt:lpstr>
      <vt:lpstr>Formulators have a central role</vt:lpstr>
      <vt:lpstr>Formulators role in communicating upstream</vt:lpstr>
      <vt:lpstr>Communicating information upstream</vt:lpstr>
      <vt:lpstr>Upstream communication on uses</vt:lpstr>
      <vt:lpstr>PowerPoint Presentation</vt:lpstr>
      <vt:lpstr>The safety data sheet (SDS)</vt:lpstr>
      <vt:lpstr>Format and content of the SDS and ES</vt:lpstr>
      <vt:lpstr>When a safety data sheet should be provided</vt:lpstr>
      <vt:lpstr>When exposure scenarios should be provided</vt:lpstr>
      <vt:lpstr>Formulating mixtures for end users</vt:lpstr>
      <vt:lpstr>What and how to communicate – the SUMI approach </vt:lpstr>
      <vt:lpstr>What and how to communicate – the LCID approach </vt:lpstr>
      <vt:lpstr>How to communicate the information from the ES</vt:lpstr>
      <vt:lpstr>Benefits of improved communication in the supply chain</vt:lpstr>
      <vt:lpstr>Classification of mixtures</vt:lpstr>
      <vt:lpstr>Key elements of CLP Classification, Labelling and Packaging Regulation (EC) No 1272/2008</vt:lpstr>
      <vt:lpstr>Main formulator obligations under CLP</vt:lpstr>
      <vt:lpstr>Types of classification</vt:lpstr>
      <vt:lpstr>Steps to classify a mixture</vt:lpstr>
      <vt:lpstr>Important points when you classify your mixture</vt:lpstr>
      <vt:lpstr>InfoCard/Brief Profile on the ECHA website</vt:lpstr>
      <vt:lpstr>Classification &amp; Labelling Inventory</vt:lpstr>
      <vt:lpstr>Why does the same chemical sometimes have different classifications?</vt:lpstr>
      <vt:lpstr>Which classification to use?</vt:lpstr>
      <vt:lpstr>DU report on classification differences</vt:lpstr>
      <vt:lpstr>Label and Package your mixture</vt:lpstr>
      <vt:lpstr>Managing chemicals of concern</vt:lpstr>
      <vt:lpstr>Regulatory control of chemicals of concern</vt:lpstr>
      <vt:lpstr>Key role of formulators in controlling chemicals of concern</vt:lpstr>
      <vt:lpstr>Information for formulators on the ECHA website</vt:lpstr>
      <vt:lpstr>Information for Downstream users on the ECHA website</vt:lpstr>
    </vt:vector>
  </TitlesOfParts>
  <Company>European Chemicals Agency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RODES Ana</dc:creator>
  <cp:lastModifiedBy>PILLET Monique</cp:lastModifiedBy>
  <cp:revision>153</cp:revision>
  <dcterms:created xsi:type="dcterms:W3CDTF">2015-09-01T07:52:29Z</dcterms:created>
  <dcterms:modified xsi:type="dcterms:W3CDTF">2019-08-27T06:17:32Z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CHAProcess">
    <vt:lpwstr/>
  </property>
  <property fmtid="{D5CDD505-2E9C-101B-9397-08002B2CF9AE}" pid="3" name="ContentTypeId">
    <vt:lpwstr>0x010100B558917389A54ADDB58930FBD7E6FD57008586DED9191B4C4CBD31A5DF7F304A710001998545ADF9924281D07AB4103C3421</vt:lpwstr>
  </property>
  <property fmtid="{D5CDD505-2E9C-101B-9397-08002B2CF9AE}" pid="4" name="ECHADocumentType">
    <vt:lpwstr/>
  </property>
  <property fmtid="{D5CDD505-2E9C-101B-9397-08002B2CF9AE}" pid="5" name="ECHASecClass">
    <vt:lpwstr>28;#Public|7656dabc-4601-4762-9ce2-ca0806f2d84a</vt:lpwstr>
  </property>
  <property fmtid="{D5CDD505-2E9C-101B-9397-08002B2CF9AE}" pid="6" name="ECHACategory">
    <vt:lpwstr/>
  </property>
  <property fmtid="{D5CDD505-2E9C-101B-9397-08002B2CF9AE}" pid="7" name="_dlc_DocIdItemGuid">
    <vt:lpwstr>0b010621-3891-444d-ae13-a67fafdf4c4d</vt:lpwstr>
  </property>
</Properties>
</file>