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59"/>
  </p:notesMasterIdLst>
  <p:handoutMasterIdLst>
    <p:handoutMasterId r:id="rId60"/>
  </p:handoutMasterIdLst>
  <p:sldIdLst>
    <p:sldId id="256" r:id="rId7"/>
    <p:sldId id="331" r:id="rId8"/>
    <p:sldId id="257" r:id="rId9"/>
    <p:sldId id="258" r:id="rId10"/>
    <p:sldId id="259" r:id="rId11"/>
    <p:sldId id="260" r:id="rId12"/>
    <p:sldId id="261" r:id="rId13"/>
    <p:sldId id="262" r:id="rId14"/>
    <p:sldId id="263" r:id="rId15"/>
    <p:sldId id="322" r:id="rId16"/>
    <p:sldId id="264" r:id="rId17"/>
    <p:sldId id="265" r:id="rId18"/>
    <p:sldId id="266" r:id="rId19"/>
    <p:sldId id="325" r:id="rId20"/>
    <p:sldId id="267" r:id="rId21"/>
    <p:sldId id="302" r:id="rId22"/>
    <p:sldId id="268" r:id="rId23"/>
    <p:sldId id="269" r:id="rId24"/>
    <p:sldId id="270" r:id="rId25"/>
    <p:sldId id="271" r:id="rId26"/>
    <p:sldId id="272" r:id="rId27"/>
    <p:sldId id="273" r:id="rId28"/>
    <p:sldId id="274" r:id="rId29"/>
    <p:sldId id="275" r:id="rId30"/>
    <p:sldId id="307" r:id="rId31"/>
    <p:sldId id="276" r:id="rId32"/>
    <p:sldId id="326" r:id="rId33"/>
    <p:sldId id="278" r:id="rId34"/>
    <p:sldId id="279" r:id="rId35"/>
    <p:sldId id="330" r:id="rId36"/>
    <p:sldId id="281" r:id="rId37"/>
    <p:sldId id="323" r:id="rId38"/>
    <p:sldId id="283" r:id="rId39"/>
    <p:sldId id="284" r:id="rId40"/>
    <p:sldId id="285" r:id="rId41"/>
    <p:sldId id="312" r:id="rId42"/>
    <p:sldId id="313" r:id="rId43"/>
    <p:sldId id="327" r:id="rId44"/>
    <p:sldId id="328" r:id="rId45"/>
    <p:sldId id="329" r:id="rId46"/>
    <p:sldId id="290" r:id="rId47"/>
    <p:sldId id="291" r:id="rId48"/>
    <p:sldId id="292" r:id="rId49"/>
    <p:sldId id="317" r:id="rId50"/>
    <p:sldId id="293" r:id="rId51"/>
    <p:sldId id="294" r:id="rId52"/>
    <p:sldId id="295" r:id="rId53"/>
    <p:sldId id="296" r:id="rId54"/>
    <p:sldId id="297" r:id="rId55"/>
    <p:sldId id="298" r:id="rId56"/>
    <p:sldId id="300" r:id="rId57"/>
    <p:sldId id="332" r:id="rId58"/>
  </p:sldIdLst>
  <p:sldSz cx="9144000" cy="6858000" type="screen4x3"/>
  <p:notesSz cx="6669088" cy="98853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NNITY Bridget" initials="BG(D3)" lastIdx="3" clrIdx="0"/>
  <p:cmAuthor id="1" name="PILLET Monique" initials="PM" lastIdx="41" clrIdx="1"/>
  <p:cmAuthor id="2" name="MAKELA Petteri" initials="MP" lastIdx="6" clrIdx="2">
    <p:extLst>
      <p:ext uri="{19B8F6BF-5375-455C-9EA6-DF929625EA0E}">
        <p15:presenceInfo xmlns:p15="http://schemas.microsoft.com/office/powerpoint/2012/main" userId="S-1-5-21-2444889250-2882189981-708495972-1212" providerId="AD"/>
      </p:ext>
    </p:extLst>
  </p:cmAuthor>
  <p:cmAuthor id="3" name="MUSHTAQ Fesil" initials="MF" lastIdx="1" clrIdx="3">
    <p:extLst>
      <p:ext uri="{19B8F6BF-5375-455C-9EA6-DF929625EA0E}">
        <p15:presenceInfo xmlns:p15="http://schemas.microsoft.com/office/powerpoint/2012/main" userId="S-1-5-21-2444889250-2882189981-708495972-5303" providerId="AD"/>
      </p:ext>
    </p:extLst>
  </p:cmAuthor>
  <p:cmAuthor id="4" name="MURRAY Andrew" initials="AM" lastIdx="2" clrIdx="4">
    <p:extLst>
      <p:ext uri="{19B8F6BF-5375-455C-9EA6-DF929625EA0E}">
        <p15:presenceInfo xmlns:p15="http://schemas.microsoft.com/office/powerpoint/2012/main" userId="MURRAY Andre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2D90"/>
    <a:srgbClr val="0046AD"/>
    <a:srgbClr val="9933FF"/>
    <a:srgbClr val="008BC8"/>
    <a:srgbClr val="EB5D0B"/>
    <a:srgbClr val="D9F3FF"/>
    <a:srgbClr val="B9E9FF"/>
    <a:srgbClr val="FF9900"/>
    <a:srgbClr val="E45E24"/>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8" autoAdjust="0"/>
    <p:restoredTop sz="84748" autoAdjust="0"/>
  </p:normalViewPr>
  <p:slideViewPr>
    <p:cSldViewPr>
      <p:cViewPr varScale="1">
        <p:scale>
          <a:sx n="49" d="100"/>
          <a:sy n="49" d="100"/>
        </p:scale>
        <p:origin x="444" y="54"/>
      </p:cViewPr>
      <p:guideLst>
        <p:guide orient="horz" pos="2160"/>
        <p:guide pos="2880"/>
      </p:guideLst>
    </p:cSldViewPr>
  </p:slideViewPr>
  <p:notesTextViewPr>
    <p:cViewPr>
      <p:scale>
        <a:sx n="75" d="100"/>
        <a:sy n="75" d="100"/>
      </p:scale>
      <p:origin x="0" y="0"/>
    </p:cViewPr>
  </p:notesTextViewPr>
  <p:sorterViewPr>
    <p:cViewPr>
      <p:scale>
        <a:sx n="80" d="100"/>
        <a:sy n="80" d="100"/>
      </p:scale>
      <p:origin x="0" y="12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426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4268"/>
          </a:xfrm>
          <a:prstGeom prst="rect">
            <a:avLst/>
          </a:prstGeom>
        </p:spPr>
        <p:txBody>
          <a:bodyPr vert="horz" lIns="91440" tIns="45720" rIns="91440" bIns="45720" rtlCol="0"/>
          <a:lstStyle>
            <a:lvl1pPr algn="r">
              <a:defRPr sz="1200"/>
            </a:lvl1pPr>
          </a:lstStyle>
          <a:p>
            <a:fld id="{AA8865C8-8ACF-4E41-A630-B3F694D78FE8}" type="datetimeFigureOut">
              <a:rPr lang="en-GB" smtClean="0"/>
              <a:t>31/07/2019</a:t>
            </a:fld>
            <a:endParaRPr lang="en-GB"/>
          </a:p>
        </p:txBody>
      </p:sp>
      <p:sp>
        <p:nvSpPr>
          <p:cNvPr id="4" name="Footer Placeholder 3"/>
          <p:cNvSpPr>
            <a:spLocks noGrp="1"/>
          </p:cNvSpPr>
          <p:nvPr>
            <p:ph type="ftr" sz="quarter" idx="2"/>
          </p:nvPr>
        </p:nvSpPr>
        <p:spPr>
          <a:xfrm>
            <a:off x="0" y="9389379"/>
            <a:ext cx="2889938" cy="49426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89379"/>
            <a:ext cx="2889938" cy="494268"/>
          </a:xfrm>
          <a:prstGeom prst="rect">
            <a:avLst/>
          </a:prstGeom>
        </p:spPr>
        <p:txBody>
          <a:bodyPr vert="horz" lIns="91440" tIns="45720" rIns="91440" bIns="45720" rtlCol="0" anchor="b"/>
          <a:lstStyle>
            <a:lvl1pPr algn="r">
              <a:defRPr sz="1200"/>
            </a:lvl1pPr>
          </a:lstStyle>
          <a:p>
            <a:fld id="{FEB372A4-8F6C-44A4-908D-304D714D83AA}" type="slidenum">
              <a:rPr lang="en-GB" smtClean="0"/>
              <a:t>‹#›</a:t>
            </a:fld>
            <a:endParaRPr lang="en-GB"/>
          </a:p>
        </p:txBody>
      </p:sp>
    </p:spTree>
    <p:extLst>
      <p:ext uri="{BB962C8B-B14F-4D97-AF65-F5344CB8AC3E}">
        <p14:creationId xmlns:p14="http://schemas.microsoft.com/office/powerpoint/2010/main" val="1661991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426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4268"/>
          </a:xfrm>
          <a:prstGeom prst="rect">
            <a:avLst/>
          </a:prstGeom>
        </p:spPr>
        <p:txBody>
          <a:bodyPr vert="horz" lIns="91440" tIns="45720" rIns="91440" bIns="45720" rtlCol="0"/>
          <a:lstStyle>
            <a:lvl1pPr algn="r">
              <a:defRPr sz="1200"/>
            </a:lvl1pPr>
          </a:lstStyle>
          <a:p>
            <a:fld id="{49FE28A5-931C-4F4C-8DFD-2EE6900D8BC4}" type="datetimeFigureOut">
              <a:rPr lang="en-GB" smtClean="0"/>
              <a:t>31/07/2019</a:t>
            </a:fld>
            <a:endParaRPr lang="en-GB"/>
          </a:p>
        </p:txBody>
      </p:sp>
      <p:sp>
        <p:nvSpPr>
          <p:cNvPr id="4" name="Slide Image Placeholder 3"/>
          <p:cNvSpPr>
            <a:spLocks noGrp="1" noRot="1" noChangeAspect="1"/>
          </p:cNvSpPr>
          <p:nvPr>
            <p:ph type="sldImg" idx="2"/>
          </p:nvPr>
        </p:nvSpPr>
        <p:spPr>
          <a:xfrm>
            <a:off x="863600" y="741363"/>
            <a:ext cx="4941888" cy="37068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95548"/>
            <a:ext cx="5335270" cy="4448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89379"/>
            <a:ext cx="2889938" cy="49426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89379"/>
            <a:ext cx="2889938" cy="494268"/>
          </a:xfrm>
          <a:prstGeom prst="rect">
            <a:avLst/>
          </a:prstGeom>
        </p:spPr>
        <p:txBody>
          <a:bodyPr vert="horz" lIns="91440" tIns="45720" rIns="91440" bIns="45720" rtlCol="0" anchor="b"/>
          <a:lstStyle>
            <a:lvl1pPr algn="r">
              <a:defRPr sz="1200"/>
            </a:lvl1pPr>
          </a:lstStyle>
          <a:p>
            <a:fld id="{8A97EF9D-E50F-43FB-AB23-BFBC9BAFDAF0}" type="slidenum">
              <a:rPr lang="en-GB" smtClean="0"/>
              <a:t>‹#›</a:t>
            </a:fld>
            <a:endParaRPr lang="en-GB"/>
          </a:p>
        </p:txBody>
      </p:sp>
    </p:spTree>
    <p:extLst>
      <p:ext uri="{BB962C8B-B14F-4D97-AF65-F5344CB8AC3E}">
        <p14:creationId xmlns:p14="http://schemas.microsoft.com/office/powerpoint/2010/main" val="3823450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3D3EA2C-0BC1-4288-900F-17F62F311E78}" type="slidenum">
              <a:rPr lang="en-GB" altLang="en-US"/>
              <a:pPr fontAlgn="base">
                <a:spcBef>
                  <a:spcPct val="0"/>
                </a:spcBef>
                <a:spcAft>
                  <a:spcPct val="0"/>
                </a:spcAft>
              </a:pPr>
              <a:t>2</a:t>
            </a:fld>
            <a:endParaRPr lang="en-GB" altLang="en-US"/>
          </a:p>
        </p:txBody>
      </p:sp>
    </p:spTree>
    <p:extLst>
      <p:ext uri="{BB962C8B-B14F-4D97-AF65-F5344CB8AC3E}">
        <p14:creationId xmlns:p14="http://schemas.microsoft.com/office/powerpoint/2010/main" val="2176248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13</a:t>
            </a:fld>
            <a:endParaRPr lang="en-GB"/>
          </a:p>
        </p:txBody>
      </p:sp>
    </p:spTree>
    <p:extLst>
      <p:ext uri="{BB962C8B-B14F-4D97-AF65-F5344CB8AC3E}">
        <p14:creationId xmlns:p14="http://schemas.microsoft.com/office/powerpoint/2010/main" val="4190698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14</a:t>
            </a:fld>
            <a:endParaRPr lang="en-GB"/>
          </a:p>
        </p:txBody>
      </p:sp>
    </p:spTree>
    <p:extLst>
      <p:ext uri="{BB962C8B-B14F-4D97-AF65-F5344CB8AC3E}">
        <p14:creationId xmlns:p14="http://schemas.microsoft.com/office/powerpoint/2010/main" val="4190698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CMR: </a:t>
            </a:r>
            <a:r>
              <a:rPr lang="en-GB" dirty="0" smtClean="0">
                <a:effectLst/>
                <a:latin typeface="Verdana" panose="020B0604030504040204" pitchFamily="34" charset="0"/>
                <a:ea typeface="Verdana" panose="020B0604030504040204" pitchFamily="34" charset="0"/>
                <a:cs typeface="Verdana" panose="020B0604030504040204" pitchFamily="34" charset="0"/>
              </a:rPr>
              <a:t>carcinogenic, mutagenic, toxic for reproduction</a:t>
            </a:r>
            <a:endParaRPr lang="en-GB"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15</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17</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066">
              <a:defRPr/>
            </a:pPr>
            <a:r>
              <a:rPr lang="en-GB" dirty="0" smtClean="0"/>
              <a:t>At this stage the dossier has been checked for conformity. This means that it has been checked by authorities that all the requested information is included.</a:t>
            </a:r>
            <a:r>
              <a:rPr lang="en-GB" baseline="0" dirty="0" smtClean="0"/>
              <a:t> </a:t>
            </a:r>
            <a:r>
              <a:rPr lang="en-GB" dirty="0" smtClean="0"/>
              <a:t>However, the</a:t>
            </a:r>
            <a:r>
              <a:rPr lang="en-GB" baseline="0" dirty="0" smtClean="0"/>
              <a:t> </a:t>
            </a:r>
            <a:r>
              <a:rPr lang="en-GB" dirty="0" smtClean="0"/>
              <a:t>quality of the information is not yet considered.</a:t>
            </a:r>
          </a:p>
        </p:txBody>
      </p:sp>
      <p:sp>
        <p:nvSpPr>
          <p:cNvPr id="4" name="Slide Number Placeholder 3"/>
          <p:cNvSpPr>
            <a:spLocks noGrp="1"/>
          </p:cNvSpPr>
          <p:nvPr>
            <p:ph type="sldNum" sz="quarter" idx="10"/>
          </p:nvPr>
        </p:nvSpPr>
        <p:spPr/>
        <p:txBody>
          <a:bodyPr/>
          <a:lstStyle/>
          <a:p>
            <a:fld id="{8A97EF9D-E50F-43FB-AB23-BFBC9BAFDAF0}" type="slidenum">
              <a:rPr lang="en-GB" smtClean="0"/>
              <a:t>18</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19</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631">
              <a:defRPr/>
            </a:pPr>
            <a:endParaRPr lang="en-GB" altLang="en-US" dirty="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20</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CLH and self classification,</a:t>
            </a:r>
            <a:r>
              <a:rPr lang="en-GB" baseline="0" dirty="0" smtClean="0"/>
              <a:t> e</a:t>
            </a:r>
            <a:r>
              <a:rPr lang="en-GB" dirty="0" smtClean="0"/>
              <a:t>xample</a:t>
            </a:r>
          </a:p>
          <a:p>
            <a:r>
              <a:rPr lang="en-GB" dirty="0" smtClean="0"/>
              <a:t>A substance may have a harmonised classification for acute oral toxicity, but not for acute dermal toxicity. This means that a supplier would have to explore, using the information available, whether the classification criteria for acute dermal toxicity are fulfilled, and classify accordingly. For harmonised classifications referring to the aquatic hazard classification acute or chronic category 1 where no M-factor appears on Annex VI, the classifier must set an M-factor.</a:t>
            </a:r>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21</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22</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Substitution</a:t>
            </a:r>
            <a:r>
              <a:rPr lang="en-GB" baseline="0" dirty="0" smtClean="0"/>
              <a:t> can be to use anothe</a:t>
            </a:r>
            <a:r>
              <a:rPr lang="en-GB" u="none" baseline="0" dirty="0" smtClean="0"/>
              <a:t>r </a:t>
            </a:r>
            <a:r>
              <a:rPr lang="en-GB" u="none" baseline="0" dirty="0" smtClean="0">
                <a:solidFill>
                  <a:srgbClr val="FF0000"/>
                </a:solidFill>
              </a:rPr>
              <a:t>safer </a:t>
            </a:r>
            <a:r>
              <a:rPr lang="en-GB" baseline="0" dirty="0" smtClean="0"/>
              <a:t>substance or another safer process. </a:t>
            </a:r>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23</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presentation</a:t>
            </a:r>
            <a:r>
              <a:rPr lang="en-GB" baseline="0" dirty="0" smtClean="0"/>
              <a:t> contains a description of different processes and tips for DUs in different phases of the regulatory risk management process. </a:t>
            </a:r>
            <a:endParaRPr lang="it-IT" dirty="0"/>
          </a:p>
        </p:txBody>
      </p:sp>
      <p:sp>
        <p:nvSpPr>
          <p:cNvPr id="4" name="Slide Number Placeholder 3"/>
          <p:cNvSpPr>
            <a:spLocks noGrp="1"/>
          </p:cNvSpPr>
          <p:nvPr>
            <p:ph type="sldNum" sz="quarter" idx="10"/>
          </p:nvPr>
        </p:nvSpPr>
        <p:spPr/>
        <p:txBody>
          <a:bodyPr/>
          <a:lstStyle/>
          <a:p>
            <a:fld id="{8A97EF9D-E50F-43FB-AB23-BFBC9BAFDAF0}" type="slidenum">
              <a:rPr lang="en-GB" smtClean="0"/>
              <a:t>3</a:t>
            </a:fld>
            <a:endParaRPr lang="en-GB"/>
          </a:p>
        </p:txBody>
      </p:sp>
    </p:spTree>
    <p:extLst>
      <p:ext uri="{BB962C8B-B14F-4D97-AF65-F5344CB8AC3E}">
        <p14:creationId xmlns:p14="http://schemas.microsoft.com/office/powerpoint/2010/main" val="3310492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Substances of very high concern are defined in the REACH text (Article 57(a)-(f)).</a:t>
            </a:r>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24</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25</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1766" rtl="0" eaLnBrk="1" fontAlgn="auto" latinLnBrk="0" hangingPunct="1">
              <a:lnSpc>
                <a:spcPct val="100000"/>
              </a:lnSpc>
              <a:spcBef>
                <a:spcPts val="0"/>
              </a:spcBef>
              <a:spcAft>
                <a:spcPts val="0"/>
              </a:spcAft>
              <a:buClrTx/>
              <a:buSzTx/>
              <a:buFontTx/>
              <a:buNone/>
              <a:tabLst/>
              <a:defRPr/>
            </a:pPr>
            <a:endParaRPr lang="en-GB" altLang="en-US" dirty="0" smtClean="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26</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Factors considered during this step of the process</a:t>
            </a:r>
            <a:r>
              <a:rPr lang="en-GB" baseline="0" dirty="0" smtClean="0"/>
              <a:t>: i</a:t>
            </a:r>
            <a:r>
              <a:rPr lang="en-GB" dirty="0" smtClean="0"/>
              <a:t>ntrinsic properties of the substance</a:t>
            </a:r>
          </a:p>
          <a:p>
            <a:r>
              <a:rPr lang="en-GB" dirty="0" smtClean="0"/>
              <a:t>Type of information requested during the public consultation: identity of the substance and intrinsic properties relevant for the identification (unless identification is based on harmonised classification and labelling and cannot be challenged in this context). Additionally, information on uses, exposure potential and alternatives.</a:t>
            </a:r>
          </a:p>
          <a:p>
            <a:endParaRPr lang="en-GB" dirty="0" smtClean="0"/>
          </a:p>
          <a:p>
            <a:r>
              <a:rPr lang="en-GB" dirty="0" smtClean="0"/>
              <a:t>Decision: If the </a:t>
            </a:r>
            <a:r>
              <a:rPr lang="en-GB" dirty="0" smtClean="0">
                <a:effectLst/>
              </a:rPr>
              <a:t>Member State C</a:t>
            </a:r>
            <a:r>
              <a:rPr lang="en-GB" dirty="0" smtClean="0"/>
              <a:t>ommittee does not reach a unanimous agreement, the matter will be referred to the European Commission.</a:t>
            </a:r>
          </a:p>
        </p:txBody>
      </p:sp>
      <p:sp>
        <p:nvSpPr>
          <p:cNvPr id="4" name="Slide Number Placeholder 3"/>
          <p:cNvSpPr>
            <a:spLocks noGrp="1"/>
          </p:cNvSpPr>
          <p:nvPr>
            <p:ph type="sldNum" sz="quarter" idx="10"/>
          </p:nvPr>
        </p:nvSpPr>
        <p:spPr/>
        <p:txBody>
          <a:bodyPr/>
          <a:lstStyle/>
          <a:p>
            <a:fld id="{8A97EF9D-E50F-43FB-AB23-BFBC9BAFDAF0}" type="slidenum">
              <a:rPr lang="en-GB" smtClean="0"/>
              <a:t>27</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If you find your substance on this list, it is a candidate for eventual inclusion in the Authorisation list </a:t>
            </a:r>
            <a:r>
              <a:rPr lang="en-GB" baseline="0" dirty="0" smtClean="0"/>
              <a:t> (</a:t>
            </a:r>
            <a:r>
              <a:rPr lang="en-GB" dirty="0" smtClean="0"/>
              <a:t>subject to authorisation). </a:t>
            </a:r>
          </a:p>
          <a:p>
            <a:pPr>
              <a:defRPr/>
            </a:pPr>
            <a:r>
              <a:rPr lang="en-GB" dirty="0" smtClean="0"/>
              <a:t>The supplier of that substance is now required to provide a safety data sheet.</a:t>
            </a:r>
          </a:p>
          <a:p>
            <a:pPr>
              <a:defRPr/>
            </a:pPr>
            <a:r>
              <a:rPr lang="en-GB" dirty="0" smtClean="0"/>
              <a:t>If you are a formulator of mixtures that contain a substance identified as SVHC above a specific concentration limit</a:t>
            </a:r>
            <a:r>
              <a:rPr lang="en-GB" baseline="0" dirty="0" smtClean="0"/>
              <a:t> </a:t>
            </a:r>
            <a:r>
              <a:rPr lang="en-GB" dirty="0" smtClean="0"/>
              <a:t>you must provide a safety data sheet when the recipient of the mixture requests it.</a:t>
            </a:r>
          </a:p>
          <a:p>
            <a:pPr>
              <a:defRPr/>
            </a:pPr>
            <a:r>
              <a:rPr lang="en-GB" dirty="0" smtClean="0"/>
              <a:t>Note: the obligation to provide an SDS applies also in any case to any substance that is classified as hazardous according to CLP.</a:t>
            </a:r>
          </a:p>
          <a:p>
            <a:pPr defTabSz="921066">
              <a:defRPr/>
            </a:pPr>
            <a:r>
              <a:rPr lang="en-GB" dirty="0" smtClean="0"/>
              <a:t>If you are a producer of articles that contain a candidate list substance, there are obligations relating to informing your customers and notifying ECHA.</a:t>
            </a:r>
          </a:p>
          <a:p>
            <a:pPr>
              <a:defRPr/>
            </a:pPr>
            <a:endParaRPr lang="en-GB" dirty="0" smtClean="0"/>
          </a:p>
          <a:p>
            <a:pPr>
              <a:defRPr/>
            </a:pPr>
            <a:r>
              <a:rPr lang="en-GB" dirty="0" smtClean="0"/>
              <a:t>Tips</a:t>
            </a:r>
          </a:p>
          <a:p>
            <a:pPr>
              <a:defRPr/>
            </a:pPr>
            <a:r>
              <a:rPr lang="en-GB" dirty="0" smtClean="0"/>
              <a:t>At this point you need to ensure that your use is covered. In any case, you should also contact your suppliers and clients, follow the authorisation process and consider substituting the substance.</a:t>
            </a:r>
          </a:p>
          <a:p>
            <a:pPr>
              <a:defRPr/>
            </a:pPr>
            <a:r>
              <a:rPr lang="en-GB" dirty="0" smtClean="0"/>
              <a:t>The sooner the communication</a:t>
            </a:r>
            <a:r>
              <a:rPr lang="en-GB" baseline="0" dirty="0" smtClean="0"/>
              <a:t> and possible actions along the supply chain (for example substitution) take place, the better. Waiting for the substance to be in the next step of the process (prioritised and included in the Authorisation list) will lead to challenging deadlines.</a:t>
            </a: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28</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ECHA</a:t>
            </a:r>
            <a:r>
              <a:rPr lang="en-GB" baseline="0" dirty="0" smtClean="0"/>
              <a:t> regularly assesses the substances from the Candidate List to determine which ones should be included in the Authorisation List as a priority</a:t>
            </a: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29</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30</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31</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Authorisation process is a system under which the use of substances of very high concern can be made subject to an authorisation requirement.</a:t>
            </a:r>
          </a:p>
          <a:p>
            <a:r>
              <a:rPr lang="en-GB" dirty="0" smtClean="0"/>
              <a:t>The authorisation procedure aims to progressively replace substances of very high concern by suitable alternatives as soon as technically and economically feasible. Until substitution is achieved authorisation aims to ensure the good functioning of the internal market while assuring that risks arising from substances of very high concern are properly controlled.</a:t>
            </a:r>
          </a:p>
          <a:p>
            <a:r>
              <a:rPr lang="en-GB" dirty="0" smtClean="0"/>
              <a:t>For downstream users, it is critical to be aware if a substance they are using is either under the Authorisation process or already authorised. Also, it is important to verify that all the information that may affect the Authorisation is valid and up to date.</a:t>
            </a:r>
          </a:p>
        </p:txBody>
      </p:sp>
      <p:sp>
        <p:nvSpPr>
          <p:cNvPr id="4" name="Slide Number Placeholder 3"/>
          <p:cNvSpPr>
            <a:spLocks noGrp="1"/>
          </p:cNvSpPr>
          <p:nvPr>
            <p:ph type="sldNum" sz="quarter" idx="10"/>
          </p:nvPr>
        </p:nvSpPr>
        <p:spPr/>
        <p:txBody>
          <a:bodyPr/>
          <a:lstStyle/>
          <a:p>
            <a:fld id="{8A97EF9D-E50F-43FB-AB23-BFBC9BAFDAF0}" type="slidenum">
              <a:rPr lang="en-GB" smtClean="0"/>
              <a:t>32</a:t>
            </a:fld>
            <a:endParaRPr lang="en-GB"/>
          </a:p>
        </p:txBody>
      </p:sp>
    </p:spTree>
    <p:extLst>
      <p:ext uri="{BB962C8B-B14F-4D97-AF65-F5344CB8AC3E}">
        <p14:creationId xmlns:p14="http://schemas.microsoft.com/office/powerpoint/2010/main" val="1330948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33</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066">
              <a:defRPr/>
            </a:pPr>
            <a:r>
              <a:rPr lang="en-GB" dirty="0" smtClean="0"/>
              <a:t>Companies are responsible for the safety of chemicals they place on the market. Companies must identify and manage the risks linked to the substances they manufacture and market in the EU. They also have to demonstrate how the substance can be used safely, and must communicate the risk management measures to the users.</a:t>
            </a:r>
          </a:p>
          <a:p>
            <a:endParaRPr lang="en-GB" dirty="0" smtClean="0"/>
          </a:p>
          <a:p>
            <a:pPr defTabSz="921066">
              <a:defRPr/>
            </a:pPr>
            <a:r>
              <a:rPr lang="en-GB" dirty="0" smtClean="0"/>
              <a:t>If the risks cannot be adequately</a:t>
            </a:r>
            <a:r>
              <a:rPr lang="en-GB" baseline="0" dirty="0" smtClean="0"/>
              <a:t> </a:t>
            </a:r>
            <a:r>
              <a:rPr lang="en-GB" dirty="0" smtClean="0"/>
              <a:t>managed, authorities have different ways to further regulate the use of substances. In the long run, the most hazardous substances should be substituted with less dangerous ones.</a:t>
            </a:r>
          </a:p>
          <a:p>
            <a:pPr defTabSz="921066">
              <a:defRPr/>
            </a:pPr>
            <a:endParaRPr lang="en-GB" dirty="0" smtClean="0"/>
          </a:p>
          <a:p>
            <a:pPr defTabSz="921066">
              <a:defRPr/>
            </a:pPr>
            <a:r>
              <a:rPr lang="en-GB" dirty="0" smtClean="0"/>
              <a:t>The main source of information used by</a:t>
            </a:r>
            <a:r>
              <a:rPr lang="en-GB" baseline="0" dirty="0" smtClean="0"/>
              <a:t> authorities to evaluate this is the registration dossier submitted by industry to ECHA. </a:t>
            </a:r>
          </a:p>
        </p:txBody>
      </p:sp>
      <p:sp>
        <p:nvSpPr>
          <p:cNvPr id="4" name="Slide Number Placeholder 3"/>
          <p:cNvSpPr>
            <a:spLocks noGrp="1"/>
          </p:cNvSpPr>
          <p:nvPr>
            <p:ph type="sldNum" sz="quarter" idx="10"/>
          </p:nvPr>
        </p:nvSpPr>
        <p:spPr/>
        <p:txBody>
          <a:bodyPr/>
          <a:lstStyle/>
          <a:p>
            <a:fld id="{8A97EF9D-E50F-43FB-AB23-BFBC9BAFDAF0}" type="slidenum">
              <a:rPr lang="en-GB" smtClean="0"/>
              <a:t>6</a:t>
            </a:fld>
            <a:endParaRPr lang="en-GB"/>
          </a:p>
        </p:txBody>
      </p:sp>
    </p:spTree>
    <p:extLst>
      <p:ext uri="{BB962C8B-B14F-4D97-AF65-F5344CB8AC3E}">
        <p14:creationId xmlns:p14="http://schemas.microsoft.com/office/powerpoint/2010/main" val="2724973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also cases where DUs are exempted but suppliers are not (e.g. supplier is a formulator and DU uses the substance in the mixture as intermediate) and cases where suppliers cover their uses and some DU uses and an end user is not covered (in this case he has to ask for coverage or to apply himself)</a:t>
            </a:r>
          </a:p>
        </p:txBody>
      </p:sp>
      <p:sp>
        <p:nvSpPr>
          <p:cNvPr id="4" name="Slide Number Placeholder 3"/>
          <p:cNvSpPr>
            <a:spLocks noGrp="1"/>
          </p:cNvSpPr>
          <p:nvPr>
            <p:ph type="sldNum" sz="quarter" idx="10"/>
          </p:nvPr>
        </p:nvSpPr>
        <p:spPr/>
        <p:txBody>
          <a:bodyPr/>
          <a:lstStyle/>
          <a:p>
            <a:fld id="{8A97EF9D-E50F-43FB-AB23-BFBC9BAFDAF0}" type="slidenum">
              <a:rPr lang="en-GB" smtClean="0"/>
              <a:t>34</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manufacturer, an importer, a downstream user or an</a:t>
            </a:r>
            <a:r>
              <a:rPr lang="en-GB" baseline="0" dirty="0" smtClean="0"/>
              <a:t> only representative </a:t>
            </a:r>
            <a:r>
              <a:rPr lang="en-GB" dirty="0" smtClean="0"/>
              <a:t>of a substance on the Authorisation List may prepare an application for authorisation for its own uses or for the uses for which they intend to place the substance on the EU market.</a:t>
            </a:r>
          </a:p>
          <a:p>
            <a:endParaRPr lang="en-GB" dirty="0" smtClean="0"/>
          </a:p>
          <a:p>
            <a:r>
              <a:rPr lang="en-GB" dirty="0" smtClean="0"/>
              <a:t>Situation A, a manufacturer or an importer applies: The authorisation can cover the manufacturer’s or importer’s downstream uses of the substance for its customers base (“top-down” coverage).</a:t>
            </a:r>
          </a:p>
          <a:p>
            <a:endParaRPr lang="en-GB" dirty="0" smtClean="0"/>
          </a:p>
          <a:p>
            <a:pPr defTabSz="923631">
              <a:defRPr/>
            </a:pPr>
            <a:r>
              <a:rPr lang="en-GB" i="0" dirty="0" smtClean="0"/>
              <a:t>Situation B, a downstream user applies, </a:t>
            </a:r>
            <a:r>
              <a:rPr lang="en-GB" i="0" dirty="0" smtClean="0">
                <a:solidFill>
                  <a:schemeClr val="tx2">
                    <a:lumMod val="60000"/>
                    <a:lumOff val="40000"/>
                  </a:schemeClr>
                </a:solidFill>
              </a:rPr>
              <a:t>and</a:t>
            </a:r>
            <a:r>
              <a:rPr lang="en-GB" i="0" baseline="0" dirty="0" smtClean="0">
                <a:solidFill>
                  <a:schemeClr val="tx2">
                    <a:lumMod val="60000"/>
                    <a:lumOff val="40000"/>
                  </a:schemeClr>
                </a:solidFill>
              </a:rPr>
              <a:t> that DU is the first recipient of the substance</a:t>
            </a:r>
            <a:r>
              <a:rPr lang="en-GB" i="0" dirty="0" smtClean="0"/>
              <a:t>:  The authorisation can cover the applicant itself, its customers (down the supply chain) and its immediate supplier (one level up in the supply chain) if the supplier is only placing the substance on the market (not using the substance itself).</a:t>
            </a:r>
          </a:p>
          <a:p>
            <a:pPr defTabSz="923631">
              <a:defRPr/>
            </a:pPr>
            <a:endParaRPr lang="en-GB" i="0" dirty="0" smtClean="0"/>
          </a:p>
          <a:p>
            <a:pPr defTabSz="923631">
              <a:defRPr/>
            </a:pPr>
            <a:r>
              <a:rPr lang="en-GB" i="0" dirty="0" smtClean="0"/>
              <a:t>Situation C is a variation of situation B with a very short and simple supply chain.</a:t>
            </a:r>
          </a:p>
        </p:txBody>
      </p:sp>
      <p:sp>
        <p:nvSpPr>
          <p:cNvPr id="4" name="Slide Number Placeholder 3"/>
          <p:cNvSpPr>
            <a:spLocks noGrp="1"/>
          </p:cNvSpPr>
          <p:nvPr>
            <p:ph type="sldNum" sz="quarter" idx="10"/>
          </p:nvPr>
        </p:nvSpPr>
        <p:spPr/>
        <p:txBody>
          <a:bodyPr/>
          <a:lstStyle/>
          <a:p>
            <a:fld id="{8A97EF9D-E50F-43FB-AB23-BFBC9BAFDAF0}" type="slidenum">
              <a:rPr lang="en-GB" smtClean="0"/>
              <a:t>35</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manufacturer, an importer, a downstream user or an</a:t>
            </a:r>
            <a:r>
              <a:rPr lang="en-GB" baseline="0" dirty="0" smtClean="0"/>
              <a:t> only representative </a:t>
            </a:r>
            <a:r>
              <a:rPr lang="en-GB" dirty="0" smtClean="0"/>
              <a:t>of a substance on the Authorisation List may prepare an application for authorisation for its own uses or for the uses for which they intend to place the substance on the EU market.</a:t>
            </a:r>
          </a:p>
          <a:p>
            <a:endParaRPr lang="en-GB" dirty="0" smtClean="0"/>
          </a:p>
          <a:p>
            <a:pPr defTabSz="923631">
              <a:defRPr/>
            </a:pPr>
            <a:r>
              <a:rPr lang="en-GB" i="0" strike="noStrike" dirty="0" smtClean="0">
                <a:solidFill>
                  <a:srgbClr val="FF0000"/>
                </a:solidFill>
              </a:rPr>
              <a:t>Situation D, a downstream user (formulator) applies: The authorisation can cover the applicant itself</a:t>
            </a:r>
            <a:r>
              <a:rPr lang="en-GB" i="0" strike="noStrike" baseline="0" dirty="0" smtClean="0">
                <a:solidFill>
                  <a:srgbClr val="FF0000"/>
                </a:solidFill>
              </a:rPr>
              <a:t> and</a:t>
            </a:r>
            <a:r>
              <a:rPr lang="en-GB" i="0" strike="noStrike" dirty="0" smtClean="0">
                <a:solidFill>
                  <a:srgbClr val="FF0000"/>
                </a:solidFill>
              </a:rPr>
              <a:t> its customers (down the supply chain) but not the uses of other actors up in the supply chain.</a:t>
            </a:r>
          </a:p>
          <a:p>
            <a:pPr defTabSz="923631">
              <a:defRPr/>
            </a:pPr>
            <a:endParaRPr lang="en-GB" i="0" strike="noStrike" dirty="0" smtClean="0">
              <a:solidFill>
                <a:srgbClr val="FF0000"/>
              </a:solidFill>
            </a:endParaRPr>
          </a:p>
          <a:p>
            <a:pPr defTabSz="923631">
              <a:defRPr/>
            </a:pPr>
            <a:r>
              <a:rPr lang="en-GB" i="0" strike="noStrike" dirty="0" smtClean="0">
                <a:solidFill>
                  <a:srgbClr val="FF0000"/>
                </a:solidFill>
              </a:rPr>
              <a:t>Situation E, a downstream user (end user) applies: The authorisation can cover the applicant itself</a:t>
            </a:r>
            <a:r>
              <a:rPr lang="en-GB" i="0" strike="noStrike" baseline="0" dirty="0" smtClean="0">
                <a:solidFill>
                  <a:srgbClr val="FF0000"/>
                </a:solidFill>
              </a:rPr>
              <a:t> </a:t>
            </a:r>
            <a:r>
              <a:rPr lang="en-GB" i="0" strike="noStrike" dirty="0" smtClean="0">
                <a:solidFill>
                  <a:srgbClr val="FF0000"/>
                </a:solidFill>
              </a:rPr>
              <a:t>but not the uses of other actors up in the supply chain.</a:t>
            </a:r>
          </a:p>
        </p:txBody>
      </p:sp>
      <p:sp>
        <p:nvSpPr>
          <p:cNvPr id="4" name="Slide Number Placeholder 3"/>
          <p:cNvSpPr>
            <a:spLocks noGrp="1"/>
          </p:cNvSpPr>
          <p:nvPr>
            <p:ph type="sldNum" sz="quarter" idx="10"/>
          </p:nvPr>
        </p:nvSpPr>
        <p:spPr/>
        <p:txBody>
          <a:bodyPr/>
          <a:lstStyle/>
          <a:p>
            <a:fld id="{8A97EF9D-E50F-43FB-AB23-BFBC9BAFDAF0}" type="slidenum">
              <a:rPr lang="en-GB" smtClean="0"/>
              <a:t>36</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altLang="en-US" b="0" dirty="0" smtClean="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37</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066">
              <a:defRPr/>
            </a:pPr>
            <a:r>
              <a:rPr lang="en-GB" dirty="0" smtClean="0"/>
              <a:t>Application includes a chemical safety report, an analysis of alternatives and a substitution plan if suitable alternatives are available. It may also include a socio-economic analysis. It is estimated to take 12-24 months to prepare an application</a:t>
            </a:r>
          </a:p>
          <a:p>
            <a:r>
              <a:rPr lang="en-GB" dirty="0" smtClean="0"/>
              <a:t>Notification of intention to submit should be done well in advance (8 months).</a:t>
            </a:r>
          </a:p>
          <a:p>
            <a:r>
              <a:rPr lang="en-GB" dirty="0" smtClean="0"/>
              <a:t>Pre-submission information sessions should be held the latest about six months before the submission of the application for authorisation.</a:t>
            </a:r>
          </a:p>
          <a:p>
            <a:r>
              <a:rPr lang="en-GB" dirty="0" smtClean="0"/>
              <a:t>ECHA establishes specific windows for submitting applications for authorisation (see ECHA website). Submitting the applications within these windows ensures the minimum processing time for the applications by ECHA and its Committees .</a:t>
            </a:r>
          </a:p>
          <a:p>
            <a:pPr defTabSz="921066">
              <a:defRPr/>
            </a:pPr>
            <a:r>
              <a:rPr lang="en-GB" altLang="en-US" b="0" dirty="0" smtClean="0">
                <a:solidFill>
                  <a:srgbClr val="C00000"/>
                </a:solidFill>
              </a:rPr>
              <a:t>Only once ECHA has received the payment by the specified deadline the application is considered received and further work proceeds.</a:t>
            </a:r>
            <a:endParaRPr lang="en-GB" altLang="en-US" b="0" dirty="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38</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altLang="en-US" b="0" dirty="0" smtClean="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39</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40</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41</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uses of substances on the Authorisation list on the EU market are suspended after a specified</a:t>
            </a:r>
            <a:r>
              <a:rPr lang="en-GB" baseline="0" dirty="0" smtClean="0"/>
              <a:t> date, termed the </a:t>
            </a:r>
            <a:r>
              <a:rPr lang="en-GB" dirty="0" smtClean="0"/>
              <a:t>sunset date, which is set on a case-by-case basis for each substance. Unless an exemption applies, these substances may only be placed on the market after the sunset</a:t>
            </a:r>
            <a:r>
              <a:rPr lang="en-GB" baseline="0" dirty="0" smtClean="0"/>
              <a:t> date </a:t>
            </a:r>
            <a:r>
              <a:rPr lang="en-GB" dirty="0" smtClean="0"/>
              <a:t>if an authorisation has been granted for a specific use. </a:t>
            </a:r>
          </a:p>
          <a:p>
            <a:r>
              <a:rPr lang="en-GB" dirty="0" smtClean="0"/>
              <a:t>The Commission decides on the granting or refusing of authorisations. ECHA’s Committees for Risk Assessment (RAC) and Socio-economic Analysis (SEAC) provide the Commission with opinions on applications for authorisation.</a:t>
            </a:r>
          </a:p>
          <a:p>
            <a:r>
              <a:rPr lang="en-GB" dirty="0" smtClean="0"/>
              <a:t>A manufacturer, an importer or a downstream user of a substance on the Authorisation List may prepare an application for authorisation for its own uses or for the uses for which they intend to place the substance on the EU market. A duly mandated only representative of a non-EU manufacturer can also submit an application. </a:t>
            </a:r>
          </a:p>
          <a:p>
            <a:r>
              <a:rPr lang="en-GB" dirty="0" smtClean="0"/>
              <a:t>For downstream users, it is critical to be aware if a substance they are using is either under the Authorisation process or already authorised. Also, it is important to verify that all the information that may affect the Authorisation is valid and up to date.</a:t>
            </a:r>
            <a:endParaRPr lang="en-GB" i="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42</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979">
              <a:defRPr/>
            </a:pPr>
            <a:r>
              <a:rPr lang="en-GB" altLang="en-US" dirty="0" smtClean="0">
                <a:ea typeface="ＭＳ Ｐゴシック" pitchFamily="34" charset="-128"/>
              </a:rPr>
              <a:t>Restrictions provide a safety-net where other REACH procedures do not ensure control of risks and an authorisation under REACH or other Community measures are not more appropriate</a:t>
            </a:r>
          </a:p>
        </p:txBody>
      </p:sp>
      <p:sp>
        <p:nvSpPr>
          <p:cNvPr id="4" name="Slide Number Placeholder 3"/>
          <p:cNvSpPr>
            <a:spLocks noGrp="1"/>
          </p:cNvSpPr>
          <p:nvPr>
            <p:ph type="sldNum" sz="quarter" idx="10"/>
          </p:nvPr>
        </p:nvSpPr>
        <p:spPr/>
        <p:txBody>
          <a:bodyPr/>
          <a:lstStyle/>
          <a:p>
            <a:fld id="{8A97EF9D-E50F-43FB-AB23-BFBC9BAFDAF0}" type="slidenum">
              <a:rPr lang="en-GB" smtClean="0"/>
              <a:t>43</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7</a:t>
            </a:fld>
            <a:endParaRPr lang="en-GB"/>
          </a:p>
        </p:txBody>
      </p:sp>
    </p:spTree>
    <p:extLst>
      <p:ext uri="{BB962C8B-B14F-4D97-AF65-F5344CB8AC3E}">
        <p14:creationId xmlns:p14="http://schemas.microsoft.com/office/powerpoint/2010/main" val="27249738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altLang="en-US" b="0" dirty="0" smtClean="0">
              <a:solidFill>
                <a:srgbClr val="C00000"/>
              </a:solidFill>
            </a:endParaRPr>
          </a:p>
        </p:txBody>
      </p:sp>
      <p:sp>
        <p:nvSpPr>
          <p:cNvPr id="4" name="Slide Number Placeholder 3"/>
          <p:cNvSpPr>
            <a:spLocks noGrp="1"/>
          </p:cNvSpPr>
          <p:nvPr>
            <p:ph type="sldNum" sz="quarter" idx="10"/>
          </p:nvPr>
        </p:nvSpPr>
        <p:spPr/>
        <p:txBody>
          <a:bodyPr/>
          <a:lstStyle/>
          <a:p>
            <a:fld id="{8A97EF9D-E50F-43FB-AB23-BFBC9BAFDAF0}" type="slidenum">
              <a:rPr lang="en-GB" smtClean="0"/>
              <a:t>45</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1766" rtl="0" eaLnBrk="1" fontAlgn="auto" latinLnBrk="0" hangingPunct="1">
              <a:lnSpc>
                <a:spcPct val="100000"/>
              </a:lnSpc>
              <a:spcBef>
                <a:spcPts val="0"/>
              </a:spcBef>
              <a:spcAft>
                <a:spcPts val="0"/>
              </a:spcAft>
              <a:buClrTx/>
              <a:buSzTx/>
              <a:buFontTx/>
              <a:buNone/>
              <a:tabLst/>
              <a:defRPr/>
            </a:pPr>
            <a:r>
              <a:rPr lang="en-GB" dirty="0" smtClean="0"/>
              <a:t>During the conformity check authorities check that all the requested information is included in the proposal</a:t>
            </a:r>
            <a:r>
              <a:rPr lang="en-GB" baseline="0" dirty="0" smtClean="0"/>
              <a:t> </a:t>
            </a:r>
            <a:r>
              <a:rPr lang="en-GB" dirty="0" smtClean="0"/>
              <a:t>– however, quality of the information is not yet considered.</a:t>
            </a: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46</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1766"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47</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1766" rtl="0" eaLnBrk="1" fontAlgn="auto" latinLnBrk="0" hangingPunct="1">
              <a:lnSpc>
                <a:spcPct val="100000"/>
              </a:lnSpc>
              <a:spcBef>
                <a:spcPts val="0"/>
              </a:spcBef>
              <a:spcAft>
                <a:spcPts val="0"/>
              </a:spcAft>
              <a:buClrTx/>
              <a:buSzTx/>
              <a:buFontTx/>
              <a:buNone/>
              <a:tabLst/>
              <a:defRPr/>
            </a:pPr>
            <a:r>
              <a:rPr lang="en-GB" dirty="0" smtClean="0">
                <a:solidFill>
                  <a:prstClr val="black"/>
                </a:solidFill>
              </a:rPr>
              <a:t>The Council of Ministers or the European Parliament can only oppose the restriction on procedural grounds.</a:t>
            </a:r>
            <a:endParaRPr lang="en-GB" dirty="0" smtClean="0"/>
          </a:p>
          <a:p>
            <a:pPr marL="0" marR="0" indent="0" algn="l" defTabSz="911766"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48</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1766" rtl="0" eaLnBrk="1" fontAlgn="auto" latinLnBrk="0" hangingPunct="1">
              <a:lnSpc>
                <a:spcPct val="100000"/>
              </a:lnSpc>
              <a:spcBef>
                <a:spcPts val="0"/>
              </a:spcBef>
              <a:spcAft>
                <a:spcPts val="0"/>
              </a:spcAft>
              <a:buClrTx/>
              <a:buSzTx/>
              <a:buFontTx/>
              <a:buNone/>
              <a:tabLst/>
              <a:defRPr/>
            </a:pPr>
            <a:r>
              <a:rPr lang="en-GB" dirty="0" smtClean="0"/>
              <a:t>Some exemptions apply.</a:t>
            </a:r>
            <a:r>
              <a:rPr lang="en-GB" baseline="0" dirty="0" smtClean="0"/>
              <a:t> For example restrictions do not apply to on site isolated intermediates.</a:t>
            </a: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49</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979">
              <a:defRPr/>
            </a:pPr>
            <a:endParaRPr lang="en-GB" i="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50</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51</a:t>
            </a:fld>
            <a:endParaRPr lang="en-GB"/>
          </a:p>
        </p:txBody>
      </p:sp>
    </p:spTree>
    <p:extLst>
      <p:ext uri="{BB962C8B-B14F-4D97-AF65-F5344CB8AC3E}">
        <p14:creationId xmlns:p14="http://schemas.microsoft.com/office/powerpoint/2010/main" val="26275896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ltLang="en-US" dirty="0" smtClean="0"/>
          </a:p>
          <a:p>
            <a:r>
              <a:rPr lang="en-GB" altLang="en-US" noProof="0" dirty="0" smtClean="0"/>
              <a:t>For more general information on REACH and CLP, consult the homepage of the ECHA website at echa.europa.eu </a:t>
            </a:r>
          </a:p>
        </p:txBody>
      </p:sp>
      <p:sp>
        <p:nvSpPr>
          <p:cNvPr id="4" name="Slide Number Placeholder 3"/>
          <p:cNvSpPr>
            <a:spLocks noGrp="1"/>
          </p:cNvSpPr>
          <p:nvPr>
            <p:ph type="sldNum" sz="quarter" idx="10"/>
          </p:nvPr>
        </p:nvSpPr>
        <p:spPr/>
        <p:txBody>
          <a:bodyPr/>
          <a:lstStyle/>
          <a:p>
            <a:fld id="{99826A76-5F30-4617-9AAC-4F471AEB7A8D}" type="slidenum">
              <a:rPr lang="en-GB" smtClean="0">
                <a:solidFill>
                  <a:prstClr val="black"/>
                </a:solidFill>
              </a:rPr>
              <a:pPr/>
              <a:t>52</a:t>
            </a:fld>
            <a:endParaRPr lang="en-GB">
              <a:solidFill>
                <a:prstClr val="black"/>
              </a:solidFill>
            </a:endParaRPr>
          </a:p>
        </p:txBody>
      </p:sp>
    </p:spTree>
    <p:extLst>
      <p:ext uri="{BB962C8B-B14F-4D97-AF65-F5344CB8AC3E}">
        <p14:creationId xmlns:p14="http://schemas.microsoft.com/office/powerpoint/2010/main" val="904676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effectLst/>
                <a:latin typeface="Verdana" panose="020B0604030504040204" pitchFamily="34" charset="0"/>
                <a:ea typeface="Verdana" panose="020B0604030504040204" pitchFamily="34" charset="0"/>
                <a:cs typeface="Verdana" panose="020B0604030504040204" pitchFamily="34" charset="0"/>
              </a:rPr>
              <a:t>Screening</a:t>
            </a:r>
          </a:p>
          <a:p>
            <a:r>
              <a:rPr lang="en-GB" sz="1400" dirty="0" smtClean="0">
                <a:effectLst/>
                <a:latin typeface="Verdana" panose="020B0604030504040204" pitchFamily="34" charset="0"/>
                <a:ea typeface="Verdana" panose="020B0604030504040204" pitchFamily="34" charset="0"/>
                <a:cs typeface="Verdana" panose="020B0604030504040204" pitchFamily="34" charset="0"/>
              </a:rPr>
              <a:t>In the screening phase, the registration (and other REACH/CLP) databases are used to identify substances that are candidates for SVHC identification, substance evaluation and/or harmonised classification and labelling (CLH).</a:t>
            </a:r>
          </a:p>
          <a:p>
            <a:r>
              <a:rPr lang="en-GB" sz="1400" dirty="0" smtClean="0">
                <a:effectLst/>
                <a:latin typeface="Verdana" panose="020B0604030504040204" pitchFamily="34" charset="0"/>
                <a:ea typeface="Verdana" panose="020B0604030504040204" pitchFamily="34" charset="0"/>
                <a:cs typeface="Verdana" panose="020B0604030504040204" pitchFamily="34" charset="0"/>
              </a:rPr>
              <a:t>The SVHC Roadmap to 2020 gives priority to substances with SVHC properties, which are registered for non-intermediate uses within the scope of authorisation.</a:t>
            </a:r>
          </a:p>
          <a:p>
            <a:r>
              <a:rPr lang="en-GB" sz="1400" dirty="0" smtClean="0">
                <a:effectLst/>
                <a:latin typeface="Verdana" panose="020B0604030504040204" pitchFamily="34" charset="0"/>
                <a:ea typeface="Verdana" panose="020B0604030504040204" pitchFamily="34" charset="0"/>
                <a:cs typeface="Verdana" panose="020B0604030504040204" pitchFamily="34" charset="0"/>
              </a:rPr>
              <a:t>The screening work includes many activities involving authorities.</a:t>
            </a:r>
            <a:r>
              <a:rPr lang="en-GB" sz="1400" baseline="0" dirty="0" smtClean="0">
                <a:effectLst/>
                <a:latin typeface="Verdana" panose="020B0604030504040204" pitchFamily="34" charset="0"/>
                <a:ea typeface="Verdana" panose="020B0604030504040204" pitchFamily="34" charset="0"/>
                <a:cs typeface="Verdana" panose="020B0604030504040204" pitchFamily="34" charset="0"/>
              </a:rPr>
              <a:t> </a:t>
            </a:r>
            <a:r>
              <a:rPr lang="en-GB" sz="1400" dirty="0" smtClean="0">
                <a:effectLst/>
                <a:latin typeface="Verdana" panose="020B0604030504040204" pitchFamily="34" charset="0"/>
                <a:ea typeface="Verdana" panose="020B0604030504040204" pitchFamily="34" charset="0"/>
                <a:cs typeface="Verdana" panose="020B0604030504040204" pitchFamily="34" charset="0"/>
              </a:rPr>
              <a:t>Planning and coordination of the screening work is supported by the relevant substance-specific groups.</a:t>
            </a:r>
          </a:p>
          <a:p>
            <a:r>
              <a:rPr lang="en-GB" sz="1400" dirty="0" smtClean="0">
                <a:effectLst/>
                <a:latin typeface="Verdana" panose="020B0604030504040204" pitchFamily="34" charset="0"/>
                <a:ea typeface="Verdana" panose="020B0604030504040204" pitchFamily="34" charset="0"/>
                <a:cs typeface="Verdana" panose="020B0604030504040204" pitchFamily="34" charset="0"/>
              </a:rPr>
              <a:t>In some cases, there is a need for additional assessment of the existing information and/or to generate further information in order to have a sufficient basis to conclude that the substance is likely to meet the SVHC criteria. This assessment work can be coordinated by the relevant expert group or follow the Risk Assessment Committee procedure for CLH, if necessary.</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effectLst/>
                <a:latin typeface="Verdana" panose="020B0604030504040204" pitchFamily="34" charset="0"/>
                <a:ea typeface="Verdana" panose="020B0604030504040204" pitchFamily="34" charset="0"/>
                <a:cs typeface="Verdana" panose="020B0604030504040204" pitchFamily="34" charset="0"/>
              </a:rPr>
              <a:t>Regulatory Management Option Analysis </a:t>
            </a:r>
          </a:p>
          <a:p>
            <a:r>
              <a:rPr lang="en-GB" dirty="0" smtClean="0"/>
              <a:t>The purpose of RMOA is to help authorities clarify whether regulatory action is necessary for a given substance and to identify the most appropriate measures to address a concern. This case-by-case analysis is carried out by Member States or by ECHA, if requested by the European Commission.</a:t>
            </a:r>
          </a:p>
          <a:p>
            <a:r>
              <a:rPr lang="en-GB" dirty="0" smtClean="0"/>
              <a:t>An RMOA can conclude that regulatory action – for example, harmonised classification and labelling, inclusion in the Candidate List, restriction, or another EU-wide measure – is required for a substance, or that no regulatory action is required.</a:t>
            </a:r>
          </a:p>
          <a:p>
            <a:r>
              <a:rPr lang="en-GB" dirty="0" smtClean="0"/>
              <a:t>Even if an RMOA concludes that regulatory action should be initiated, such an outcome does not have any direct legal implications. The outcomes presented in the RMOA are only the conclusions of the authority that developed it.</a:t>
            </a:r>
          </a:p>
          <a:p>
            <a:r>
              <a:rPr lang="en-GB" dirty="0" smtClean="0"/>
              <a:t>To gain legal and regulatory relevance, the substance assessed needs to successfully pass one or more of the formal regulatory management and decision-making processes under REACH or CLP, such as harmonised classification and labelling (CLH), SVHC identification or authorisation, or restriction. The intentions of authorities to submit a dossier to such a formal process are notified through the Registry of Intentions.</a:t>
            </a:r>
          </a:p>
          <a:p>
            <a:r>
              <a:rPr lang="en-GB" dirty="0" smtClean="0"/>
              <a:t>RMOA is an important step under ECHA’s Integrated Regulatory Strategy. However, it is important to note that an RMOA is voluntary, as it is not part of the processes defined in the EU chemicals legislation.</a:t>
            </a:r>
          </a:p>
          <a:p>
            <a:r>
              <a:rPr lang="en-GB" dirty="0" smtClean="0"/>
              <a:t>The RMOA process allows authorities to share information with other authorities and stakeholders, promotes early discussion, and helps create a common understanding of the appropriate action to be taken.</a:t>
            </a:r>
          </a:p>
          <a:p>
            <a:r>
              <a:rPr lang="en-GB" dirty="0" smtClean="0"/>
              <a:t>The responsibility for the content of an RMOA rests with the authority that developed it. It is possible that other authorities do not have the same view, and even develop a further RMOA. Any authority can consequently initiate a regulatory process but should indicate this by appropriate means, such as the Registry of Intentions.</a:t>
            </a:r>
          </a:p>
          <a:p>
            <a:r>
              <a:rPr lang="en-GB" dirty="0" smtClean="0"/>
              <a:t>RMOAs and their conclusions are compiled based on available information and may change in light of new information or further assessment.</a:t>
            </a:r>
          </a:p>
        </p:txBody>
      </p:sp>
      <p:sp>
        <p:nvSpPr>
          <p:cNvPr id="4" name="Slide Number Placeholder 3"/>
          <p:cNvSpPr>
            <a:spLocks noGrp="1"/>
          </p:cNvSpPr>
          <p:nvPr>
            <p:ph type="sldNum" sz="quarter" idx="10"/>
          </p:nvPr>
        </p:nvSpPr>
        <p:spPr/>
        <p:txBody>
          <a:bodyPr/>
          <a:lstStyle/>
          <a:p>
            <a:fld id="{8A97EF9D-E50F-43FB-AB23-BFBC9BAFDAF0}" type="slidenum">
              <a:rPr lang="en-GB" smtClean="0"/>
              <a:t>8</a:t>
            </a:fld>
            <a:endParaRPr lang="en-GB"/>
          </a:p>
        </p:txBody>
      </p:sp>
    </p:spTree>
    <p:extLst>
      <p:ext uri="{BB962C8B-B14F-4D97-AF65-F5344CB8AC3E}">
        <p14:creationId xmlns:p14="http://schemas.microsoft.com/office/powerpoint/2010/main" val="2724973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r>
              <a:rPr lang="fi-FI" sz="1200" dirty="0" err="1" smtClean="0">
                <a:latin typeface="Verdana" panose="020B0604030504040204" pitchFamily="34" charset="0"/>
                <a:ea typeface="Verdana" panose="020B0604030504040204" pitchFamily="34" charset="0"/>
                <a:cs typeface="Verdana" panose="020B0604030504040204" pitchFamily="34" charset="0"/>
              </a:rPr>
              <a:t>Substance</a:t>
            </a:r>
            <a:r>
              <a:rPr lang="fi-FI" sz="1200" dirty="0" smtClean="0">
                <a:latin typeface="Verdana" panose="020B0604030504040204" pitchFamily="34" charset="0"/>
                <a:ea typeface="Verdana" panose="020B0604030504040204" pitchFamily="34" charset="0"/>
                <a:cs typeface="Verdana" panose="020B0604030504040204" pitchFamily="34" charset="0"/>
              </a:rPr>
              <a:t> </a:t>
            </a:r>
            <a:r>
              <a:rPr lang="fi-FI" sz="1200" dirty="0" err="1" smtClean="0">
                <a:latin typeface="Verdana" panose="020B0604030504040204" pitchFamily="34" charset="0"/>
                <a:ea typeface="Verdana" panose="020B0604030504040204" pitchFamily="34" charset="0"/>
                <a:cs typeface="Verdana" panose="020B0604030504040204" pitchFamily="34" charset="0"/>
              </a:rPr>
              <a:t>evaluation</a:t>
            </a:r>
            <a:r>
              <a:rPr lang="fi-FI" sz="1200" dirty="0" smtClean="0">
                <a:latin typeface="Verdana" panose="020B0604030504040204" pitchFamily="34" charset="0"/>
                <a:ea typeface="Verdana" panose="020B0604030504040204" pitchFamily="34" charset="0"/>
                <a:cs typeface="Verdana" panose="020B0604030504040204" pitchFamily="34" charset="0"/>
              </a:rPr>
              <a:t>:</a:t>
            </a:r>
            <a:r>
              <a:rPr lang="fi-FI" sz="1200" baseline="0" dirty="0" smtClean="0">
                <a:latin typeface="Verdana" panose="020B0604030504040204" pitchFamily="34" charset="0"/>
                <a:ea typeface="Verdana" panose="020B0604030504040204" pitchFamily="34" charset="0"/>
                <a:cs typeface="Verdana" panose="020B0604030504040204" pitchFamily="34" charset="0"/>
              </a:rPr>
              <a:t> </a:t>
            </a:r>
            <a:r>
              <a:rPr lang="en-GB" sz="1200" baseline="0" dirty="0" smtClean="0">
                <a:latin typeface="Verdana" panose="020B0604030504040204" pitchFamily="34" charset="0"/>
                <a:ea typeface="Verdana" panose="020B0604030504040204" pitchFamily="34" charset="0"/>
                <a:cs typeface="Verdana" panose="020B0604030504040204" pitchFamily="34" charset="0"/>
              </a:rPr>
              <a:t>a Member State has evaluated or will evaluate the substance over the coming years to clarify whether its use poses a risk to human health or the environment. The objective is to request further information from the registrants of the substance to verify the suspected concern, if necessary.</a:t>
            </a:r>
          </a:p>
          <a:p>
            <a:pPr defTabSz="911766">
              <a:defRPr/>
            </a:pPr>
            <a:endParaRPr lang="fi-FI" sz="1200" baseline="0" dirty="0" smtClean="0">
              <a:latin typeface="Verdana" panose="020B0604030504040204" pitchFamily="34" charset="0"/>
              <a:ea typeface="Verdana" panose="020B0604030504040204" pitchFamily="34" charset="0"/>
              <a:cs typeface="Verdana" panose="020B0604030504040204" pitchFamily="34" charset="0"/>
            </a:endParaRPr>
          </a:p>
          <a:p>
            <a:pPr defTabSz="911766">
              <a:defRPr/>
            </a:pPr>
            <a:r>
              <a:rPr lang="fi-FI" sz="1200" baseline="0" dirty="0" err="1" smtClean="0">
                <a:latin typeface="Verdana" panose="020B0604030504040204" pitchFamily="34" charset="0"/>
                <a:ea typeface="Verdana" panose="020B0604030504040204" pitchFamily="34" charset="0"/>
                <a:cs typeface="Verdana" panose="020B0604030504040204" pitchFamily="34" charset="0"/>
              </a:rPr>
              <a:t>Dossier</a:t>
            </a:r>
            <a:r>
              <a:rPr lang="fi-FI" sz="1200" baseline="0" dirty="0" smtClean="0">
                <a:latin typeface="Verdana" panose="020B0604030504040204" pitchFamily="34" charset="0"/>
                <a:ea typeface="Verdana" panose="020B0604030504040204" pitchFamily="34" charset="0"/>
                <a:cs typeface="Verdana" panose="020B0604030504040204" pitchFamily="34" charset="0"/>
              </a:rPr>
              <a:t> </a:t>
            </a:r>
            <a:r>
              <a:rPr lang="fi-FI" sz="1200" baseline="0" dirty="0" err="1" smtClean="0">
                <a:latin typeface="Verdana" panose="020B0604030504040204" pitchFamily="34" charset="0"/>
                <a:ea typeface="Verdana" panose="020B0604030504040204" pitchFamily="34" charset="0"/>
                <a:cs typeface="Verdana" panose="020B0604030504040204" pitchFamily="34" charset="0"/>
              </a:rPr>
              <a:t>evaluation</a:t>
            </a:r>
            <a:r>
              <a:rPr lang="fi-FI" sz="1200" baseline="0" dirty="0" smtClean="0">
                <a:latin typeface="Verdana" panose="020B0604030504040204" pitchFamily="34" charset="0"/>
                <a:ea typeface="Verdana" panose="020B0604030504040204" pitchFamily="34" charset="0"/>
                <a:cs typeface="Verdana" panose="020B0604030504040204" pitchFamily="34" charset="0"/>
              </a:rPr>
              <a:t>: </a:t>
            </a:r>
            <a:r>
              <a:rPr lang="en-GB" sz="1200" baseline="0" dirty="0" smtClean="0">
                <a:latin typeface="Verdana" panose="020B0604030504040204" pitchFamily="34" charset="0"/>
                <a:ea typeface="Verdana" panose="020B0604030504040204" pitchFamily="34" charset="0"/>
                <a:cs typeface="Verdana" panose="020B0604030504040204" pitchFamily="34" charset="0"/>
              </a:rPr>
              <a:t>ECHA and the Member States evaluate the information submitted by companies to examine the quality of the registration dossiers and the testing proposals and to clarify if a given substance constitutes a risk to human health or the environment.</a:t>
            </a:r>
          </a:p>
          <a:p>
            <a:pPr defTabSz="911766">
              <a:defRPr/>
            </a:pPr>
            <a:endParaRPr lang="en-GB" sz="1200" dirty="0" smtClean="0">
              <a:latin typeface="Verdana" panose="020B0604030504040204" pitchFamily="34" charset="0"/>
              <a:ea typeface="Verdana" panose="020B0604030504040204" pitchFamily="34" charset="0"/>
              <a:cs typeface="Verdana" panose="020B0604030504040204" pitchFamily="34" charset="0"/>
            </a:endParaRPr>
          </a:p>
          <a:p>
            <a:pPr defTabSz="911766">
              <a:defRPr/>
            </a:pPr>
            <a:r>
              <a:rPr lang="en-GB" sz="1200" dirty="0" smtClean="0">
                <a:latin typeface="Verdana" panose="020B0604030504040204" pitchFamily="34" charset="0"/>
                <a:ea typeface="Verdana" panose="020B0604030504040204" pitchFamily="34" charset="0"/>
                <a:cs typeface="Verdana" panose="020B0604030504040204" pitchFamily="34" charset="0"/>
              </a:rPr>
              <a:t>PBT: persistent, </a:t>
            </a:r>
            <a:r>
              <a:rPr lang="en-GB" sz="1200" dirty="0" err="1" smtClean="0">
                <a:latin typeface="Verdana" panose="020B0604030504040204" pitchFamily="34" charset="0"/>
                <a:ea typeface="Verdana" panose="020B0604030504040204" pitchFamily="34" charset="0"/>
                <a:cs typeface="Verdana" panose="020B0604030504040204" pitchFamily="34" charset="0"/>
              </a:rPr>
              <a:t>bioaccumulative</a:t>
            </a:r>
            <a:r>
              <a:rPr lang="en-GB" sz="1200" dirty="0" smtClean="0">
                <a:latin typeface="Verdana" panose="020B0604030504040204" pitchFamily="34" charset="0"/>
                <a:ea typeface="Verdana" panose="020B0604030504040204" pitchFamily="34" charset="0"/>
                <a:cs typeface="Verdana" panose="020B0604030504040204" pitchFamily="34" charset="0"/>
              </a:rPr>
              <a:t> and toxic</a:t>
            </a:r>
          </a:p>
          <a:p>
            <a:pPr defTabSz="911766">
              <a:defRPr/>
            </a:pPr>
            <a:endParaRPr lang="en-GB" sz="1200" dirty="0" smtClean="0">
              <a:latin typeface="Verdana" panose="020B0604030504040204" pitchFamily="34" charset="0"/>
              <a:ea typeface="Verdana" panose="020B0604030504040204" pitchFamily="34" charset="0"/>
              <a:cs typeface="Verdana" panose="020B0604030504040204" pitchFamily="34" charset="0"/>
            </a:endParaRPr>
          </a:p>
          <a:p>
            <a:pPr defTabSz="911766">
              <a:defRPr/>
            </a:pPr>
            <a:r>
              <a:rPr lang="en-GB" sz="1200" dirty="0" err="1" smtClean="0">
                <a:latin typeface="Verdana" panose="020B0604030504040204" pitchFamily="34" charset="0"/>
                <a:ea typeface="Verdana" panose="020B0604030504040204" pitchFamily="34" charset="0"/>
                <a:cs typeface="Verdana" panose="020B0604030504040204" pitchFamily="34" charset="0"/>
              </a:rPr>
              <a:t>vPvB</a:t>
            </a:r>
            <a:r>
              <a:rPr lang="en-GB" sz="1200" dirty="0" smtClean="0">
                <a:latin typeface="Verdana" panose="020B0604030504040204" pitchFamily="34" charset="0"/>
                <a:ea typeface="Verdana" panose="020B0604030504040204" pitchFamily="34" charset="0"/>
                <a:cs typeface="Verdana" panose="020B0604030504040204" pitchFamily="34" charset="0"/>
              </a:rPr>
              <a:t>: very persistent</a:t>
            </a:r>
            <a:r>
              <a:rPr lang="en-GB" sz="1200" baseline="0" dirty="0" smtClean="0">
                <a:latin typeface="Verdana" panose="020B0604030504040204" pitchFamily="34" charset="0"/>
                <a:ea typeface="Verdana" panose="020B0604030504040204" pitchFamily="34" charset="0"/>
                <a:cs typeface="Verdana" panose="020B0604030504040204" pitchFamily="34" charset="0"/>
              </a:rPr>
              <a:t> and very</a:t>
            </a:r>
            <a:r>
              <a:rPr lang="en-GB" sz="1200" dirty="0" smtClean="0">
                <a:latin typeface="Verdana" panose="020B0604030504040204" pitchFamily="34" charset="0"/>
                <a:ea typeface="Verdana" panose="020B0604030504040204" pitchFamily="34" charset="0"/>
                <a:cs typeface="Verdana" panose="020B0604030504040204" pitchFamily="34" charset="0"/>
              </a:rPr>
              <a:t> </a:t>
            </a:r>
            <a:r>
              <a:rPr lang="en-GB" sz="1200" dirty="0" err="1" smtClean="0">
                <a:latin typeface="Verdana" panose="020B0604030504040204" pitchFamily="34" charset="0"/>
                <a:ea typeface="Verdana" panose="020B0604030504040204" pitchFamily="34" charset="0"/>
                <a:cs typeface="Verdana" panose="020B0604030504040204" pitchFamily="34" charset="0"/>
              </a:rPr>
              <a:t>bioaccumulative</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pPr defTabSz="911766">
              <a:defRPr/>
            </a:pPr>
            <a:endParaRPr lang="en-GB" sz="1200" dirty="0" smtClean="0">
              <a:latin typeface="Verdana" panose="020B0604030504040204" pitchFamily="34" charset="0"/>
              <a:ea typeface="Verdana" panose="020B0604030504040204" pitchFamily="34" charset="0"/>
              <a:cs typeface="Verdana" panose="020B0604030504040204" pitchFamily="34" charset="0"/>
            </a:endParaRPr>
          </a:p>
          <a:p>
            <a:pPr defTabSz="911766">
              <a:defRPr/>
            </a:pPr>
            <a:r>
              <a:rPr lang="en-GB" sz="1200" baseline="0" dirty="0" smtClean="0">
                <a:latin typeface="Verdana" panose="020B0604030504040204" pitchFamily="34" charset="0"/>
                <a:ea typeface="Verdana" panose="020B0604030504040204" pitchFamily="34" charset="0"/>
                <a:cs typeface="Verdana" panose="020B0604030504040204" pitchFamily="34" charset="0"/>
              </a:rPr>
              <a:t>ED: endocrine disruptor</a:t>
            </a:r>
            <a:endParaRPr lang="en-GB" baseline="0" dirty="0" smtClean="0"/>
          </a:p>
          <a:p>
            <a:pPr defTabSz="911766">
              <a:defRPr/>
            </a:pP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9</a:t>
            </a:fld>
            <a:endParaRPr lang="en-GB"/>
          </a:p>
        </p:txBody>
      </p:sp>
    </p:spTree>
    <p:extLst>
      <p:ext uri="{BB962C8B-B14F-4D97-AF65-F5344CB8AC3E}">
        <p14:creationId xmlns:p14="http://schemas.microsoft.com/office/powerpoint/2010/main" val="2724973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outcomes presented in PACT do not have direct regulatory relevance as are just those of the evaluating authority. </a:t>
            </a:r>
          </a:p>
          <a:p>
            <a:r>
              <a:rPr lang="en-GB" sz="1200" kern="1200" dirty="0" smtClean="0">
                <a:solidFill>
                  <a:schemeClr val="tx1"/>
                </a:solidFill>
                <a:effectLst/>
                <a:latin typeface="+mn-lt"/>
                <a:ea typeface="+mn-ea"/>
                <a:cs typeface="+mn-cs"/>
              </a:rPr>
              <a:t>To gain legal and regulatory relevance, the substance assessed needs to successfully pass one or more of the formal regulatory management and decision-making processes under REACH or CLP, such as harmonised classification and labelling (CLH), SVHC identification/authorisation or restriction.</a:t>
            </a:r>
          </a:p>
          <a:p>
            <a:r>
              <a:rPr lang="en-GB" sz="1200" kern="1200" dirty="0" smtClean="0">
                <a:solidFill>
                  <a:schemeClr val="tx1"/>
                </a:solidFill>
                <a:effectLst/>
                <a:latin typeface="+mn-lt"/>
                <a:ea typeface="+mn-ea"/>
                <a:cs typeface="+mn-cs"/>
              </a:rPr>
              <a:t>The intentions to submit a dossier to the mentioned formal processes are notified in the respective Registries of Intention.</a:t>
            </a: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724973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766">
              <a:defRPr/>
            </a:pPr>
            <a:endParaRPr lang="en-GB" baseline="0" dirty="0" smtClean="0"/>
          </a:p>
        </p:txBody>
      </p:sp>
      <p:sp>
        <p:nvSpPr>
          <p:cNvPr id="4" name="Slide Number Placeholder 3"/>
          <p:cNvSpPr>
            <a:spLocks noGrp="1"/>
          </p:cNvSpPr>
          <p:nvPr>
            <p:ph type="sldNum" sz="quarter" idx="10"/>
          </p:nvPr>
        </p:nvSpPr>
        <p:spPr/>
        <p:txBody>
          <a:bodyPr/>
          <a:lstStyle/>
          <a:p>
            <a:fld id="{8A97EF9D-E50F-43FB-AB23-BFBC9BAFDAF0}" type="slidenum">
              <a:rPr lang="en-GB" smtClean="0"/>
              <a:t>11</a:t>
            </a:fld>
            <a:endParaRPr lang="en-GB"/>
          </a:p>
        </p:txBody>
      </p:sp>
    </p:spTree>
    <p:extLst>
      <p:ext uri="{BB962C8B-B14F-4D97-AF65-F5344CB8AC3E}">
        <p14:creationId xmlns:p14="http://schemas.microsoft.com/office/powerpoint/2010/main" val="2724973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7EF9D-E50F-43FB-AB23-BFBC9BAFDAF0}" type="slidenum">
              <a:rPr lang="en-GB" smtClean="0"/>
              <a:t>12</a:t>
            </a:fld>
            <a:endParaRPr lang="en-GB"/>
          </a:p>
        </p:txBody>
      </p:sp>
    </p:spTree>
    <p:extLst>
      <p:ext uri="{BB962C8B-B14F-4D97-AF65-F5344CB8AC3E}">
        <p14:creationId xmlns:p14="http://schemas.microsoft.com/office/powerpoint/2010/main" val="382097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3E53F2-50AE-4508-A193-0A61FC99C2D9}"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6230B351-A18E-4512-92B8-03A75F39B8B0}" type="slidenum">
              <a:rPr lang="en-GB" smtClean="0"/>
              <a:pPr/>
              <a:t>‹#›</a:t>
            </a:fld>
            <a:endParaRPr lang="en-GB" dirty="0"/>
          </a:p>
        </p:txBody>
      </p:sp>
    </p:spTree>
    <p:extLst>
      <p:ext uri="{BB962C8B-B14F-4D97-AF65-F5344CB8AC3E}">
        <p14:creationId xmlns:p14="http://schemas.microsoft.com/office/powerpoint/2010/main" val="323736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3E53F2-50AE-4508-A193-0A61FC99C2D9}"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1210476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3E53F2-50AE-4508-A193-0A61FC99C2D9}"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0B351-A18E-4512-92B8-03A75F39B8B0}" type="slidenum">
              <a:rPr lang="en-GB" smtClean="0"/>
              <a:t>‹#›</a:t>
            </a:fld>
            <a:endParaRPr lang="en-GB"/>
          </a:p>
        </p:txBody>
      </p:sp>
    </p:spTree>
    <p:extLst>
      <p:ext uri="{BB962C8B-B14F-4D97-AF65-F5344CB8AC3E}">
        <p14:creationId xmlns:p14="http://schemas.microsoft.com/office/powerpoint/2010/main" val="84545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6230B351-A18E-4512-92B8-03A75F39B8B0}" type="slidenum">
              <a:rPr lang="en-GB" smtClean="0"/>
              <a:pPr/>
              <a:t>‹#›</a:t>
            </a:fld>
            <a:endParaRPr lang="en-GB" dirty="0"/>
          </a:p>
        </p:txBody>
      </p:sp>
    </p:spTree>
    <p:extLst>
      <p:ext uri="{BB962C8B-B14F-4D97-AF65-F5344CB8AC3E}">
        <p14:creationId xmlns:p14="http://schemas.microsoft.com/office/powerpoint/2010/main" val="17565168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4200126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3E53F2-50AE-4508-A193-0A61FC99C2D9}"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3439234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3E53F2-50AE-4508-A193-0A61FC99C2D9}" type="datetimeFigureOut">
              <a:rPr lang="en-GB" smtClean="0"/>
              <a:t>31/07/2019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38360307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E53F2-50AE-4508-A193-0A61FC99C2D9}"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4631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E53F2-50AE-4508-A193-0A61FC99C2D9}"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215148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E53F2-50AE-4508-A193-0A61FC99C2D9}"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26059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E53F2-50AE-4508-A193-0A61FC99C2D9}"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0B351-A18E-4512-92B8-03A75F39B8B0}" type="slidenum">
              <a:rPr lang="en-GB" smtClean="0"/>
              <a:t>‹#›</a:t>
            </a:fld>
            <a:endParaRPr lang="en-GB" dirty="0"/>
          </a:p>
        </p:txBody>
      </p:sp>
    </p:spTree>
    <p:extLst>
      <p:ext uri="{BB962C8B-B14F-4D97-AF65-F5344CB8AC3E}">
        <p14:creationId xmlns:p14="http://schemas.microsoft.com/office/powerpoint/2010/main" val="238537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E53F2-50AE-4508-A193-0A61FC99C2D9}" type="datetimeFigureOut">
              <a:rPr lang="en-GB" smtClean="0"/>
              <a:t>31/07/2019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en-GB" dirty="0" smtClean="0"/>
              <a:t>1</a:t>
            </a:r>
          </a:p>
        </p:txBody>
      </p:sp>
    </p:spTree>
    <p:extLst>
      <p:ext uri="{BB962C8B-B14F-4D97-AF65-F5344CB8AC3E}">
        <p14:creationId xmlns:p14="http://schemas.microsoft.com/office/powerpoint/2010/main" val="3047273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cha.europa.eu/registry-of-intention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cha.europa.eu/regulations/clp/harmonised-classification-and-labell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echa.europa.eu/support/qas-support/brows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cha.europa.eu/addressing-chemicals-of-concern/harmonised-classification-and-labelling"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echa.europa.eu/support/qas-support/browse" TargetMode="External"/><Relationship Id="rId5" Type="http://schemas.openxmlformats.org/officeDocument/2006/relationships/hyperlink" Target="https://echa.europa.eu/regulations/reach/authorisation/applications-for-authorisation" TargetMode="External"/><Relationship Id="rId4" Type="http://schemas.openxmlformats.org/officeDocument/2006/relationships/hyperlink" Target="https://echa.europa.eu/substances-of-very-high-concern-identification-explained"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echa.europa.eu/candidate-list-table"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9.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echa.europa.eu/authorisation-list"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1.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4.png"/><Relationship Id="rId4" Type="http://schemas.openxmlformats.org/officeDocument/2006/relationships/image" Target="../media/image20.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png"/><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echa.europa.eu/addressing-chemicals-of-concern/harmonised-classification-and-labelling"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hyperlink" Target="https://echa.europa.eu/support/qas-support/browse" TargetMode="External"/><Relationship Id="rId4" Type="http://schemas.openxmlformats.org/officeDocument/2006/relationships/hyperlink" Target="https://echa.europa.eu/regulations/reach/restriction"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26.png"/></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hyperlink" Target="https://echa.europa.eu/substances-restricted-under-reach"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hyperlink" Target="https://echa.europa.eu/regulations/reach/downstream-users"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06847"/>
            <a:ext cx="7772400" cy="1470025"/>
          </a:xfrm>
        </p:spPr>
        <p:txBody>
          <a:bodyPr>
            <a:noAutofit/>
          </a:bodyPr>
          <a:lstStyle/>
          <a:p>
            <a:pPr algn="l"/>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Identifying and addressing chemicals of concern</a:t>
            </a:r>
            <a:b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under REACH and CLP</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4703" y="3573016"/>
            <a:ext cx="1680502" cy="2448272"/>
          </a:xfrm>
          <a:prstGeom prst="rect">
            <a:avLst/>
          </a:prstGeom>
        </p:spPr>
      </p:pic>
    </p:spTree>
    <p:extLst>
      <p:ext uri="{BB962C8B-B14F-4D97-AF65-F5344CB8AC3E}">
        <p14:creationId xmlns:p14="http://schemas.microsoft.com/office/powerpoint/2010/main" val="120068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45984"/>
            <a:ext cx="995975" cy="838800"/>
          </a:xfrm>
          <a:prstGeom prst="rect">
            <a:avLst/>
          </a:prstGeom>
        </p:spPr>
      </p:pic>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mtClean="0">
                <a:solidFill>
                  <a:prstClr val="black">
                    <a:tint val="75000"/>
                  </a:prstClr>
                </a:solidFill>
              </a:rPr>
              <a:pPr/>
              <a:t>10</a:t>
            </a:fld>
            <a:endParaRPr lang="en-GB" dirty="0">
              <a:solidFill>
                <a:prstClr val="black">
                  <a:tint val="75000"/>
                </a:prstClr>
              </a:solidFill>
            </a:endParaRPr>
          </a:p>
        </p:txBody>
      </p:sp>
      <p:sp>
        <p:nvSpPr>
          <p:cNvPr id="3" name="TextBox 2"/>
          <p:cNvSpPr txBox="1"/>
          <p:nvPr/>
        </p:nvSpPr>
        <p:spPr>
          <a:xfrm>
            <a:off x="611560" y="1896502"/>
            <a:ext cx="7704856" cy="3447098"/>
          </a:xfrm>
          <a:prstGeom prst="rect">
            <a:avLst/>
          </a:prstGeom>
          <a:noFill/>
        </p:spPr>
        <p:txBody>
          <a:bodyPr wrap="square" rtlCol="0">
            <a:spAutoFit/>
          </a:bodyPr>
          <a:lstStyle/>
          <a:p>
            <a:r>
              <a:rPr lang="en-GB" sz="2000" dirty="0">
                <a:solidFill>
                  <a:prstClr val="black"/>
                </a:solidFill>
                <a:latin typeface="Verdana" panose="020B0604030504040204" pitchFamily="34" charset="0"/>
                <a:ea typeface="Verdana" panose="020B0604030504040204" pitchFamily="34" charset="0"/>
                <a:cs typeface="Verdana" panose="020B0604030504040204" pitchFamily="34" charset="0"/>
              </a:rPr>
              <a:t>If a substance you use is published in the </a:t>
            </a: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PACT it may </a:t>
            </a:r>
            <a:r>
              <a:rPr lang="en-GB" sz="2000" dirty="0">
                <a:solidFill>
                  <a:prstClr val="black"/>
                </a:solidFill>
                <a:latin typeface="Verdana" panose="020B0604030504040204" pitchFamily="34" charset="0"/>
                <a:ea typeface="Verdana" panose="020B0604030504040204" pitchFamily="34" charset="0"/>
                <a:cs typeface="Verdana" panose="020B0604030504040204" pitchFamily="34" charset="0"/>
              </a:rPr>
              <a:t>be </a:t>
            </a: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subject to </a:t>
            </a:r>
            <a:r>
              <a:rPr lang="en-GB" sz="2000" dirty="0">
                <a:solidFill>
                  <a:prstClr val="black"/>
                </a:solidFill>
                <a:latin typeface="Verdana" panose="020B0604030504040204" pitchFamily="34" charset="0"/>
                <a:ea typeface="Verdana" panose="020B0604030504040204" pitchFamily="34" charset="0"/>
                <a:cs typeface="Verdana" panose="020B0604030504040204" pitchFamily="34" charset="0"/>
              </a:rPr>
              <a:t>formal </a:t>
            </a: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regulatory </a:t>
            </a:r>
            <a:r>
              <a:rPr lang="en-GB" sz="2000" dirty="0">
                <a:solidFill>
                  <a:prstClr val="black"/>
                </a:solidFill>
                <a:latin typeface="Verdana" panose="020B0604030504040204" pitchFamily="34" charset="0"/>
                <a:ea typeface="Verdana" panose="020B0604030504040204" pitchFamily="34" charset="0"/>
                <a:cs typeface="Verdana" panose="020B0604030504040204" pitchFamily="34" charset="0"/>
              </a:rPr>
              <a:t>management measures in the </a:t>
            </a: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future</a:t>
            </a:r>
          </a:p>
          <a:p>
            <a:endPar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Clr>
                <a:prstClr val="black"/>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Make sure your use is accurately covered in the registration dossier</a:t>
            </a:r>
          </a:p>
          <a:p>
            <a:pPr marL="342900" indent="-342900">
              <a:spcBef>
                <a:spcPts val="1200"/>
              </a:spcBef>
              <a:buClr>
                <a:prstClr val="black"/>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Consider the best business strategy to address the substances of potential concern</a:t>
            </a:r>
          </a:p>
          <a:p>
            <a:pPr marL="342900" indent="-342900">
              <a:spcBef>
                <a:spcPts val="1200"/>
              </a:spcBef>
              <a:buClr>
                <a:prstClr val="black"/>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Prepare for public consultation during the subsequent regulatory processes</a:t>
            </a:r>
          </a:p>
        </p:txBody>
      </p:sp>
      <p:sp>
        <p:nvSpPr>
          <p:cNvPr id="7" name="Title 1"/>
          <p:cNvSpPr>
            <a:spLocks noGrp="1"/>
          </p:cNvSpPr>
          <p:nvPr>
            <p:ph type="ctrTitle"/>
          </p:nvPr>
        </p:nvSpPr>
        <p:spPr>
          <a:xfrm>
            <a:off x="395536" y="404664"/>
            <a:ext cx="8424936" cy="1470025"/>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PACT, tips for DUs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82754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6"/>
            <a:ext cx="8424936" cy="1152128"/>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Registry of Intentions (</a:t>
            </a:r>
            <a:r>
              <a:rPr lang="en-GB" sz="2800" b="1" dirty="0" err="1" smtClean="0">
                <a:solidFill>
                  <a:srgbClr val="0046AD"/>
                </a:solidFill>
                <a:latin typeface="Verdana" panose="020B0604030504040204" pitchFamily="34" charset="0"/>
                <a:ea typeface="Verdana" panose="020B0604030504040204" pitchFamily="34" charset="0"/>
                <a:cs typeface="Verdana" panose="020B0604030504040204" pitchFamily="34" charset="0"/>
              </a:rPr>
              <a:t>RoI</a:t>
            </a:r>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11</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67544" y="1412776"/>
            <a:ext cx="7776864" cy="646331"/>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cs typeface="Verdana" panose="020B0604030504040204" pitchFamily="34" charset="0"/>
              </a:rPr>
              <a:t>When Authorities intend to address the identified concern via REACH/CLP, they notify the Registry of Intentions</a:t>
            </a:r>
          </a:p>
        </p:txBody>
      </p:sp>
      <p:grpSp>
        <p:nvGrpSpPr>
          <p:cNvPr id="21" name="Group 20"/>
          <p:cNvGrpSpPr/>
          <p:nvPr/>
        </p:nvGrpSpPr>
        <p:grpSpPr>
          <a:xfrm>
            <a:off x="1403648" y="2420888"/>
            <a:ext cx="6336704" cy="2078251"/>
            <a:chOff x="1403648" y="2924944"/>
            <a:chExt cx="6336704" cy="2078251"/>
          </a:xfrm>
        </p:grpSpPr>
        <p:cxnSp>
          <p:nvCxnSpPr>
            <p:cNvPr id="8" name="Straight Connector 7"/>
            <p:cNvCxnSpPr/>
            <p:nvPr/>
          </p:nvCxnSpPr>
          <p:spPr>
            <a:xfrm>
              <a:off x="4540926" y="3321854"/>
              <a:ext cx="0" cy="936104"/>
            </a:xfrm>
            <a:prstGeom prst="line">
              <a:avLst/>
            </a:prstGeom>
            <a:ln w="28575">
              <a:solidFill>
                <a:srgbClr val="0046AD"/>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31740" y="3872760"/>
              <a:ext cx="0" cy="530299"/>
            </a:xfrm>
            <a:prstGeom prst="line">
              <a:avLst/>
            </a:prstGeom>
            <a:ln w="28575">
              <a:solidFill>
                <a:srgbClr val="0046A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48264" y="3872761"/>
              <a:ext cx="0" cy="530299"/>
            </a:xfrm>
            <a:prstGeom prst="line">
              <a:avLst/>
            </a:prstGeom>
            <a:ln w="28575">
              <a:solidFill>
                <a:srgbClr val="0046AD"/>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34792" y="2924944"/>
              <a:ext cx="2412268" cy="612934"/>
            </a:xfrm>
            <a:prstGeom prst="roundRect">
              <a:avLst/>
            </a:prstGeom>
            <a:solidFill>
              <a:srgbClr val="0046AD"/>
            </a:solidFill>
            <a:ln>
              <a:solidFill>
                <a:srgbClr val="0046AD"/>
              </a:solidFill>
            </a:ln>
          </p:spPr>
          <p:txBody>
            <a:bodyPr wrap="square" rtlCol="0">
              <a:spAutoFit/>
            </a:bodyPr>
            <a:lstStyle/>
            <a:p>
              <a:pPr algn="ctr"/>
              <a:r>
                <a:rPr lang="en-GB" sz="15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5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1403648" y="4185950"/>
              <a:ext cx="1656184" cy="817245"/>
            </a:xfrm>
            <a:prstGeom prst="roundRect">
              <a:avLst/>
            </a:prstGeom>
            <a:solidFill>
              <a:srgbClr val="008BC8"/>
            </a:solidFill>
          </p:spPr>
          <p:txBody>
            <a:bodyPr wrap="square" rtlCol="0">
              <a:spAutoFit/>
            </a:bodyP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Harmonised classification and labelling</a:t>
              </a:r>
              <a:endParaRPr lang="en-GB"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3707904" y="4185950"/>
              <a:ext cx="1656184" cy="817245"/>
            </a:xfrm>
            <a:prstGeom prst="roundRect">
              <a:avLst/>
            </a:prstGeom>
            <a:solidFill>
              <a:srgbClr val="FF9900"/>
            </a:solidFill>
            <a:ln>
              <a:noFill/>
            </a:ln>
          </p:spPr>
          <p:txBody>
            <a:bodyPr wrap="square" rtlCol="0">
              <a:spAutoFit/>
            </a:bodyPr>
            <a:lstStyle/>
            <a:p>
              <a:pPr algn="ctr"/>
              <a:endPar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
          <p:nvSpPr>
            <p:cNvPr id="14" name="TextBox 13"/>
            <p:cNvSpPr txBox="1"/>
            <p:nvPr/>
          </p:nvSpPr>
          <p:spPr>
            <a:xfrm>
              <a:off x="6228184" y="4185950"/>
              <a:ext cx="1512168" cy="817245"/>
            </a:xfrm>
            <a:prstGeom prst="roundRect">
              <a:avLst/>
            </a:prstGeom>
            <a:solidFill>
              <a:srgbClr val="E45E24"/>
            </a:solidFill>
            <a:ln>
              <a:noFill/>
            </a:ln>
          </p:spPr>
          <p:txBody>
            <a:bodyPr wrap="square" rtlCol="0">
              <a:spAutoFit/>
            </a:bodyPr>
            <a:lstStyle/>
            <a:p>
              <a:pPr algn="ctr"/>
              <a:endPar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Restriction</a:t>
              </a:r>
            </a:p>
            <a:p>
              <a:pPr algn="ctr"/>
              <a:endParaRPr lang="en-GB"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Straight Connector 14"/>
            <p:cNvCxnSpPr/>
            <p:nvPr/>
          </p:nvCxnSpPr>
          <p:spPr>
            <a:xfrm>
              <a:off x="2231740" y="3872761"/>
              <a:ext cx="4716524" cy="0"/>
            </a:xfrm>
            <a:prstGeom prst="line">
              <a:avLst/>
            </a:prstGeom>
            <a:ln w="28575">
              <a:solidFill>
                <a:srgbClr val="0046AD"/>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35696" y="5148481"/>
            <a:ext cx="6696744" cy="584775"/>
          </a:xfrm>
          <a:prstGeom prst="rect">
            <a:avLst/>
          </a:prstGeom>
          <a:noFill/>
        </p:spPr>
        <p:txBody>
          <a:bodyPr wrap="square" rtlCol="0">
            <a:spAutoFit/>
          </a:bodyPr>
          <a:lstStyle/>
          <a:p>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Make sure you, your supplier and customers are aware if your substance is on the </a:t>
            </a:r>
            <a:r>
              <a:rPr lang="en-GB" sz="1600" b="1" dirty="0" err="1">
                <a:solidFill>
                  <a:srgbClr val="0046AD"/>
                </a:solidFill>
                <a:latin typeface="Verdana" panose="020B0604030504040204" pitchFamily="34" charset="0"/>
                <a:ea typeface="Verdana" panose="020B0604030504040204" pitchFamily="34" charset="0"/>
                <a:cs typeface="Verdana" panose="020B0604030504040204" pitchFamily="34" charset="0"/>
              </a:rPr>
              <a:t>RoI</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 and follow developments</a:t>
            </a:r>
          </a:p>
        </p:txBody>
      </p:sp>
      <p:sp>
        <p:nvSpPr>
          <p:cNvPr id="22" name="Rectangle 21"/>
          <p:cNvSpPr/>
          <p:nvPr/>
        </p:nvSpPr>
        <p:spPr>
          <a:xfrm>
            <a:off x="1223628" y="6145559"/>
            <a:ext cx="6696744" cy="369332"/>
          </a:xfrm>
          <a:prstGeom prst="rect">
            <a:avLst/>
          </a:prstGeom>
        </p:spPr>
        <p:txBody>
          <a:bodyPr wrap="square">
            <a:spAutoFit/>
          </a:bodyPr>
          <a:lstStyle/>
          <a:p>
            <a:pPr algn="ctr"/>
            <a:r>
              <a:rPr lang="en-GB" u="sng" dirty="0" smtClean="0">
                <a:solidFill>
                  <a:srgbClr val="0046AD"/>
                </a:solidFill>
                <a:latin typeface="Verdana" panose="020B0604030504040204" pitchFamily="34" charset="0"/>
                <a:ea typeface="Verdana" panose="020B0604030504040204" pitchFamily="34" charset="0"/>
                <a:cs typeface="Verdana" panose="020B0604030504040204" pitchFamily="34" charset="0"/>
                <a:hlinkClick r:id="rId3"/>
              </a:rPr>
              <a:t>https</a:t>
            </a:r>
            <a:r>
              <a:rPr lang="en-GB" u="sng" dirty="0">
                <a:solidFill>
                  <a:srgbClr val="0046AD"/>
                </a:solidFill>
                <a:latin typeface="Verdana" panose="020B0604030504040204" pitchFamily="34" charset="0"/>
                <a:ea typeface="Verdana" panose="020B0604030504040204" pitchFamily="34" charset="0"/>
                <a:cs typeface="Verdana" panose="020B0604030504040204" pitchFamily="34" charset="0"/>
                <a:hlinkClick r:id="rId3"/>
              </a:rPr>
              <a:t>://</a:t>
            </a:r>
            <a:r>
              <a:rPr lang="en-GB" u="sng" dirty="0" smtClean="0">
                <a:solidFill>
                  <a:srgbClr val="0046AD"/>
                </a:solidFill>
                <a:latin typeface="Verdana" panose="020B0604030504040204" pitchFamily="34" charset="0"/>
                <a:ea typeface="Verdana" panose="020B0604030504040204" pitchFamily="34" charset="0"/>
                <a:cs typeface="Verdana" panose="020B0604030504040204" pitchFamily="34" charset="0"/>
                <a:hlinkClick r:id="rId3"/>
              </a:rPr>
              <a:t>echa.europa.eu/registry-of-intentions</a:t>
            </a:r>
            <a:endParaRPr lang="en-GB" u="sng" dirty="0" smtClean="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4869160"/>
            <a:ext cx="1149859" cy="968400"/>
          </a:xfrm>
          <a:prstGeom prst="rect">
            <a:avLst/>
          </a:prstGeom>
        </p:spPr>
      </p:pic>
    </p:spTree>
    <p:extLst>
      <p:ext uri="{BB962C8B-B14F-4D97-AF65-F5344CB8AC3E}">
        <p14:creationId xmlns:p14="http://schemas.microsoft.com/office/powerpoint/2010/main" val="2962018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4799"/>
            <a:ext cx="7772400" cy="1470025"/>
          </a:xfrm>
        </p:spPr>
        <p:txBody>
          <a:bodyPr>
            <a:noAutofit/>
          </a:bodyPr>
          <a:lstStyle/>
          <a:p>
            <a:pPr algn="l"/>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Section 2</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12</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755576" y="1730673"/>
            <a:ext cx="7776864" cy="2292935"/>
          </a:xfrm>
          <a:prstGeom prst="rect">
            <a:avLst/>
          </a:prstGeom>
          <a:noFill/>
        </p:spPr>
        <p:txBody>
          <a:bodyPr wrap="square" rtlCol="0">
            <a:spAutoFit/>
          </a:bodyPr>
          <a:lstStyle/>
          <a:p>
            <a:r>
              <a:rPr lang="en-GB" sz="2200" dirty="0" smtClean="0">
                <a:latin typeface="Verdana" panose="020B0604030504040204" pitchFamily="34" charset="0"/>
                <a:ea typeface="Verdana" panose="020B0604030504040204" pitchFamily="34" charset="0"/>
                <a:cs typeface="Verdana" panose="020B0604030504040204" pitchFamily="34" charset="0"/>
              </a:rPr>
              <a:t>The REACH/CLP processes</a:t>
            </a:r>
          </a:p>
          <a:p>
            <a:endParaRPr lang="en-GB" sz="22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50000"/>
              </a:lnSpc>
              <a:buClr>
                <a:schemeClr val="tx1"/>
              </a:buClr>
              <a:buFont typeface="Arial" panose="020B0604020202020204" pitchFamily="34" charset="0"/>
              <a:buChar char="•"/>
            </a:pPr>
            <a:r>
              <a:rPr lang="en-GB" sz="22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Harmonised classification and labelling</a:t>
            </a:r>
          </a:p>
          <a:p>
            <a:pPr marL="342900" indent="-342900">
              <a:lnSpc>
                <a:spcPct val="150000"/>
              </a:lnSpc>
              <a:buClr>
                <a:schemeClr val="tx1"/>
              </a:buClr>
              <a:buFont typeface="Arial" panose="020B0604020202020204" pitchFamily="34" charset="0"/>
              <a:buChar char="•"/>
            </a:pPr>
            <a:r>
              <a:rPr lang="en-GB" sz="22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marL="342900" indent="-342900">
              <a:lnSpc>
                <a:spcPct val="150000"/>
              </a:lnSpc>
              <a:buClr>
                <a:schemeClr val="tx1"/>
              </a:buClr>
              <a:buFont typeface="Arial" panose="020B0604020202020204" pitchFamily="34" charset="0"/>
              <a:buChar char="•"/>
            </a:pPr>
            <a:r>
              <a:rPr lang="en-GB" sz="22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p:txBody>
      </p:sp>
    </p:spTree>
    <p:extLst>
      <p:ext uri="{BB962C8B-B14F-4D97-AF65-F5344CB8AC3E}">
        <p14:creationId xmlns:p14="http://schemas.microsoft.com/office/powerpoint/2010/main" val="1324117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683568" y="3789040"/>
            <a:ext cx="720080" cy="323493"/>
            <a:chOff x="683568" y="4365104"/>
            <a:chExt cx="720080" cy="323493"/>
          </a:xfrm>
        </p:grpSpPr>
        <p:sp>
          <p:nvSpPr>
            <p:cNvPr id="16" name="TextBox 15"/>
            <p:cNvSpPr txBox="1"/>
            <p:nvPr/>
          </p:nvSpPr>
          <p:spPr>
            <a:xfrm>
              <a:off x="683568" y="4365104"/>
              <a:ext cx="720080" cy="323493"/>
            </a:xfrm>
            <a:prstGeom prst="roundRect">
              <a:avLst/>
            </a:prstGeom>
            <a:no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585" y="4402908"/>
              <a:ext cx="360040" cy="25022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sp>
        <p:nvSpPr>
          <p:cNvPr id="2" name="Title 1"/>
          <p:cNvSpPr>
            <a:spLocks noGrp="1"/>
          </p:cNvSpPr>
          <p:nvPr>
            <p:ph type="ctrTitle"/>
          </p:nvPr>
        </p:nvSpPr>
        <p:spPr>
          <a:xfrm>
            <a:off x="611560" y="188640"/>
            <a:ext cx="7772400" cy="1470025"/>
          </a:xfrm>
        </p:spPr>
        <p:txBody>
          <a:bodyPr>
            <a:noAutofit/>
          </a:bodyPr>
          <a:lstStyle/>
          <a:p>
            <a:pPr algn="l"/>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Actors</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8264" y="476672"/>
            <a:ext cx="1317716" cy="797920"/>
          </a:xfrm>
          <a:prstGeom prst="rect">
            <a:avLst/>
          </a:prstGeom>
        </p:spPr>
      </p:pic>
      <p:sp>
        <p:nvSpPr>
          <p:cNvPr id="3" name="TextBox 2"/>
          <p:cNvSpPr txBox="1"/>
          <p:nvPr/>
        </p:nvSpPr>
        <p:spPr>
          <a:xfrm>
            <a:off x="1403648" y="1556792"/>
            <a:ext cx="7344816" cy="4298613"/>
          </a:xfrm>
          <a:prstGeom prst="rect">
            <a:avLst/>
          </a:prstGeom>
          <a:noFill/>
        </p:spPr>
        <p:txBody>
          <a:bodyPr wrap="square" rtlCol="0">
            <a:spAutoFit/>
          </a:bodyPr>
          <a:lstStyle/>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European Chemicals Agency (ECHA)</a:t>
            </a: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Risk Assessment Committee (RAC)</a:t>
            </a: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Socio-Economic Assessment Committee (SEAC)</a:t>
            </a: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Member States Committee (MSC)</a:t>
            </a:r>
          </a:p>
          <a:p>
            <a:pPr>
              <a:spcBef>
                <a:spcPts val="800"/>
              </a:spcBef>
            </a:pPr>
            <a:endParaRPr lang="en-GB" sz="2200" dirty="0">
              <a:latin typeface="Verdana" panose="020B0604030504040204" pitchFamily="34" charset="0"/>
              <a:ea typeface="Verdana" panose="020B0604030504040204" pitchFamily="34" charset="0"/>
              <a:cs typeface="Verdana" panose="020B0604030504040204" pitchFamily="34" charset="0"/>
            </a:endParaRP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European Commission (COM)</a:t>
            </a: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Member States (MS)</a:t>
            </a:r>
          </a:p>
          <a:p>
            <a:pPr>
              <a:spcBef>
                <a:spcPts val="800"/>
              </a:spcBef>
            </a:pPr>
            <a:r>
              <a:rPr lang="en-GB" sz="2200" dirty="0" smtClean="0">
                <a:latin typeface="Verdana" panose="020B0604030504040204" pitchFamily="34" charset="0"/>
                <a:ea typeface="Verdana" panose="020B0604030504040204" pitchFamily="34" charset="0"/>
                <a:cs typeface="Verdana" panose="020B0604030504040204" pitchFamily="34" charset="0"/>
              </a:rPr>
              <a:t>Other stakeholders (industry, NGOs, general public, etc.)</a:t>
            </a:r>
          </a:p>
          <a:p>
            <a:pPr>
              <a:spcBef>
                <a:spcPts val="800"/>
              </a:spcBef>
            </a:pPr>
            <a:endParaRPr lang="en-GB" sz="22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683568" y="2060848"/>
            <a:ext cx="720080" cy="323493"/>
          </a:xfrm>
          <a:prstGeom prst="roundRect">
            <a:avLst/>
          </a:prstGeom>
          <a:solidFill>
            <a:srgbClr val="D7EFFA"/>
          </a:solidFill>
          <a:ln>
            <a:no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RAC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683568" y="2492896"/>
            <a:ext cx="720080" cy="323493"/>
          </a:xfrm>
          <a:prstGeom prst="roundRect">
            <a:avLst/>
          </a:prstGeom>
          <a:solidFill>
            <a:srgbClr val="FFCC00"/>
          </a:solidFill>
          <a:ln>
            <a:solidFill>
              <a:srgbClr val="FFCC00"/>
            </a:solid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SEAC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683568" y="2924944"/>
            <a:ext cx="720080" cy="323493"/>
          </a:xfrm>
          <a:prstGeom prst="roundRect">
            <a:avLst/>
          </a:prstGeom>
          <a:solidFill>
            <a:srgbClr val="008BC8"/>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MSC</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683568" y="4257635"/>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7958" y="4725144"/>
            <a:ext cx="504123" cy="448792"/>
          </a:xfrm>
          <a:prstGeom prst="rect">
            <a:avLst/>
          </a:prstGeom>
        </p:spPr>
      </p:pic>
      <p:grpSp>
        <p:nvGrpSpPr>
          <p:cNvPr id="17" name="Group 16"/>
          <p:cNvGrpSpPr/>
          <p:nvPr/>
        </p:nvGrpSpPr>
        <p:grpSpPr>
          <a:xfrm>
            <a:off x="683568" y="1623204"/>
            <a:ext cx="720080" cy="323493"/>
            <a:chOff x="683568" y="1623204"/>
            <a:chExt cx="720080" cy="323493"/>
          </a:xfrm>
        </p:grpSpPr>
        <p:sp>
          <p:nvSpPr>
            <p:cNvPr id="15" name="TextBox 14"/>
            <p:cNvSpPr txBox="1"/>
            <p:nvPr/>
          </p:nvSpPr>
          <p:spPr>
            <a:xfrm>
              <a:off x="683568" y="1623204"/>
              <a:ext cx="720080" cy="323493"/>
            </a:xfrm>
            <a:prstGeom prst="roundRect">
              <a:avLst/>
            </a:prstGeom>
            <a:no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3650" y="1703588"/>
              <a:ext cx="619911" cy="162727"/>
            </a:xfrm>
            <a:prstGeom prst="rect">
              <a:avLst/>
            </a:prstGeom>
          </p:spPr>
        </p:pic>
      </p:grpSp>
    </p:spTree>
    <p:extLst>
      <p:ext uri="{BB962C8B-B14F-4D97-AF65-F5344CB8AC3E}">
        <p14:creationId xmlns:p14="http://schemas.microsoft.com/office/powerpoint/2010/main" val="1324117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7772400" cy="1080120"/>
          </a:xfrm>
        </p:spPr>
        <p:txBody>
          <a:bodyPr>
            <a:noAutofit/>
          </a:bodyPr>
          <a:lstStyle/>
          <a:p>
            <a:pPr algn="l"/>
            <a: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Lists published on ECHA website</a:t>
            </a:r>
            <a:endParaRPr lang="en-GB" sz="30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67544" y="1337955"/>
            <a:ext cx="8064896" cy="5273238"/>
          </a:xfrm>
          <a:prstGeom prst="rect">
            <a:avLst/>
          </a:prstGeom>
          <a:noFill/>
        </p:spPr>
        <p:txBody>
          <a:bodyPr wrap="square" rtlCol="0">
            <a:spAutoFit/>
          </a:bodyPr>
          <a:lstStyle/>
          <a:p>
            <a:pPr>
              <a:spcBef>
                <a:spcPts val="800"/>
              </a:spcBef>
            </a:pPr>
            <a:r>
              <a:rPr lang="en-GB" b="1" dirty="0">
                <a:solidFill>
                  <a:srgbClr val="652D90"/>
                </a:solidFill>
                <a:latin typeface="Verdana" panose="020B0604030504040204" pitchFamily="34" charset="0"/>
                <a:ea typeface="Verdana" panose="020B0604030504040204" pitchFamily="34" charset="0"/>
                <a:cs typeface="Verdana" panose="020B0604030504040204" pitchFamily="34" charset="0"/>
              </a:rPr>
              <a:t>Harmonised classification and </a:t>
            </a:r>
            <a:r>
              <a:rPr lang="en-GB"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labelling (CLH)</a:t>
            </a:r>
          </a:p>
          <a:p>
            <a:pPr marL="342900" indent="-342900">
              <a:spcBef>
                <a:spcPts val="800"/>
              </a:spcBef>
              <a:buFont typeface="Arial" panose="020B0604020202020204" pitchFamily="34" charset="0"/>
              <a:buChar char="•"/>
            </a:pPr>
            <a:r>
              <a:rPr lang="en-GB" sz="1500" dirty="0" smtClean="0">
                <a:latin typeface="Verdana" panose="020B0604030504040204" pitchFamily="34" charset="0"/>
                <a:ea typeface="Verdana" panose="020B0604030504040204" pitchFamily="34" charset="0"/>
                <a:cs typeface="Verdana" panose="020B0604030504040204" pitchFamily="34" charset="0"/>
              </a:rPr>
              <a:t>Registry of intention: substances for which authorities intend to propose a harmonised classification and labelling</a:t>
            </a:r>
          </a:p>
          <a:p>
            <a:pPr marL="342900" indent="-342900">
              <a:spcBef>
                <a:spcPts val="800"/>
              </a:spcBef>
              <a:buFont typeface="Arial" panose="020B0604020202020204" pitchFamily="34" charset="0"/>
              <a:buChar char="•"/>
            </a:pPr>
            <a:r>
              <a:rPr lang="en-GB" sz="1500" dirty="0" smtClean="0">
                <a:latin typeface="Verdana" panose="020B0604030504040204" pitchFamily="34" charset="0"/>
                <a:ea typeface="Verdana" panose="020B0604030504040204" pitchFamily="34" charset="0"/>
                <a:cs typeface="Verdana" panose="020B0604030504040204" pitchFamily="34" charset="0"/>
              </a:rPr>
              <a:t>List </a:t>
            </a:r>
            <a:r>
              <a:rPr lang="en-GB" sz="1500" dirty="0">
                <a:latin typeface="Verdana" panose="020B0604030504040204" pitchFamily="34" charset="0"/>
                <a:ea typeface="Verdana" panose="020B0604030504040204" pitchFamily="34" charset="0"/>
                <a:cs typeface="Verdana" panose="020B0604030504040204" pitchFamily="34" charset="0"/>
              </a:rPr>
              <a:t>of </a:t>
            </a:r>
            <a:r>
              <a:rPr lang="en-GB" sz="1500" dirty="0" smtClean="0">
                <a:latin typeface="Verdana" panose="020B0604030504040204" pitchFamily="34" charset="0"/>
                <a:ea typeface="Verdana" panose="020B0604030504040204" pitchFamily="34" charset="0"/>
                <a:cs typeface="Verdana" panose="020B0604030504040204" pitchFamily="34" charset="0"/>
              </a:rPr>
              <a:t>CLH proposals </a:t>
            </a:r>
            <a:r>
              <a:rPr lang="en-GB" sz="1500" dirty="0">
                <a:latin typeface="Verdana" panose="020B0604030504040204" pitchFamily="34" charset="0"/>
                <a:ea typeface="Verdana" panose="020B0604030504040204" pitchFamily="34" charset="0"/>
                <a:cs typeface="Verdana" panose="020B0604030504040204" pitchFamily="34" charset="0"/>
              </a:rPr>
              <a:t>under public consultation</a:t>
            </a:r>
          </a:p>
          <a:p>
            <a:pPr marL="342900" indent="-342900">
              <a:spcBef>
                <a:spcPts val="800"/>
              </a:spcBef>
              <a:buFont typeface="Arial" panose="020B0604020202020204" pitchFamily="34" charset="0"/>
              <a:buChar char="•"/>
            </a:pPr>
            <a:r>
              <a:rPr lang="en-GB" sz="1500" dirty="0">
                <a:latin typeface="Verdana" panose="020B0604030504040204" pitchFamily="34" charset="0"/>
                <a:ea typeface="Verdana" panose="020B0604030504040204" pitchFamily="34" charset="0"/>
                <a:cs typeface="Verdana" panose="020B0604030504040204" pitchFamily="34" charset="0"/>
              </a:rPr>
              <a:t>List of substances with a CLH (Annex VI to CLP)</a:t>
            </a:r>
          </a:p>
          <a:p>
            <a:pPr>
              <a:spcBef>
                <a:spcPts val="1200"/>
              </a:spcBef>
            </a:pPr>
            <a:r>
              <a:rPr lang="en-GB"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marL="285750" indent="-285750">
              <a:spcBef>
                <a:spcPts val="800"/>
              </a:spcBef>
              <a:buFont typeface="Arial" panose="020B0604020202020204" pitchFamily="34" charset="0"/>
              <a:buChar char="•"/>
            </a:pPr>
            <a:r>
              <a:rPr lang="en-GB" sz="1500" dirty="0" smtClean="0">
                <a:latin typeface="Verdana" panose="020B0604030504040204" pitchFamily="34" charset="0"/>
                <a:ea typeface="Verdana" panose="020B0604030504040204" pitchFamily="34" charset="0"/>
                <a:cs typeface="Verdana" panose="020B0604030504040204" pitchFamily="34" charset="0"/>
              </a:rPr>
              <a:t>Registry of intention: substances that authorities intend to identify as SVHC</a:t>
            </a:r>
          </a:p>
          <a:p>
            <a:pPr marL="285750" indent="-285750">
              <a:spcBef>
                <a:spcPts val="800"/>
              </a:spcBef>
              <a:buFont typeface="Arial" panose="020B0604020202020204" pitchFamily="34" charset="0"/>
              <a:buChar char="•"/>
            </a:pPr>
            <a:r>
              <a:rPr lang="en-GB" sz="1500" dirty="0" smtClean="0">
                <a:latin typeface="Verdana" panose="020B0604030504040204" pitchFamily="34" charset="0"/>
                <a:ea typeface="Verdana" panose="020B0604030504040204" pitchFamily="34" charset="0"/>
                <a:cs typeface="Verdana" panose="020B0604030504040204" pitchFamily="34" charset="0"/>
              </a:rPr>
              <a:t>Candidate list: substances </a:t>
            </a:r>
            <a:r>
              <a:rPr lang="en-GB" sz="1500" dirty="0">
                <a:latin typeface="Verdana" panose="020B0604030504040204" pitchFamily="34" charset="0"/>
                <a:ea typeface="Verdana" panose="020B0604030504040204" pitchFamily="34" charset="0"/>
                <a:cs typeface="Verdana" panose="020B0604030504040204" pitchFamily="34" charset="0"/>
              </a:rPr>
              <a:t>identified as SVHC</a:t>
            </a:r>
          </a:p>
          <a:p>
            <a:pPr marL="285750" indent="-285750">
              <a:spcBef>
                <a:spcPts val="800"/>
              </a:spcBef>
              <a:buFont typeface="Arial" panose="020B0604020202020204" pitchFamily="34" charset="0"/>
              <a:buChar char="•"/>
            </a:pPr>
            <a:r>
              <a:rPr lang="en-GB" sz="1500" dirty="0">
                <a:latin typeface="Verdana" panose="020B0604030504040204" pitchFamily="34" charset="0"/>
                <a:ea typeface="Verdana" panose="020B0604030504040204" pitchFamily="34" charset="0"/>
                <a:cs typeface="Verdana" panose="020B0604030504040204" pitchFamily="34" charset="0"/>
              </a:rPr>
              <a:t>Submitted </a:t>
            </a:r>
            <a:r>
              <a:rPr lang="en-GB" sz="1500" dirty="0" smtClean="0">
                <a:latin typeface="Verdana" panose="020B0604030504040204" pitchFamily="34" charset="0"/>
                <a:ea typeface="Verdana" panose="020B0604030504040204" pitchFamily="34" charset="0"/>
                <a:cs typeface="Verdana" panose="020B0604030504040204" pitchFamily="34" charset="0"/>
              </a:rPr>
              <a:t>recommendations:</a:t>
            </a:r>
            <a:r>
              <a:rPr lang="en-GB" sz="1500" dirty="0">
                <a:latin typeface="Verdana" panose="020B0604030504040204" pitchFamily="34" charset="0"/>
                <a:ea typeface="Verdana" panose="020B0604030504040204" pitchFamily="34" charset="0"/>
                <a:cs typeface="Verdana" panose="020B0604030504040204" pitchFamily="34" charset="0"/>
              </a:rPr>
              <a:t> </a:t>
            </a:r>
            <a:r>
              <a:rPr lang="en-GB" sz="1500" dirty="0" smtClean="0">
                <a:latin typeface="Verdana" panose="020B0604030504040204" pitchFamily="34" charset="0"/>
                <a:ea typeface="Verdana" panose="020B0604030504040204" pitchFamily="34" charset="0"/>
                <a:cs typeface="Verdana" panose="020B0604030504040204" pitchFamily="34" charset="0"/>
              </a:rPr>
              <a:t>candidate list </a:t>
            </a:r>
            <a:r>
              <a:rPr lang="en-GB" sz="1500" dirty="0">
                <a:latin typeface="Verdana" panose="020B0604030504040204" pitchFamily="34" charset="0"/>
                <a:ea typeface="Verdana" panose="020B0604030504040204" pitchFamily="34" charset="0"/>
                <a:cs typeface="Verdana" panose="020B0604030504040204" pitchFamily="34" charset="0"/>
              </a:rPr>
              <a:t>substances </a:t>
            </a:r>
            <a:r>
              <a:rPr lang="en-GB" sz="1500" dirty="0" smtClean="0">
                <a:latin typeface="Verdana" panose="020B0604030504040204" pitchFamily="34" charset="0"/>
                <a:ea typeface="Verdana" panose="020B0604030504040204" pitchFamily="34" charset="0"/>
                <a:cs typeface="Verdana" panose="020B0604030504040204" pitchFamily="34" charset="0"/>
              </a:rPr>
              <a:t>that </a:t>
            </a:r>
            <a:r>
              <a:rPr lang="en-GB" sz="1500" dirty="0">
                <a:latin typeface="Verdana" panose="020B0604030504040204" pitchFamily="34" charset="0"/>
                <a:ea typeface="Verdana" panose="020B0604030504040204" pitchFamily="34" charset="0"/>
                <a:cs typeface="Verdana" panose="020B0604030504040204" pitchFamily="34" charset="0"/>
              </a:rPr>
              <a:t>have been prioritised to be included in the Authorisation List</a:t>
            </a:r>
          </a:p>
          <a:p>
            <a:pPr marL="285750" indent="-285750">
              <a:spcBef>
                <a:spcPts val="800"/>
              </a:spcBef>
              <a:buFont typeface="Arial" panose="020B0604020202020204" pitchFamily="34" charset="0"/>
              <a:buChar char="•"/>
            </a:pPr>
            <a:r>
              <a:rPr lang="en-GB" sz="1500" dirty="0" smtClean="0">
                <a:latin typeface="Verdana" panose="020B0604030504040204" pitchFamily="34" charset="0"/>
                <a:ea typeface="Verdana" panose="020B0604030504040204" pitchFamily="34" charset="0"/>
                <a:cs typeface="Verdana" panose="020B0604030504040204" pitchFamily="34" charset="0"/>
              </a:rPr>
              <a:t>Authorisation List: substances </a:t>
            </a:r>
            <a:r>
              <a:rPr lang="en-GB" sz="1500" dirty="0">
                <a:latin typeface="Verdana" panose="020B0604030504040204" pitchFamily="34" charset="0"/>
                <a:ea typeface="Verdana" panose="020B0604030504040204" pitchFamily="34" charset="0"/>
                <a:cs typeface="Verdana" panose="020B0604030504040204" pitchFamily="34" charset="0"/>
              </a:rPr>
              <a:t>subject to authorisation (Annex XIV to REACH)</a:t>
            </a:r>
          </a:p>
          <a:p>
            <a:pPr>
              <a:spcBef>
                <a:spcPts val="1200"/>
              </a:spcBef>
            </a:pPr>
            <a:r>
              <a:rPr lang="en-GB"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marL="285750" indent="-285750">
              <a:spcBef>
                <a:spcPts val="800"/>
              </a:spcBef>
              <a:buFont typeface="Arial" panose="020B0604020202020204" pitchFamily="34" charset="0"/>
              <a:buChar char="•"/>
            </a:pPr>
            <a:r>
              <a:rPr lang="en-GB" sz="1500" dirty="0">
                <a:latin typeface="Verdana" panose="020B0604030504040204" pitchFamily="34" charset="0"/>
                <a:ea typeface="Verdana" panose="020B0604030504040204" pitchFamily="34" charset="0"/>
                <a:cs typeface="Verdana" panose="020B0604030504040204" pitchFamily="34" charset="0"/>
              </a:rPr>
              <a:t>Registry of intention: substances for which authorities intend to propose a restriction</a:t>
            </a:r>
          </a:p>
          <a:p>
            <a:pPr marL="285750" indent="-285750">
              <a:spcBef>
                <a:spcPts val="800"/>
              </a:spcBef>
              <a:buFont typeface="Arial" panose="020B0604020202020204" pitchFamily="34" charset="0"/>
              <a:buChar char="•"/>
            </a:pPr>
            <a:r>
              <a:rPr lang="en-GB" sz="1500" dirty="0">
                <a:latin typeface="Verdana" panose="020B0604030504040204" pitchFamily="34" charset="0"/>
                <a:ea typeface="Verdana" panose="020B0604030504040204" pitchFamily="34" charset="0"/>
                <a:cs typeface="Verdana" panose="020B0604030504040204" pitchFamily="34" charset="0"/>
              </a:rPr>
              <a:t>List of </a:t>
            </a:r>
            <a:r>
              <a:rPr lang="en-GB" sz="1500" dirty="0" smtClean="0">
                <a:latin typeface="Verdana" panose="020B0604030504040204" pitchFamily="34" charset="0"/>
                <a:ea typeface="Verdana" panose="020B0604030504040204" pitchFamily="34" charset="0"/>
                <a:cs typeface="Verdana" panose="020B0604030504040204" pitchFamily="34" charset="0"/>
              </a:rPr>
              <a:t>restriction proposals </a:t>
            </a:r>
            <a:r>
              <a:rPr lang="en-GB" sz="1500" dirty="0">
                <a:latin typeface="Verdana" panose="020B0604030504040204" pitchFamily="34" charset="0"/>
                <a:ea typeface="Verdana" panose="020B0604030504040204" pitchFamily="34" charset="0"/>
                <a:cs typeface="Verdana" panose="020B0604030504040204" pitchFamily="34" charset="0"/>
              </a:rPr>
              <a:t>under </a:t>
            </a:r>
            <a:r>
              <a:rPr lang="en-GB" sz="1500" dirty="0" smtClean="0">
                <a:latin typeface="Verdana" panose="020B0604030504040204" pitchFamily="34" charset="0"/>
                <a:ea typeface="Verdana" panose="020B0604030504040204" pitchFamily="34" charset="0"/>
                <a:cs typeface="Verdana" panose="020B0604030504040204" pitchFamily="34" charset="0"/>
              </a:rPr>
              <a:t>public </a:t>
            </a:r>
            <a:r>
              <a:rPr lang="en-GB" sz="1500" dirty="0">
                <a:latin typeface="Verdana" panose="020B0604030504040204" pitchFamily="34" charset="0"/>
                <a:ea typeface="Verdana" panose="020B0604030504040204" pitchFamily="34" charset="0"/>
                <a:cs typeface="Verdana" panose="020B0604030504040204" pitchFamily="34" charset="0"/>
              </a:rPr>
              <a:t>consultation</a:t>
            </a:r>
          </a:p>
          <a:p>
            <a:pPr marL="285750" indent="-285750">
              <a:spcBef>
                <a:spcPts val="800"/>
              </a:spcBef>
              <a:buFont typeface="Arial" panose="020B0604020202020204" pitchFamily="34" charset="0"/>
              <a:buChar char="•"/>
            </a:pPr>
            <a:r>
              <a:rPr lang="en-GB" sz="1500" dirty="0">
                <a:latin typeface="Verdana" panose="020B0604030504040204" pitchFamily="34" charset="0"/>
                <a:ea typeface="Verdana" panose="020B0604030504040204" pitchFamily="34" charset="0"/>
                <a:cs typeface="Verdana" panose="020B0604030504040204" pitchFamily="34" charset="0"/>
              </a:rPr>
              <a:t>List of restrictions: restricted substances (Annex XVII to REACH</a:t>
            </a:r>
            <a:r>
              <a:rPr lang="en-GB" sz="1600" dirty="0">
                <a:latin typeface="Verdana" panose="020B0604030504040204" pitchFamily="34" charset="0"/>
                <a:ea typeface="Verdana" panose="020B0604030504040204" pitchFamily="34" charset="0"/>
                <a:cs typeface="Verdana" panose="020B0604030504040204" pitchFamily="34" charset="0"/>
              </a:rPr>
              <a:t>)</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332656"/>
            <a:ext cx="864096" cy="1011122"/>
          </a:xfrm>
          <a:prstGeom prst="rect">
            <a:avLst/>
          </a:prstGeom>
        </p:spPr>
      </p:pic>
    </p:spTree>
    <p:extLst>
      <p:ext uri="{BB962C8B-B14F-4D97-AF65-F5344CB8AC3E}">
        <p14:creationId xmlns:p14="http://schemas.microsoft.com/office/powerpoint/2010/main" val="107876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467544" y="548680"/>
            <a:ext cx="8064896" cy="936104"/>
          </a:xfrm>
          <a:prstGeom prst="flowChartAlternateProcess">
            <a:avLst/>
          </a:prstGeom>
          <a:solidFill>
            <a:srgbClr val="652D90"/>
          </a:solidFill>
          <a:ln>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11560" y="260648"/>
            <a:ext cx="7772400" cy="1470025"/>
          </a:xfrm>
        </p:spPr>
        <p:txBody>
          <a:bodyPr>
            <a:noAutofit/>
          </a:bodyPr>
          <a:lstStyle/>
          <a:p>
            <a:pPr algn="l"/>
            <a:r>
              <a:rPr lang="en-GB" alt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Harmonised Classification &amp; Labelling</a:t>
            </a:r>
            <a:endParaRPr lang="en-GB"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755576" y="1844824"/>
            <a:ext cx="7776864" cy="4016484"/>
          </a:xfrm>
          <a:prstGeom prst="rect">
            <a:avLst/>
          </a:prstGeom>
          <a:noFill/>
        </p:spPr>
        <p:txBody>
          <a:bodyPr wrap="square" rtlCol="0">
            <a:spAutoFit/>
          </a:bodyPr>
          <a:lstStyle/>
          <a:p>
            <a:pPr>
              <a:spcBef>
                <a:spcPts val="1200"/>
              </a:spcBef>
            </a:pPr>
            <a:r>
              <a:rPr lang="en-GB" sz="2000" b="1" dirty="0">
                <a:latin typeface="Verdana" panose="020B0604030504040204" pitchFamily="34" charset="0"/>
                <a:ea typeface="Verdana" panose="020B0604030504040204" pitchFamily="34" charset="0"/>
                <a:cs typeface="Verdana" panose="020B0604030504040204" pitchFamily="34" charset="0"/>
              </a:rPr>
              <a:t>Aim: </a:t>
            </a:r>
            <a:r>
              <a:rPr lang="en-GB" sz="2000" dirty="0">
                <a:latin typeface="Verdana" panose="020B0604030504040204" pitchFamily="34" charset="0"/>
                <a:ea typeface="Verdana" panose="020B0604030504040204" pitchFamily="34" charset="0"/>
                <a:cs typeface="Verdana" panose="020B0604030504040204" pitchFamily="34" charset="0"/>
              </a:rPr>
              <a:t>to harmonise classification of certain hazardous chemicals to ensure adequate risk management. It is applied in particular</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For substances that are CMR or respiratory </a:t>
            </a:r>
            <a:r>
              <a:rPr lang="en-GB" sz="2000" dirty="0" err="1">
                <a:latin typeface="Verdana" panose="020B0604030504040204" pitchFamily="34" charset="0"/>
                <a:ea typeface="Verdana" panose="020B0604030504040204" pitchFamily="34" charset="0"/>
                <a:cs typeface="Verdana" panose="020B0604030504040204" pitchFamily="34" charset="0"/>
              </a:rPr>
              <a:t>sensitisers</a:t>
            </a:r>
            <a:endParaRPr lang="en-GB"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For active substances in biocidal or plant protection products</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When classification at EU level is justified</a:t>
            </a:r>
          </a:p>
          <a:p>
            <a:pPr>
              <a:spcBef>
                <a:spcPts val="600"/>
              </a:spcBef>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en-GB" sz="1500" dirty="0">
                <a:latin typeface="Verdana" panose="020B0604030504040204" pitchFamily="34" charset="0"/>
                <a:ea typeface="Verdana" panose="020B0604030504040204" pitchFamily="34" charset="0"/>
                <a:cs typeface="Verdana" panose="020B0604030504040204" pitchFamily="34" charset="0"/>
                <a:hlinkClick r:id="rId3"/>
              </a:rPr>
              <a:t>https://</a:t>
            </a:r>
            <a:r>
              <a:rPr lang="en-GB" sz="1500" dirty="0" smtClean="0">
                <a:latin typeface="Verdana" panose="020B0604030504040204" pitchFamily="34" charset="0"/>
                <a:ea typeface="Verdana" panose="020B0604030504040204" pitchFamily="34" charset="0"/>
                <a:cs typeface="Verdana" panose="020B0604030504040204" pitchFamily="34" charset="0"/>
                <a:hlinkClick r:id="rId3"/>
              </a:rPr>
              <a:t>echa.europa.eu/regulations/clp/harmonised-classification-and-labelling</a:t>
            </a:r>
            <a:endParaRPr lang="en-GB" sz="1500" dirty="0" smtClean="0">
              <a:latin typeface="Verdana" panose="020B0604030504040204" pitchFamily="34" charset="0"/>
              <a:ea typeface="Verdana" panose="020B0604030504040204" pitchFamily="34" charset="0"/>
              <a:cs typeface="Verdana" panose="020B0604030504040204" pitchFamily="34" charset="0"/>
            </a:endParaRPr>
          </a:p>
          <a:p>
            <a:pPr>
              <a:spcBef>
                <a:spcPts val="600"/>
              </a:spcBef>
            </a:pPr>
            <a:endParaRPr lang="en-GB" sz="1500" dirty="0" smtClean="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en-GB" sz="1500" dirty="0" smtClean="0">
                <a:latin typeface="Verdana" panose="020B0604030504040204" pitchFamily="34" charset="0"/>
                <a:ea typeface="Verdana" panose="020B0604030504040204" pitchFamily="34" charset="0"/>
                <a:cs typeface="Verdana" panose="020B0604030504040204" pitchFamily="34" charset="0"/>
              </a:rPr>
              <a:t>Questions </a:t>
            </a:r>
            <a:r>
              <a:rPr lang="en-GB" sz="1500" dirty="0">
                <a:latin typeface="Verdana" panose="020B0604030504040204" pitchFamily="34" charset="0"/>
                <a:ea typeface="Verdana" panose="020B0604030504040204" pitchFamily="34" charset="0"/>
                <a:cs typeface="Verdana" panose="020B0604030504040204" pitchFamily="34" charset="0"/>
              </a:rPr>
              <a:t>&amp; answers: </a:t>
            </a:r>
            <a:r>
              <a:rPr lang="en-GB" sz="1500" dirty="0">
                <a:latin typeface="Verdana" panose="020B0604030504040204" pitchFamily="34" charset="0"/>
                <a:ea typeface="Verdana" panose="020B0604030504040204" pitchFamily="34" charset="0"/>
                <a:cs typeface="Verdana" panose="020B0604030504040204" pitchFamily="34" charset="0"/>
                <a:hlinkClick r:id="rId4"/>
              </a:rPr>
              <a:t>https://</a:t>
            </a:r>
            <a:r>
              <a:rPr lang="en-GB" sz="1500" dirty="0" smtClean="0">
                <a:latin typeface="Verdana" panose="020B0604030504040204" pitchFamily="34" charset="0"/>
                <a:ea typeface="Verdana" panose="020B0604030504040204" pitchFamily="34" charset="0"/>
                <a:cs typeface="Verdana" panose="020B0604030504040204" pitchFamily="34" charset="0"/>
                <a:hlinkClick r:id="rId4"/>
              </a:rPr>
              <a:t>echa.europa.eu/support/qas-support/browse</a:t>
            </a:r>
            <a:endParaRPr lang="en-GB"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6302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95536" y="404664"/>
            <a:ext cx="8278071" cy="15121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Harmonised Classification &amp; Labelling (CLH) process overview</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oup 6"/>
          <p:cNvGrpSpPr/>
          <p:nvPr/>
        </p:nvGrpSpPr>
        <p:grpSpPr>
          <a:xfrm>
            <a:off x="467544" y="3017258"/>
            <a:ext cx="8246634" cy="987806"/>
            <a:chOff x="573838" y="3017258"/>
            <a:chExt cx="8246634" cy="987806"/>
          </a:xfrm>
          <a:effectLst/>
        </p:grpSpPr>
        <p:sp>
          <p:nvSpPr>
            <p:cNvPr id="45" name="Flowchart: Alternate Process 44"/>
            <p:cNvSpPr/>
            <p:nvPr/>
          </p:nvSpPr>
          <p:spPr>
            <a:xfrm>
              <a:off x="2051720" y="3017258"/>
              <a:ext cx="6768752" cy="987806"/>
            </a:xfrm>
            <a:prstGeom prst="flowChartAlternateProcess">
              <a:avLst/>
            </a:prstGeom>
            <a:solidFill>
              <a:srgbClr val="652D90"/>
            </a:solidFill>
            <a:ln>
              <a:solidFill>
                <a:srgbClr val="652D9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ounded Rectangle 39"/>
            <p:cNvSpPr/>
            <p:nvPr/>
          </p:nvSpPr>
          <p:spPr>
            <a:xfrm>
              <a:off x="7342590" y="3097443"/>
              <a:ext cx="1368152" cy="796453"/>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7266506" y="3110949"/>
              <a:ext cx="1516244" cy="769441"/>
            </a:xfrm>
            <a:prstGeom prst="rect">
              <a:avLst/>
            </a:prstGeom>
            <a:noFill/>
            <a:ln>
              <a:solidFill>
                <a:srgbClr val="652D90"/>
              </a:solidFill>
            </a:ln>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List of harmonised classification &amp; labelling</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2158015" y="3111547"/>
              <a:ext cx="936104" cy="768244"/>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11" name="Diamond 10"/>
            <p:cNvSpPr/>
            <p:nvPr/>
          </p:nvSpPr>
          <p:spPr>
            <a:xfrm>
              <a:off x="6152100" y="3133214"/>
              <a:ext cx="932028" cy="724911"/>
            </a:xfrm>
            <a:prstGeom prst="diamond">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17" name="Flowchart: Alternate Process 16"/>
            <p:cNvSpPr/>
            <p:nvPr/>
          </p:nvSpPr>
          <p:spPr>
            <a:xfrm>
              <a:off x="3454157" y="3099625"/>
              <a:ext cx="1296144" cy="792088"/>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20" name="TextBox 19"/>
            <p:cNvSpPr txBox="1"/>
            <p:nvPr/>
          </p:nvSpPr>
          <p:spPr>
            <a:xfrm>
              <a:off x="2158014" y="3280226"/>
              <a:ext cx="936104"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CLH</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proposal</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TextBox 24"/>
            <p:cNvSpPr txBox="1"/>
            <p:nvPr/>
          </p:nvSpPr>
          <p:spPr>
            <a:xfrm>
              <a:off x="3450081" y="3280226"/>
              <a:ext cx="13002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3166126" y="3387669"/>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38" name="Flowchart: Alternate Process 37"/>
            <p:cNvSpPr/>
            <p:nvPr/>
          </p:nvSpPr>
          <p:spPr>
            <a:xfrm>
              <a:off x="5038335" y="3085621"/>
              <a:ext cx="830876" cy="820096"/>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39" name="TextBox 38"/>
            <p:cNvSpPr txBox="1"/>
            <p:nvPr/>
          </p:nvSpPr>
          <p:spPr>
            <a:xfrm>
              <a:off x="5038334" y="3268612"/>
              <a:ext cx="830876"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TextBox 41"/>
            <p:cNvSpPr txBox="1"/>
            <p:nvPr/>
          </p:nvSpPr>
          <p:spPr>
            <a:xfrm>
              <a:off x="4784588" y="3387669"/>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43" name="TextBox 42"/>
            <p:cNvSpPr txBox="1"/>
            <p:nvPr/>
          </p:nvSpPr>
          <p:spPr>
            <a:xfrm>
              <a:off x="5902430" y="3387669"/>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44" name="TextBox 43"/>
            <p:cNvSpPr txBox="1"/>
            <p:nvPr/>
          </p:nvSpPr>
          <p:spPr>
            <a:xfrm>
              <a:off x="7088844" y="3387669"/>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27" name="TextBox 26"/>
            <p:cNvSpPr txBox="1"/>
            <p:nvPr/>
          </p:nvSpPr>
          <p:spPr>
            <a:xfrm>
              <a:off x="6152099" y="3364864"/>
              <a:ext cx="898384" cy="261610"/>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ounded Rectangle 8"/>
            <p:cNvSpPr/>
            <p:nvPr/>
          </p:nvSpPr>
          <p:spPr>
            <a:xfrm>
              <a:off x="573839" y="3097443"/>
              <a:ext cx="1080120" cy="796453"/>
            </a:xfrm>
            <a:prstGeom prst="roundRect">
              <a:avLst/>
            </a:prstGeom>
            <a:solidFill>
              <a:schemeClr val="bg1"/>
            </a:solidFill>
            <a:ln w="38100">
              <a:solidFill>
                <a:srgbClr val="652D9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19" name="TextBox 18"/>
            <p:cNvSpPr txBox="1"/>
            <p:nvPr/>
          </p:nvSpPr>
          <p:spPr>
            <a:xfrm>
              <a:off x="573838" y="3280226"/>
              <a:ext cx="10801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1725966" y="3387669"/>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3240187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080120"/>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Registry of current CLH intentions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755576" y="1616522"/>
            <a:ext cx="6120680" cy="2708434"/>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As the first step, Member States or industry (downstream users, manufacturers, importers) usually inform all interested parties of their intention to submit a proposal to harmonise the classification and labelling of the substance</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intention is published in the registry of intentions, on the ECHA website</a:t>
            </a:r>
          </a:p>
        </p:txBody>
      </p:sp>
      <p:sp>
        <p:nvSpPr>
          <p:cNvPr id="7" name="TextBox 6"/>
          <p:cNvSpPr txBox="1"/>
          <p:nvPr/>
        </p:nvSpPr>
        <p:spPr>
          <a:xfrm>
            <a:off x="1907704" y="4985881"/>
            <a:ext cx="6552728" cy="1400383"/>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If you use a substance present on the ‘Current CLH intentions’ list, be aware and follow developments</a:t>
            </a:r>
          </a:p>
          <a:p>
            <a:pPr marL="285750" indent="-285750">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Note: notification to the registry of intentions is not compulsory, so also check the ‘Submitted CLH proposals’</a:t>
            </a:r>
            <a:endPar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4980880"/>
            <a:ext cx="1149859" cy="968400"/>
          </a:xfrm>
          <a:prstGeom prst="rect">
            <a:avLst/>
          </a:prstGeom>
        </p:spPr>
      </p:pic>
      <p:grpSp>
        <p:nvGrpSpPr>
          <p:cNvPr id="4" name="Group 3"/>
          <p:cNvGrpSpPr/>
          <p:nvPr/>
        </p:nvGrpSpPr>
        <p:grpSpPr>
          <a:xfrm>
            <a:off x="7020272" y="2564904"/>
            <a:ext cx="1765914" cy="1296144"/>
            <a:chOff x="7020272" y="2564904"/>
            <a:chExt cx="1765914" cy="1296144"/>
          </a:xfrm>
        </p:grpSpPr>
        <p:grpSp>
          <p:nvGrpSpPr>
            <p:cNvPr id="13" name="Group 12"/>
            <p:cNvGrpSpPr/>
            <p:nvPr/>
          </p:nvGrpSpPr>
          <p:grpSpPr>
            <a:xfrm>
              <a:off x="7020272" y="2564904"/>
              <a:ext cx="1516244" cy="1296144"/>
              <a:chOff x="179512" y="2996952"/>
              <a:chExt cx="1516244" cy="1296144"/>
            </a:xfrm>
          </p:grpSpPr>
          <p:sp>
            <p:nvSpPr>
              <p:cNvPr id="9" name="Rounded Rectangle 8"/>
              <p:cNvSpPr/>
              <p:nvPr/>
            </p:nvSpPr>
            <p:spPr>
              <a:xfrm>
                <a:off x="255596" y="2996952"/>
                <a:ext cx="1368152" cy="796453"/>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10" name="TextBox 9"/>
              <p:cNvSpPr txBox="1"/>
              <p:nvPr/>
            </p:nvSpPr>
            <p:spPr>
              <a:xfrm>
                <a:off x="179512" y="3179735"/>
                <a:ext cx="1516244" cy="430887"/>
              </a:xfrm>
              <a:prstGeom prst="rect">
                <a:avLst/>
              </a:prstGeom>
              <a:noFill/>
              <a:ln>
                <a:noFill/>
              </a:ln>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323528" y="3906954"/>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625" y="3844304"/>
                <a:ext cx="504123" cy="448792"/>
              </a:xfrm>
              <a:prstGeom prst="rect">
                <a:avLst/>
              </a:prstGeom>
            </p:spPr>
          </p:pic>
        </p:grpSp>
        <p:sp>
          <p:nvSpPr>
            <p:cNvPr id="22" name="TextBox 21"/>
            <p:cNvSpPr txBox="1"/>
            <p:nvPr/>
          </p:nvSpPr>
          <p:spPr>
            <a:xfrm>
              <a:off x="8532440" y="2855130"/>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grpSp>
        <p:nvGrpSpPr>
          <p:cNvPr id="5" name="Group 4"/>
          <p:cNvGrpSpPr/>
          <p:nvPr/>
        </p:nvGrpSpPr>
        <p:grpSpPr>
          <a:xfrm>
            <a:off x="6372248" y="188640"/>
            <a:ext cx="2620999" cy="380186"/>
            <a:chOff x="6372248" y="575411"/>
            <a:chExt cx="2620999" cy="380186"/>
          </a:xfrm>
        </p:grpSpPr>
        <p:pic>
          <p:nvPicPr>
            <p:cNvPr id="18" name="Picture 17"/>
            <p:cNvPicPr>
              <a:picLocks noChangeAspect="1"/>
            </p:cNvPicPr>
            <p:nvPr/>
          </p:nvPicPr>
          <p:blipFill>
            <a:blip r:embed="rId5"/>
            <a:stretch>
              <a:fillRect/>
            </a:stretch>
          </p:blipFill>
          <p:spPr>
            <a:xfrm>
              <a:off x="6401247" y="605780"/>
              <a:ext cx="2592000" cy="342543"/>
            </a:xfrm>
            <a:prstGeom prst="rect">
              <a:avLst/>
            </a:prstGeom>
          </p:spPr>
        </p:pic>
        <p:sp>
          <p:nvSpPr>
            <p:cNvPr id="19" name="Rounded Rectangle 18"/>
            <p:cNvSpPr/>
            <p:nvPr/>
          </p:nvSpPr>
          <p:spPr>
            <a:xfrm>
              <a:off x="6372248" y="575411"/>
              <a:ext cx="432000" cy="380186"/>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440667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Consultation on proposal dossier</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539552" y="1820431"/>
            <a:ext cx="4824536" cy="2400657"/>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Member States, manufacturers, importers or downstream users submit a proposal </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The dossier is checked for accordance, and published on the ECHA website for public consultation</a:t>
            </a:r>
          </a:p>
        </p:txBody>
      </p:sp>
      <p:sp>
        <p:nvSpPr>
          <p:cNvPr id="7" name="TextBox 6"/>
          <p:cNvSpPr txBox="1"/>
          <p:nvPr/>
        </p:nvSpPr>
        <p:spPr>
          <a:xfrm>
            <a:off x="2051720" y="4941168"/>
            <a:ext cx="6552728" cy="1323439"/>
          </a:xfrm>
          <a:prstGeom prst="rect">
            <a:avLst/>
          </a:prstGeom>
          <a:noFill/>
        </p:spPr>
        <p:txBody>
          <a:bodyPr wrap="square" rtlCol="0">
            <a:spAutoFit/>
          </a:bodyPr>
          <a:lstStyle/>
          <a:p>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The public consultation, which lasts 45 days,  is your opportunity to contribute to the process. This stage is for hazard classes and general issues such as substance identification, physicochemical properties or data sources</a:t>
            </a: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4980880"/>
            <a:ext cx="1149859" cy="968400"/>
          </a:xfrm>
          <a:prstGeom prst="rect">
            <a:avLst/>
          </a:prstGeom>
        </p:spPr>
      </p:pic>
      <p:grpSp>
        <p:nvGrpSpPr>
          <p:cNvPr id="18" name="Group 17"/>
          <p:cNvGrpSpPr/>
          <p:nvPr/>
        </p:nvGrpSpPr>
        <p:grpSpPr>
          <a:xfrm>
            <a:off x="5542390" y="2477198"/>
            <a:ext cx="3171788" cy="1490331"/>
            <a:chOff x="5542390" y="2477198"/>
            <a:chExt cx="3171788" cy="1490331"/>
          </a:xfrm>
        </p:grpSpPr>
        <p:grpSp>
          <p:nvGrpSpPr>
            <p:cNvPr id="5" name="Group 4"/>
            <p:cNvGrpSpPr/>
            <p:nvPr/>
          </p:nvGrpSpPr>
          <p:grpSpPr>
            <a:xfrm>
              <a:off x="5542390" y="2477198"/>
              <a:ext cx="3047455" cy="1490331"/>
              <a:chOff x="5542390" y="2477198"/>
              <a:chExt cx="3047455" cy="1490331"/>
            </a:xfrm>
          </p:grpSpPr>
          <p:grpSp>
            <p:nvGrpSpPr>
              <p:cNvPr id="8" name="Group 7"/>
              <p:cNvGrpSpPr/>
              <p:nvPr/>
            </p:nvGrpSpPr>
            <p:grpSpPr>
              <a:xfrm>
                <a:off x="5641593" y="2477198"/>
                <a:ext cx="2948252" cy="1490331"/>
                <a:chOff x="2017433" y="2873242"/>
                <a:chExt cx="2948252" cy="1490331"/>
              </a:xfrm>
            </p:grpSpPr>
            <p:sp>
              <p:nvSpPr>
                <p:cNvPr id="9" name="Flowchart: Alternate Process 8"/>
                <p:cNvSpPr/>
                <p:nvPr/>
              </p:nvSpPr>
              <p:spPr>
                <a:xfrm>
                  <a:off x="2017433" y="2873242"/>
                  <a:ext cx="2948252" cy="987806"/>
                </a:xfrm>
                <a:prstGeom prst="flowChartAlternateProcess">
                  <a:avLst/>
                </a:prstGeom>
                <a:solidFill>
                  <a:srgbClr val="652D90"/>
                </a:solidFill>
                <a:ln>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2161449" y="2945325"/>
                  <a:ext cx="1296144" cy="819946"/>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Alternate Process 10"/>
                <p:cNvSpPr/>
                <p:nvPr/>
              </p:nvSpPr>
              <p:spPr>
                <a:xfrm>
                  <a:off x="3601609" y="2959254"/>
                  <a:ext cx="1296144" cy="792088"/>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161449" y="3224493"/>
                  <a:ext cx="1300220" cy="261610"/>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CLH proposal</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3597533" y="3139855"/>
                  <a:ext cx="13002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3428959" y="3247298"/>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15" name="TextBox 14"/>
                <p:cNvSpPr txBox="1"/>
                <p:nvPr/>
              </p:nvSpPr>
              <p:spPr>
                <a:xfrm>
                  <a:off x="2183244" y="3977431"/>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9341" y="3914781"/>
                  <a:ext cx="504123" cy="448792"/>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6125" y="3897052"/>
                  <a:ext cx="504123" cy="448792"/>
                </a:xfrm>
                <a:prstGeom prst="rect">
                  <a:avLst/>
                </a:prstGeom>
              </p:spPr>
            </p:pic>
          </p:grpSp>
          <p:sp>
            <p:nvSpPr>
              <p:cNvPr id="22" name="TextBox 21"/>
              <p:cNvSpPr txBox="1"/>
              <p:nvPr/>
            </p:nvSpPr>
            <p:spPr>
              <a:xfrm>
                <a:off x="5542390" y="2851254"/>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sp>
          <p:nvSpPr>
            <p:cNvPr id="23" name="TextBox 22"/>
            <p:cNvSpPr txBox="1"/>
            <p:nvPr/>
          </p:nvSpPr>
          <p:spPr>
            <a:xfrm>
              <a:off x="8460432" y="2851254"/>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grpSp>
        <p:nvGrpSpPr>
          <p:cNvPr id="30" name="Group 29"/>
          <p:cNvGrpSpPr/>
          <p:nvPr/>
        </p:nvGrpSpPr>
        <p:grpSpPr>
          <a:xfrm>
            <a:off x="6401247" y="200187"/>
            <a:ext cx="2592000" cy="380186"/>
            <a:chOff x="6401247" y="586958"/>
            <a:chExt cx="2592000" cy="380186"/>
          </a:xfrm>
        </p:grpSpPr>
        <p:pic>
          <p:nvPicPr>
            <p:cNvPr id="31" name="Picture 30"/>
            <p:cNvPicPr>
              <a:picLocks noChangeAspect="1"/>
            </p:cNvPicPr>
            <p:nvPr/>
          </p:nvPicPr>
          <p:blipFill>
            <a:blip r:embed="rId5"/>
            <a:stretch>
              <a:fillRect/>
            </a:stretch>
          </p:blipFill>
          <p:spPr>
            <a:xfrm>
              <a:off x="6401247" y="605780"/>
              <a:ext cx="2592000" cy="342543"/>
            </a:xfrm>
            <a:prstGeom prst="rect">
              <a:avLst/>
            </a:prstGeom>
          </p:spPr>
        </p:pic>
        <p:sp>
          <p:nvSpPr>
            <p:cNvPr id="32" name="Rounded Rectangle 31"/>
            <p:cNvSpPr/>
            <p:nvPr/>
          </p:nvSpPr>
          <p:spPr>
            <a:xfrm>
              <a:off x="6804248" y="586958"/>
              <a:ext cx="936037" cy="380186"/>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900647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4799"/>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Opinion of the Risk Assessment Committee</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19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755576" y="1836107"/>
            <a:ext cx="5688632" cy="432426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Risk Assessment Committee (RAC) examines the proposal and prepares a scientific opinion taking into account the received comments</a:t>
            </a:r>
          </a:p>
          <a:p>
            <a:pPr marL="342900" indent="-342900">
              <a:spcAft>
                <a:spcPts val="600"/>
              </a:spcAft>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RAC may consider another category than the proposed one more appropriate for the classification of the substance</a:t>
            </a:r>
          </a:p>
          <a:p>
            <a:pPr marL="342900" indent="-342900">
              <a:spcAft>
                <a:spcPts val="600"/>
              </a:spcAft>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Once adopted, the opinion is published on ECHA's website</a:t>
            </a:r>
          </a:p>
          <a:p>
            <a:pPr marL="342900" indent="-342900">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Timeline: RAC adopts its opinion within 18 months after the proposal has been successfully </a:t>
            </a:r>
            <a:r>
              <a:rPr lang="en-GB" sz="2000" dirty="0" smtClean="0">
                <a:latin typeface="Verdana" panose="020B0604030504040204" pitchFamily="34" charset="0"/>
                <a:ea typeface="Verdana" panose="020B0604030504040204" pitchFamily="34" charset="0"/>
                <a:cs typeface="Verdana" panose="020B0604030504040204" pitchFamily="34" charset="0"/>
              </a:rPr>
              <a:t>submitted</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6804248" y="3197874"/>
            <a:ext cx="1656184" cy="1346707"/>
            <a:chOff x="6804248" y="3197874"/>
            <a:chExt cx="1656184" cy="1346707"/>
          </a:xfrm>
        </p:grpSpPr>
        <p:grpSp>
          <p:nvGrpSpPr>
            <p:cNvPr id="12" name="Group 11"/>
            <p:cNvGrpSpPr/>
            <p:nvPr/>
          </p:nvGrpSpPr>
          <p:grpSpPr>
            <a:xfrm>
              <a:off x="6838534" y="3197874"/>
              <a:ext cx="1510650" cy="1346707"/>
              <a:chOff x="6838534" y="2261770"/>
              <a:chExt cx="1510650" cy="1346707"/>
            </a:xfrm>
          </p:grpSpPr>
          <p:sp>
            <p:nvSpPr>
              <p:cNvPr id="5" name="Flowchart: Alternate Process 4"/>
              <p:cNvSpPr/>
              <p:nvPr/>
            </p:nvSpPr>
            <p:spPr>
              <a:xfrm>
                <a:off x="6838534" y="2261770"/>
                <a:ext cx="1510650" cy="987806"/>
              </a:xfrm>
              <a:prstGeom prst="flowChartAlternateProcess">
                <a:avLst/>
              </a:prstGeom>
              <a:solidFill>
                <a:srgbClr val="652D90"/>
              </a:solidFill>
              <a:ln>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Alternate Process 6"/>
              <p:cNvSpPr/>
              <p:nvPr/>
            </p:nvSpPr>
            <p:spPr>
              <a:xfrm>
                <a:off x="7015771" y="2340080"/>
                <a:ext cx="1156629" cy="820096"/>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944188" y="2534685"/>
                <a:ext cx="13002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7270583" y="3284984"/>
                <a:ext cx="720080" cy="323493"/>
              </a:xfrm>
              <a:prstGeom prst="roundRect">
                <a:avLst/>
              </a:prstGeom>
              <a:solidFill>
                <a:srgbClr val="D7EFFA"/>
              </a:solidFill>
              <a:ln>
                <a:no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RAC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13" name="TextBox 12"/>
            <p:cNvSpPr txBox="1"/>
            <p:nvPr/>
          </p:nvSpPr>
          <p:spPr>
            <a:xfrm>
              <a:off x="6804248" y="3578232"/>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14" name="TextBox 13"/>
            <p:cNvSpPr txBox="1"/>
            <p:nvPr/>
          </p:nvSpPr>
          <p:spPr>
            <a:xfrm>
              <a:off x="8206686" y="3578232"/>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grpSp>
        <p:nvGrpSpPr>
          <p:cNvPr id="9" name="Group 8"/>
          <p:cNvGrpSpPr/>
          <p:nvPr/>
        </p:nvGrpSpPr>
        <p:grpSpPr>
          <a:xfrm>
            <a:off x="6401247" y="188640"/>
            <a:ext cx="2592000" cy="380186"/>
            <a:chOff x="6401247" y="188640"/>
            <a:chExt cx="2592000" cy="380186"/>
          </a:xfrm>
        </p:grpSpPr>
        <p:pic>
          <p:nvPicPr>
            <p:cNvPr id="19" name="Picture 18"/>
            <p:cNvPicPr>
              <a:picLocks noChangeAspect="1"/>
            </p:cNvPicPr>
            <p:nvPr/>
          </p:nvPicPr>
          <p:blipFill>
            <a:blip r:embed="rId3"/>
            <a:stretch>
              <a:fillRect/>
            </a:stretch>
          </p:blipFill>
          <p:spPr>
            <a:xfrm>
              <a:off x="6401247" y="219009"/>
              <a:ext cx="2592000" cy="342543"/>
            </a:xfrm>
            <a:prstGeom prst="rect">
              <a:avLst/>
            </a:prstGeom>
          </p:spPr>
        </p:pic>
        <p:sp>
          <p:nvSpPr>
            <p:cNvPr id="21" name="Rounded Rectangle 20"/>
            <p:cNvSpPr/>
            <p:nvPr/>
          </p:nvSpPr>
          <p:spPr>
            <a:xfrm>
              <a:off x="7740400" y="188640"/>
              <a:ext cx="396000" cy="380186"/>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232747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750" y="333375"/>
            <a:ext cx="8362950" cy="1143000"/>
          </a:xfrm>
        </p:spPr>
        <p:txBody>
          <a:bodyPr/>
          <a:lstStyle/>
          <a:p>
            <a:pPr algn="l"/>
            <a:r>
              <a:rPr lang="en-GB" altLang="en-US" sz="3000" b="1" dirty="0" smtClean="0">
                <a:solidFill>
                  <a:srgbClr val="0046AD"/>
                </a:solidFill>
                <a:latin typeface="Verdana" pitchFamily="34" charset="0"/>
                <a:ea typeface="Verdana" pitchFamily="34" charset="0"/>
                <a:cs typeface="Verdana" pitchFamily="34" charset="0"/>
              </a:rPr>
              <a:t>Purpose of this presentation</a:t>
            </a:r>
          </a:p>
        </p:txBody>
      </p:sp>
      <p:sp>
        <p:nvSpPr>
          <p:cNvPr id="2" name="Slide Number Placeholder 1"/>
          <p:cNvSpPr>
            <a:spLocks noGrp="1"/>
          </p:cNvSpPr>
          <p:nvPr>
            <p:ph type="sldNum" sz="quarter" idx="12"/>
          </p:nvPr>
        </p:nvSpPr>
        <p:spPr/>
        <p:txBody>
          <a:bodyPr/>
          <a:lstStyle/>
          <a:p>
            <a:pPr>
              <a:defRPr/>
            </a:pPr>
            <a:fld id="{0AC1E872-CEDA-47CA-9579-20779A807371}" type="slidenum">
              <a:rPr lang="en-GB"/>
              <a:pPr>
                <a:defRPr/>
              </a:pPr>
              <a:t>2</a:t>
            </a:fld>
            <a:endParaRPr lang="en-GB"/>
          </a:p>
        </p:txBody>
      </p:sp>
      <p:sp>
        <p:nvSpPr>
          <p:cNvPr id="3077" name="Rectangle 2"/>
          <p:cNvSpPr>
            <a:spLocks noChangeArrowheads="1"/>
          </p:cNvSpPr>
          <p:nvPr/>
        </p:nvSpPr>
        <p:spPr bwMode="auto">
          <a:xfrm>
            <a:off x="539750" y="1331913"/>
            <a:ext cx="78486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500" dirty="0">
                <a:latin typeface="Verdana" pitchFamily="34" charset="0"/>
                <a:ea typeface="Verdana" pitchFamily="34" charset="0"/>
                <a:cs typeface="Verdana" pitchFamily="34" charset="0"/>
              </a:rPr>
              <a:t>This presentation, with notes, was prepared by ECHA, the European Chemicals Agency, to assist you in preparing a presentation about REACH and CLP </a:t>
            </a:r>
            <a:r>
              <a:rPr lang="en-GB" altLang="en-US" sz="1500" dirty="0" smtClean="0">
                <a:latin typeface="Verdana" pitchFamily="34" charset="0"/>
                <a:ea typeface="Verdana" pitchFamily="34" charset="0"/>
                <a:cs typeface="Verdana" pitchFamily="34" charset="0"/>
              </a:rPr>
              <a:t>relating </a:t>
            </a:r>
            <a:r>
              <a:rPr lang="en-GB" altLang="en-US" sz="1500" dirty="0">
                <a:latin typeface="Verdana" pitchFamily="34" charset="0"/>
                <a:ea typeface="Verdana" pitchFamily="34" charset="0"/>
                <a:cs typeface="Verdana" pitchFamily="34" charset="0"/>
              </a:rPr>
              <a:t>to downstream users. The intention is that you can select relevant slides and modify them as necessary to suit your audience, whether it is management, workers, environmental health and safety professionals, authorities etc. </a:t>
            </a:r>
            <a:r>
              <a:rPr lang="en-GB" altLang="en-US" sz="1500" dirty="0" smtClean="0">
                <a:latin typeface="Verdana" pitchFamily="34" charset="0"/>
                <a:ea typeface="Verdana" pitchFamily="34" charset="0"/>
                <a:cs typeface="Verdana" pitchFamily="34" charset="0"/>
              </a:rPr>
              <a:t>You may use it without additional permission.</a:t>
            </a:r>
            <a:endParaRPr lang="en-GB" altLang="en-US" sz="1500" dirty="0">
              <a:latin typeface="Verdana" pitchFamily="34" charset="0"/>
              <a:ea typeface="Verdana" pitchFamily="34" charset="0"/>
              <a:cs typeface="Verdana" pitchFamily="34" charset="0"/>
            </a:endParaRPr>
          </a:p>
          <a:p>
            <a:endParaRPr lang="en-GB" altLang="en-US" sz="1500" dirty="0">
              <a:latin typeface="Verdana" pitchFamily="34" charset="0"/>
              <a:ea typeface="Verdana" pitchFamily="34" charset="0"/>
              <a:cs typeface="Verdana" pitchFamily="34" charset="0"/>
            </a:endParaRPr>
          </a:p>
          <a:p>
            <a:r>
              <a:rPr lang="en-GB" altLang="en-US" sz="1500" dirty="0">
                <a:latin typeface="Verdana" pitchFamily="34" charset="0"/>
                <a:ea typeface="Verdana" pitchFamily="34" charset="0"/>
                <a:cs typeface="Verdana" pitchFamily="34" charset="0"/>
              </a:rPr>
              <a:t>This presentation gives </a:t>
            </a:r>
            <a:r>
              <a:rPr lang="en-GB" altLang="en-US" sz="1500" dirty="0" smtClean="0">
                <a:latin typeface="Verdana" pitchFamily="34" charset="0"/>
                <a:ea typeface="Verdana" pitchFamily="34" charset="0"/>
                <a:cs typeface="Verdana" pitchFamily="34" charset="0"/>
              </a:rPr>
              <a:t>an overview </a:t>
            </a:r>
            <a:r>
              <a:rPr lang="en-GB" altLang="en-US" sz="1500" dirty="0">
                <a:latin typeface="Verdana" pitchFamily="34" charset="0"/>
                <a:ea typeface="Verdana" pitchFamily="34" charset="0"/>
                <a:cs typeface="Verdana" pitchFamily="34" charset="0"/>
              </a:rPr>
              <a:t>of the </a:t>
            </a:r>
            <a:r>
              <a:rPr lang="en-GB" altLang="en-US" sz="1500" dirty="0" smtClean="0">
                <a:latin typeface="Verdana" pitchFamily="34" charset="0"/>
                <a:ea typeface="Verdana" pitchFamily="34" charset="0"/>
                <a:cs typeface="Verdana" pitchFamily="34" charset="0"/>
              </a:rPr>
              <a:t>REACH and CLP regulatory processes addressing substances </a:t>
            </a:r>
            <a:r>
              <a:rPr lang="en-GB" altLang="en-US" sz="1500" dirty="0">
                <a:latin typeface="Verdana" pitchFamily="34" charset="0"/>
                <a:ea typeface="Verdana" pitchFamily="34" charset="0"/>
                <a:cs typeface="Verdana" pitchFamily="34" charset="0"/>
              </a:rPr>
              <a:t>of </a:t>
            </a:r>
            <a:r>
              <a:rPr lang="en-GB" altLang="en-US" sz="1500" dirty="0" smtClean="0">
                <a:latin typeface="Verdana" pitchFamily="34" charset="0"/>
                <a:ea typeface="Verdana" pitchFamily="34" charset="0"/>
                <a:cs typeface="Verdana" pitchFamily="34" charset="0"/>
              </a:rPr>
              <a:t>concern and of their impacts on downstream users. It is described in some detail but can be readily scaled down to give a short overview. It forms part of a series of presentations relating to downstream users and REACH/CLP, which are on the ECHA website. </a:t>
            </a:r>
            <a:r>
              <a:rPr lang="en-GB" altLang="en-US" sz="1500" dirty="0">
                <a:latin typeface="Verdana" pitchFamily="34" charset="0"/>
                <a:ea typeface="Verdana" pitchFamily="34" charset="0"/>
                <a:cs typeface="Verdana" pitchFamily="34" charset="0"/>
              </a:rPr>
              <a:t>We welcome your comments and suggestions at </a:t>
            </a:r>
            <a:r>
              <a:rPr lang="en-GB" altLang="en-US" sz="1500" b="1" dirty="0">
                <a:solidFill>
                  <a:srgbClr val="0046AD"/>
                </a:solidFill>
                <a:latin typeface="Verdana" pitchFamily="34" charset="0"/>
                <a:ea typeface="Verdana" pitchFamily="34" charset="0"/>
                <a:cs typeface="Verdana" pitchFamily="34" charset="0"/>
              </a:rPr>
              <a:t>downstream_users@echa.europa.eu</a:t>
            </a:r>
            <a:r>
              <a:rPr lang="en-GB" altLang="en-US" sz="1500" dirty="0">
                <a:latin typeface="Verdana" pitchFamily="34" charset="0"/>
                <a:ea typeface="Verdana" pitchFamily="34" charset="0"/>
                <a:cs typeface="Verdana" pitchFamily="34" charset="0"/>
              </a:rPr>
              <a:t>.  </a:t>
            </a:r>
          </a:p>
          <a:p>
            <a:endParaRPr lang="en-GB" altLang="en-US" sz="1500" dirty="0">
              <a:latin typeface="Verdana" pitchFamily="34" charset="0"/>
              <a:ea typeface="Verdana" pitchFamily="34" charset="0"/>
              <a:cs typeface="Verdana" pitchFamily="34" charset="0"/>
            </a:endParaRPr>
          </a:p>
          <a:p>
            <a:r>
              <a:rPr lang="en-GB" altLang="en-US" sz="1500" b="1" dirty="0">
                <a:latin typeface="Verdana" pitchFamily="34" charset="0"/>
                <a:ea typeface="Verdana" pitchFamily="34" charset="0"/>
                <a:cs typeface="Verdana" pitchFamily="34" charset="0"/>
              </a:rPr>
              <a:t>Legal notice: </a:t>
            </a:r>
            <a:r>
              <a:rPr lang="en-GB" altLang="en-US" sz="1500" dirty="0">
                <a:latin typeface="Verdana" pitchFamily="34" charset="0"/>
                <a:ea typeface="Verdana" pitchFamily="34" charset="0"/>
                <a:cs typeface="Verdana" pitchFamily="34" charset="0"/>
              </a:rPr>
              <a:t>The information contained in this presentation does not constitute legal advice and does not necessarily represent in legal terms the official position of the European Chemicals Agency. The European Chemicals Agency does not accept any liability with regard to the contents of this document</a:t>
            </a:r>
            <a:r>
              <a:rPr lang="en-GB" altLang="en-US" sz="1500" dirty="0" smtClean="0">
                <a:latin typeface="Verdana" pitchFamily="34" charset="0"/>
                <a:ea typeface="Verdana" pitchFamily="34" charset="0"/>
                <a:cs typeface="Verdana" pitchFamily="34" charset="0"/>
              </a:rPr>
              <a:t>.</a:t>
            </a:r>
          </a:p>
          <a:p>
            <a:endParaRPr lang="en-GB" altLang="en-US" sz="1500" dirty="0">
              <a:latin typeface="Verdana" pitchFamily="34" charset="0"/>
              <a:ea typeface="Verdana" pitchFamily="34" charset="0"/>
              <a:cs typeface="Verdana" pitchFamily="34" charset="0"/>
            </a:endParaRPr>
          </a:p>
          <a:p>
            <a:r>
              <a:rPr lang="en-GB" altLang="en-US" sz="1500" dirty="0" smtClean="0">
                <a:latin typeface="Verdana" pitchFamily="34" charset="0"/>
                <a:ea typeface="Verdana" pitchFamily="34" charset="0"/>
                <a:cs typeface="Verdana" pitchFamily="34" charset="0"/>
              </a:rPr>
              <a:t>Release: July 2015, </a:t>
            </a:r>
            <a:r>
              <a:rPr lang="en-GB" altLang="en-US" sz="1500" dirty="0" smtClean="0">
                <a:latin typeface="Verdana" pitchFamily="34" charset="0"/>
                <a:ea typeface="Verdana" pitchFamily="34" charset="0"/>
                <a:cs typeface="Verdana" pitchFamily="34" charset="0"/>
              </a:rPr>
              <a:t>Last update</a:t>
            </a:r>
            <a:r>
              <a:rPr lang="en-GB" altLang="en-US" sz="1500" dirty="0" smtClean="0">
                <a:latin typeface="Verdana" pitchFamily="34" charset="0"/>
                <a:ea typeface="Verdana" pitchFamily="34" charset="0"/>
                <a:cs typeface="Verdana" pitchFamily="34" charset="0"/>
              </a:rPr>
              <a:t>: </a:t>
            </a:r>
            <a:r>
              <a:rPr lang="en-GB" altLang="en-US" sz="1500" dirty="0" smtClean="0">
                <a:latin typeface="Verdana" pitchFamily="34" charset="0"/>
                <a:ea typeface="Verdana" pitchFamily="34" charset="0"/>
                <a:cs typeface="Verdana" pitchFamily="34" charset="0"/>
              </a:rPr>
              <a:t>July 2019</a:t>
            </a:r>
            <a:endParaRPr lang="en-GB" altLang="en-US" sz="15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99048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The decision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20</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755576" y="1800606"/>
            <a:ext cx="5256584" cy="3170099"/>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All documentation is submitted to the European Commission for </a:t>
            </a:r>
            <a:r>
              <a:rPr lang="en-GB" sz="2000" dirty="0" smtClean="0">
                <a:latin typeface="Verdana" panose="020B0604030504040204" pitchFamily="34" charset="0"/>
                <a:ea typeface="Verdana" panose="020B0604030504040204" pitchFamily="34" charset="0"/>
                <a:cs typeface="Verdana" panose="020B0604030504040204" pitchFamily="34" charset="0"/>
              </a:rPr>
              <a:t>decision</a:t>
            </a:r>
            <a:endParaRPr lang="en-GB" sz="2000" strike="sngStrike"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If </a:t>
            </a:r>
            <a:r>
              <a:rPr lang="en-GB" sz="2000" dirty="0">
                <a:latin typeface="Verdana" panose="020B0604030504040204" pitchFamily="34" charset="0"/>
                <a:ea typeface="Verdana" panose="020B0604030504040204" pitchFamily="34" charset="0"/>
                <a:cs typeface="Verdana" panose="020B0604030504040204" pitchFamily="34" charset="0"/>
              </a:rPr>
              <a:t>yes, the new classification is included into the list of harmonised classifications (Annex  VI to the CLP Regulation) and published on ECHA's </a:t>
            </a:r>
            <a:r>
              <a:rPr lang="en-GB" sz="2000" dirty="0" smtClean="0">
                <a:latin typeface="Verdana" panose="020B0604030504040204" pitchFamily="34" charset="0"/>
                <a:ea typeface="Verdana" panose="020B0604030504040204" pitchFamily="34" charset="0"/>
                <a:cs typeface="Verdana" panose="020B0604030504040204" pitchFamily="34" charset="0"/>
              </a:rPr>
              <a:t>website</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6026414" y="2513202"/>
            <a:ext cx="2794058" cy="1347846"/>
            <a:chOff x="5944223" y="2585210"/>
            <a:chExt cx="2794058" cy="1347846"/>
          </a:xfrm>
        </p:grpSpPr>
        <p:sp>
          <p:nvSpPr>
            <p:cNvPr id="22" name="Flowchart: Alternate Process 21"/>
            <p:cNvSpPr/>
            <p:nvPr/>
          </p:nvSpPr>
          <p:spPr>
            <a:xfrm>
              <a:off x="6146281" y="2585210"/>
              <a:ext cx="2592000" cy="1080000"/>
            </a:xfrm>
            <a:prstGeom prst="flowChartAlternateProcess">
              <a:avLst/>
            </a:prstGeom>
            <a:solidFill>
              <a:srgbClr val="652D90"/>
            </a:solidFill>
            <a:ln>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Diamond 24"/>
            <p:cNvSpPr/>
            <p:nvPr/>
          </p:nvSpPr>
          <p:spPr>
            <a:xfrm>
              <a:off x="6165991" y="2786483"/>
              <a:ext cx="972000" cy="724911"/>
            </a:xfrm>
            <a:prstGeom prst="diamond">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ounded Rectangle 33"/>
            <p:cNvSpPr/>
            <p:nvPr/>
          </p:nvSpPr>
          <p:spPr>
            <a:xfrm>
              <a:off x="7296083" y="2750712"/>
              <a:ext cx="1368152" cy="796453"/>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7222037" y="2764218"/>
              <a:ext cx="1516244" cy="769441"/>
            </a:xfrm>
            <a:prstGeom prst="rect">
              <a:avLst/>
            </a:prstGeom>
            <a:noFill/>
            <a:ln>
              <a:noFill/>
            </a:ln>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List of harmonised classification &amp; labelling</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TextBox 37"/>
            <p:cNvSpPr txBox="1"/>
            <p:nvPr/>
          </p:nvSpPr>
          <p:spPr>
            <a:xfrm>
              <a:off x="7044375" y="3040938"/>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44" name="TextBox 43"/>
            <p:cNvSpPr txBox="1"/>
            <p:nvPr/>
          </p:nvSpPr>
          <p:spPr>
            <a:xfrm>
              <a:off x="6203852" y="3018133"/>
              <a:ext cx="878245" cy="261610"/>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5" name="Group 44"/>
            <p:cNvGrpSpPr/>
            <p:nvPr/>
          </p:nvGrpSpPr>
          <p:grpSpPr>
            <a:xfrm>
              <a:off x="7524328" y="3597954"/>
              <a:ext cx="720080" cy="323493"/>
              <a:chOff x="683568" y="1607410"/>
              <a:chExt cx="720080" cy="323493"/>
            </a:xfrm>
            <a:solidFill>
              <a:schemeClr val="bg1"/>
            </a:solidFill>
          </p:grpSpPr>
          <p:sp>
            <p:nvSpPr>
              <p:cNvPr id="46" name="TextBox 45"/>
              <p:cNvSpPr txBox="1"/>
              <p:nvPr/>
            </p:nvSpPr>
            <p:spPr>
              <a:xfrm>
                <a:off x="683568" y="1607410"/>
                <a:ext cx="720080" cy="323493"/>
              </a:xfrm>
              <a:prstGeom prst="roundRect">
                <a:avLst/>
              </a:prstGeom>
              <a:grp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650" y="1703588"/>
                <a:ext cx="619911" cy="162727"/>
              </a:xfrm>
              <a:prstGeom prst="rect">
                <a:avLst/>
              </a:prstGeom>
              <a:grpFill/>
            </p:spPr>
          </p:pic>
        </p:grpSp>
        <p:grpSp>
          <p:nvGrpSpPr>
            <p:cNvPr id="49" name="Group 48"/>
            <p:cNvGrpSpPr/>
            <p:nvPr/>
          </p:nvGrpSpPr>
          <p:grpSpPr>
            <a:xfrm>
              <a:off x="6290009" y="3609563"/>
              <a:ext cx="720080" cy="323493"/>
              <a:chOff x="6312457" y="3993455"/>
              <a:chExt cx="720080" cy="323493"/>
            </a:xfrm>
          </p:grpSpPr>
          <p:sp>
            <p:nvSpPr>
              <p:cNvPr id="12" name="TextBox 11"/>
              <p:cNvSpPr txBox="1"/>
              <p:nvPr/>
            </p:nvSpPr>
            <p:spPr>
              <a:xfrm>
                <a:off x="6312457" y="3993455"/>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1932" y="4016675"/>
                <a:ext cx="432048" cy="30027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sp>
          <p:nvSpPr>
            <p:cNvPr id="21" name="TextBox 20"/>
            <p:cNvSpPr txBox="1"/>
            <p:nvPr/>
          </p:nvSpPr>
          <p:spPr>
            <a:xfrm>
              <a:off x="5944223" y="3040938"/>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grpSp>
        <p:nvGrpSpPr>
          <p:cNvPr id="23" name="Group 22"/>
          <p:cNvGrpSpPr/>
          <p:nvPr/>
        </p:nvGrpSpPr>
        <p:grpSpPr>
          <a:xfrm>
            <a:off x="6401247" y="200187"/>
            <a:ext cx="2635249" cy="380186"/>
            <a:chOff x="6401247" y="586958"/>
            <a:chExt cx="2635249" cy="380186"/>
          </a:xfrm>
        </p:grpSpPr>
        <p:pic>
          <p:nvPicPr>
            <p:cNvPr id="24" name="Picture 23"/>
            <p:cNvPicPr>
              <a:picLocks noChangeAspect="1"/>
            </p:cNvPicPr>
            <p:nvPr/>
          </p:nvPicPr>
          <p:blipFill>
            <a:blip r:embed="rId5"/>
            <a:stretch>
              <a:fillRect/>
            </a:stretch>
          </p:blipFill>
          <p:spPr>
            <a:xfrm>
              <a:off x="6401247" y="605780"/>
              <a:ext cx="2592000" cy="342543"/>
            </a:xfrm>
            <a:prstGeom prst="rect">
              <a:avLst/>
            </a:prstGeom>
          </p:spPr>
        </p:pic>
        <p:sp>
          <p:nvSpPr>
            <p:cNvPr id="29" name="Rounded Rectangle 28"/>
            <p:cNvSpPr/>
            <p:nvPr/>
          </p:nvSpPr>
          <p:spPr>
            <a:xfrm>
              <a:off x="8100459" y="586958"/>
              <a:ext cx="936037" cy="380186"/>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466083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668333"/>
            <a:ext cx="995975" cy="838800"/>
          </a:xfrm>
          <a:prstGeom prst="rect">
            <a:avLst/>
          </a:prstGeom>
        </p:spPr>
      </p:pic>
      <p:sp>
        <p:nvSpPr>
          <p:cNvPr id="2" name="Title 1"/>
          <p:cNvSpPr>
            <a:spLocks noGrp="1"/>
          </p:cNvSpPr>
          <p:nvPr>
            <p:ph type="ctrTitle"/>
          </p:nvPr>
        </p:nvSpPr>
        <p:spPr>
          <a:xfrm>
            <a:off x="1403648" y="393626"/>
            <a:ext cx="7772400" cy="1470025"/>
          </a:xfrm>
        </p:spPr>
        <p:txBody>
          <a:bodyPr>
            <a:noAutofit/>
          </a:bodyPr>
          <a:lstStyle/>
          <a:p>
            <a:pPr algn="l"/>
            <a:r>
              <a:rPr lang="en-GB" altLang="en-US" sz="2600" b="1" dirty="0">
                <a:solidFill>
                  <a:srgbClr val="0046AD"/>
                </a:solidFill>
                <a:latin typeface="Verdana" panose="020B0604030504040204" pitchFamily="34" charset="0"/>
                <a:ea typeface="Verdana" panose="020B0604030504040204" pitchFamily="34" charset="0"/>
                <a:cs typeface="Verdana" panose="020B0604030504040204" pitchFamily="34" charset="0"/>
              </a:rPr>
              <a:t>More tips </a:t>
            </a:r>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on CLH </a:t>
            </a:r>
            <a:r>
              <a:rPr lang="en-GB" altLang="en-US" sz="2600" b="1" dirty="0">
                <a:solidFill>
                  <a:srgbClr val="0046AD"/>
                </a:solidFill>
                <a:latin typeface="Verdana" panose="020B0604030504040204" pitchFamily="34" charset="0"/>
                <a:ea typeface="Verdana" panose="020B0604030504040204" pitchFamily="34" charset="0"/>
                <a:cs typeface="Verdana" panose="020B0604030504040204" pitchFamily="34" charset="0"/>
              </a:rPr>
              <a:t>and self-classification</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21</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683568" y="1916832"/>
            <a:ext cx="7776864" cy="4308872"/>
          </a:xfrm>
          <a:prstGeom prst="rect">
            <a:avLst/>
          </a:prstGeom>
          <a:noFill/>
        </p:spPr>
        <p:txBody>
          <a:bodyPr wrap="square" rtlCol="0">
            <a:spAutoFit/>
          </a:bodyPr>
          <a:lstStyle/>
          <a:p>
            <a:pPr marL="285750" indent="-285750">
              <a:spcBef>
                <a:spcPts val="1200"/>
              </a:spcBef>
              <a:buClr>
                <a:schemeClr val="tx1"/>
              </a:buClr>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After the inclusion to the list of CLH, all manufacturers, importers and users of the substance in the EU have to use the harmonised classification and labelling</a:t>
            </a:r>
          </a:p>
          <a:p>
            <a:pPr marL="285750" indent="-285750">
              <a:spcBef>
                <a:spcPts val="1200"/>
              </a:spcBef>
              <a:buClr>
                <a:schemeClr val="tx1"/>
              </a:buClr>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In addition, </a:t>
            </a:r>
            <a:r>
              <a:rPr lang="en-GB" dirty="0">
                <a:latin typeface="Verdana" panose="020B0604030504040204" pitchFamily="34" charset="0"/>
                <a:ea typeface="Verdana" panose="020B0604030504040204" pitchFamily="34" charset="0"/>
                <a:cs typeface="Verdana" panose="020B0604030504040204" pitchFamily="34" charset="0"/>
              </a:rPr>
              <a:t>manufacturers, importers or downstream users </a:t>
            </a:r>
            <a:r>
              <a:rPr lang="en-GB" dirty="0" smtClean="0">
                <a:latin typeface="Verdana" panose="020B0604030504040204" pitchFamily="34" charset="0"/>
                <a:ea typeface="Verdana" panose="020B0604030504040204" pitchFamily="34" charset="0"/>
                <a:cs typeface="Verdana" panose="020B0604030504040204" pitchFamily="34" charset="0"/>
              </a:rPr>
              <a:t>who supply substances or mixtures have </a:t>
            </a:r>
            <a:r>
              <a:rPr lang="en-GB" dirty="0">
                <a:latin typeface="Verdana" panose="020B0604030504040204" pitchFamily="34" charset="0"/>
                <a:ea typeface="Verdana" panose="020B0604030504040204" pitchFamily="34" charset="0"/>
                <a:cs typeface="Verdana" panose="020B0604030504040204" pitchFamily="34" charset="0"/>
              </a:rPr>
              <a:t>to self-classify the substance according to the CLP for hazard classes or differentiations within hazard classes not harmonised</a:t>
            </a:r>
          </a:p>
          <a:p>
            <a:pPr marL="285750" indent="-285750">
              <a:spcBef>
                <a:spcPts val="1200"/>
              </a:spcBef>
              <a:buClr>
                <a:schemeClr val="tx1"/>
              </a:buClr>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When self-classifying physical hazards, new testing is required if no adequate and reliable information is available</a:t>
            </a:r>
          </a:p>
          <a:p>
            <a:pPr marL="285750" indent="-285750">
              <a:spcBef>
                <a:spcPts val="1200"/>
              </a:spcBef>
              <a:buClr>
                <a:schemeClr val="tx1"/>
              </a:buClr>
              <a:buFont typeface="Arial" panose="020B0604020202020204" pitchFamily="34" charset="0"/>
              <a:buChar char="•"/>
            </a:pPr>
            <a:endParaRPr lang="en-GB" dirty="0">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Clr>
                <a:schemeClr val="tx1"/>
              </a:buClr>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If </a:t>
            </a:r>
            <a:r>
              <a:rPr lang="en-GB" dirty="0">
                <a:latin typeface="Verdana" panose="020B0604030504040204" pitchFamily="34" charset="0"/>
                <a:ea typeface="Verdana" panose="020B0604030504040204" pitchFamily="34" charset="0"/>
                <a:cs typeface="Verdana" panose="020B0604030504040204" pitchFamily="34" charset="0"/>
              </a:rPr>
              <a:t>as a downstream user, you have a different classification of a substance to that of all of your suppliers you should report this to ECHA</a:t>
            </a:r>
          </a:p>
        </p:txBody>
      </p:sp>
    </p:spTree>
    <p:extLst>
      <p:ext uri="{BB962C8B-B14F-4D97-AF65-F5344CB8AC3E}">
        <p14:creationId xmlns:p14="http://schemas.microsoft.com/office/powerpoint/2010/main" val="9988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5654345"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CLH, process summary</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22</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 name="Group 2"/>
          <p:cNvGrpSpPr/>
          <p:nvPr/>
        </p:nvGrpSpPr>
        <p:grpSpPr>
          <a:xfrm>
            <a:off x="445247" y="2564904"/>
            <a:ext cx="8246634" cy="1642267"/>
            <a:chOff x="445247" y="2708920"/>
            <a:chExt cx="8246634" cy="1642267"/>
          </a:xfrm>
        </p:grpSpPr>
        <p:pic>
          <p:nvPicPr>
            <p:cNvPr id="104"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8581" y="3815232"/>
              <a:ext cx="458022" cy="535955"/>
            </a:xfrm>
            <a:prstGeom prst="rect">
              <a:avLst/>
            </a:prstGeom>
          </p:spPr>
        </p:pic>
        <p:pic>
          <p:nvPicPr>
            <p:cNvPr id="97" name="Picture 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297" y="3815232"/>
              <a:ext cx="458022" cy="535955"/>
            </a:xfrm>
            <a:prstGeom prst="rect">
              <a:avLst/>
            </a:prstGeom>
          </p:spPr>
        </p:pic>
        <p:grpSp>
          <p:nvGrpSpPr>
            <p:cNvPr id="53" name="Group 52"/>
            <p:cNvGrpSpPr/>
            <p:nvPr/>
          </p:nvGrpSpPr>
          <p:grpSpPr>
            <a:xfrm>
              <a:off x="445247" y="2708920"/>
              <a:ext cx="8246634" cy="987806"/>
              <a:chOff x="573838" y="3017258"/>
              <a:chExt cx="8246634" cy="987806"/>
            </a:xfrm>
          </p:grpSpPr>
          <p:sp>
            <p:nvSpPr>
              <p:cNvPr id="54" name="Flowchart: Alternate Process 53"/>
              <p:cNvSpPr/>
              <p:nvPr/>
            </p:nvSpPr>
            <p:spPr>
              <a:xfrm>
                <a:off x="2051720" y="3017258"/>
                <a:ext cx="6768752" cy="987806"/>
              </a:xfrm>
              <a:prstGeom prst="flowChartAlternateProcess">
                <a:avLst/>
              </a:prstGeom>
              <a:solidFill>
                <a:srgbClr val="652D90"/>
              </a:solidFill>
              <a:ln>
                <a:solidFill>
                  <a:srgbClr val="652D9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ounded Rectangle 54"/>
              <p:cNvSpPr/>
              <p:nvPr/>
            </p:nvSpPr>
            <p:spPr>
              <a:xfrm>
                <a:off x="7342590" y="3076931"/>
                <a:ext cx="1368152" cy="796453"/>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66506" y="3090437"/>
                <a:ext cx="1516244" cy="769441"/>
              </a:xfrm>
              <a:prstGeom prst="rect">
                <a:avLst/>
              </a:prstGeom>
              <a:noFill/>
              <a:ln>
                <a:noFill/>
              </a:ln>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List of harmonised classification &amp; labelling</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57" name="Rounded Rectangle 56"/>
              <p:cNvSpPr/>
              <p:nvPr/>
            </p:nvSpPr>
            <p:spPr>
              <a:xfrm>
                <a:off x="2158015" y="3091035"/>
                <a:ext cx="936104" cy="768244"/>
              </a:xfrm>
              <a:prstGeom prst="roundRect">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58" name="Diamond 57"/>
              <p:cNvSpPr/>
              <p:nvPr/>
            </p:nvSpPr>
            <p:spPr>
              <a:xfrm>
                <a:off x="6152100" y="3112702"/>
                <a:ext cx="932028" cy="724911"/>
              </a:xfrm>
              <a:prstGeom prst="diamond">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lowchart: Alternate Process 58"/>
              <p:cNvSpPr/>
              <p:nvPr/>
            </p:nvSpPr>
            <p:spPr>
              <a:xfrm>
                <a:off x="3454157" y="3079113"/>
                <a:ext cx="1296144" cy="792088"/>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2158014" y="3259714"/>
                <a:ext cx="936104"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CLH</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proposal</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61" name="TextBox 60"/>
              <p:cNvSpPr txBox="1"/>
              <p:nvPr/>
            </p:nvSpPr>
            <p:spPr>
              <a:xfrm>
                <a:off x="3450081" y="3259714"/>
                <a:ext cx="13002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62" name="TextBox 61"/>
              <p:cNvSpPr txBox="1"/>
              <p:nvPr/>
            </p:nvSpPr>
            <p:spPr>
              <a:xfrm>
                <a:off x="3166126" y="3367157"/>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63" name="Flowchart: Alternate Process 62"/>
              <p:cNvSpPr/>
              <p:nvPr/>
            </p:nvSpPr>
            <p:spPr>
              <a:xfrm>
                <a:off x="5038335" y="3065109"/>
                <a:ext cx="830876" cy="820096"/>
              </a:xfrm>
              <a:prstGeom prst="flowChartAlternateProcess">
                <a:avLst/>
              </a:prstGeom>
              <a:solidFill>
                <a:schemeClr val="bg1"/>
              </a:solidFill>
              <a:ln w="38100">
                <a:solidFill>
                  <a:srgbClr val="652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52D90"/>
                  </a:solidFill>
                </a:endParaRPr>
              </a:p>
            </p:txBody>
          </p:sp>
          <p:sp>
            <p:nvSpPr>
              <p:cNvPr id="64" name="TextBox 63"/>
              <p:cNvSpPr txBox="1"/>
              <p:nvPr/>
            </p:nvSpPr>
            <p:spPr>
              <a:xfrm>
                <a:off x="5038334" y="3259714"/>
                <a:ext cx="830876"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65" name="TextBox 64"/>
              <p:cNvSpPr txBox="1"/>
              <p:nvPr/>
            </p:nvSpPr>
            <p:spPr>
              <a:xfrm>
                <a:off x="4784588" y="3367157"/>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66" name="TextBox 65"/>
              <p:cNvSpPr txBox="1"/>
              <p:nvPr/>
            </p:nvSpPr>
            <p:spPr>
              <a:xfrm>
                <a:off x="5902430" y="3367157"/>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98" name="TextBox 97"/>
              <p:cNvSpPr txBox="1"/>
              <p:nvPr/>
            </p:nvSpPr>
            <p:spPr>
              <a:xfrm>
                <a:off x="7088844" y="3367157"/>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sp>
            <p:nvSpPr>
              <p:cNvPr id="99" name="TextBox 98"/>
              <p:cNvSpPr txBox="1"/>
              <p:nvPr/>
            </p:nvSpPr>
            <p:spPr>
              <a:xfrm>
                <a:off x="6152099" y="3344352"/>
                <a:ext cx="898384" cy="261610"/>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00" name="Rounded Rectangle 99"/>
              <p:cNvSpPr/>
              <p:nvPr/>
            </p:nvSpPr>
            <p:spPr>
              <a:xfrm>
                <a:off x="573839" y="3076931"/>
                <a:ext cx="1080120" cy="796453"/>
              </a:xfrm>
              <a:prstGeom prst="roundRect">
                <a:avLst/>
              </a:prstGeom>
              <a:solidFill>
                <a:schemeClr val="bg1"/>
              </a:solidFill>
              <a:ln w="38100">
                <a:solidFill>
                  <a:srgbClr val="652D9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p:cNvSpPr txBox="1"/>
              <p:nvPr/>
            </p:nvSpPr>
            <p:spPr>
              <a:xfrm>
                <a:off x="573838" y="3259714"/>
                <a:ext cx="1080120" cy="430887"/>
              </a:xfrm>
              <a:prstGeom prst="rect">
                <a:avLst/>
              </a:prstGeom>
              <a:noFill/>
            </p:spPr>
            <p:txBody>
              <a:bodyPr wrap="square" rtlCol="0">
                <a:spAutoFit/>
              </a:bodyPr>
              <a:lstStyle/>
              <a:p>
                <a:pPr algn="ctr"/>
                <a:r>
                  <a:rPr lang="en-GB" sz="11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652D90"/>
                  </a:solidFill>
                  <a:latin typeface="Verdana" panose="020B0604030504040204" pitchFamily="34" charset="0"/>
                  <a:ea typeface="Verdana" panose="020B0604030504040204" pitchFamily="34" charset="0"/>
                  <a:cs typeface="Verdana" panose="020B0604030504040204" pitchFamily="34" charset="0"/>
                </a:endParaRPr>
              </a:p>
            </p:txBody>
          </p:sp>
          <p:sp>
            <p:nvSpPr>
              <p:cNvPr id="102" name="TextBox 101"/>
              <p:cNvSpPr txBox="1"/>
              <p:nvPr/>
            </p:nvSpPr>
            <p:spPr>
              <a:xfrm>
                <a:off x="1725966" y="3367157"/>
                <a:ext cx="253746" cy="216000"/>
              </a:xfrm>
              <a:prstGeom prst="rightArrow">
                <a:avLst/>
              </a:prstGeom>
              <a:solidFill>
                <a:srgbClr val="FF9900"/>
              </a:solidFill>
              <a:ln>
                <a:solidFill>
                  <a:srgbClr val="FF9900"/>
                </a:solidFill>
              </a:ln>
            </p:spPr>
            <p:txBody>
              <a:bodyPr wrap="square" rtlCol="0">
                <a:spAutoFit/>
              </a:bodyPr>
              <a:lstStyle/>
              <a:p>
                <a:pPr algn="ctr"/>
                <a:endParaRPr lang="en-GB" sz="1000" b="1" dirty="0">
                  <a:solidFill>
                    <a:schemeClr val="bg1"/>
                  </a:solidFill>
                </a:endParaRPr>
              </a:p>
            </p:txBody>
          </p:sp>
        </p:grpSp>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2451" y="3815232"/>
              <a:ext cx="458022" cy="535955"/>
            </a:xfrm>
            <a:prstGeom prst="rect">
              <a:avLst/>
            </a:prstGeom>
          </p:spPr>
        </p:pic>
      </p:grpSp>
    </p:spTree>
    <p:extLst>
      <p:ext uri="{BB962C8B-B14F-4D97-AF65-F5344CB8AC3E}">
        <p14:creationId xmlns:p14="http://schemas.microsoft.com/office/powerpoint/2010/main" val="3313723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467544" y="548680"/>
            <a:ext cx="8064896" cy="936104"/>
          </a:xfrm>
          <a:prstGeom prst="flowChartAlternateProcess">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11560" y="260648"/>
            <a:ext cx="7772400" cy="1470025"/>
          </a:xfrm>
        </p:spPr>
        <p:txBody>
          <a:bodyPr>
            <a:noAutofit/>
          </a:bodyPr>
          <a:lstStyle/>
          <a:p>
            <a:pPr algn="l"/>
            <a:r>
              <a:rPr lang="en-GB" alt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Authorisation</a:t>
            </a:r>
            <a:endParaRPr lang="en-GB"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2028324"/>
            <a:ext cx="7776864" cy="3431709"/>
          </a:xfrm>
          <a:prstGeom prst="rect">
            <a:avLst/>
          </a:prstGeom>
          <a:noFill/>
        </p:spPr>
        <p:txBody>
          <a:bodyPr wrap="square" rtlCol="0">
            <a:spAutoFit/>
          </a:bodyPr>
          <a:lstStyle/>
          <a:p>
            <a:r>
              <a:rPr lang="en-GB" sz="2000" b="1" dirty="0" smtClean="0">
                <a:latin typeface="Verdana" panose="020B0604030504040204" pitchFamily="34" charset="0"/>
                <a:ea typeface="Verdana" panose="020B0604030504040204" pitchFamily="34" charset="0"/>
                <a:cs typeface="Verdana" panose="020B0604030504040204" pitchFamily="34" charset="0"/>
              </a:rPr>
              <a:t>Aim</a:t>
            </a:r>
            <a:r>
              <a:rPr lang="en-GB" sz="2000" dirty="0" smtClean="0">
                <a:latin typeface="Verdana" panose="020B0604030504040204" pitchFamily="34" charset="0"/>
                <a:ea typeface="Verdana" panose="020B0604030504040204" pitchFamily="34" charset="0"/>
                <a:cs typeface="Verdana" panose="020B0604030504040204" pitchFamily="34" charset="0"/>
              </a:rPr>
              <a:t>: to ensure that Substances of Very High Concern (SVHC) are progressively substituted, and used only when authorisation has been granted to companies on request</a:t>
            </a:r>
          </a:p>
          <a:p>
            <a:endParaRPr lang="en-GB" sz="2200" dirty="0" smtClean="0">
              <a:latin typeface="Verdana" panose="020B0604030504040204" pitchFamily="34" charset="0"/>
              <a:ea typeface="Verdana" panose="020B0604030504040204" pitchFamily="34" charset="0"/>
              <a:cs typeface="Verdana" panose="020B0604030504040204" pitchFamily="34" charset="0"/>
            </a:endParaRPr>
          </a:p>
          <a:p>
            <a:r>
              <a:rPr lang="en-GB" sz="1500" dirty="0" smtClean="0">
                <a:latin typeface="Verdana" panose="020B0604030504040204" pitchFamily="34" charset="0"/>
                <a:ea typeface="Verdana" panose="020B0604030504040204" pitchFamily="34" charset="0"/>
                <a:cs typeface="Verdana" panose="020B0604030504040204" pitchFamily="34" charset="0"/>
                <a:hlinkClick r:id="rId3"/>
              </a:rPr>
              <a:t/>
            </a:r>
            <a:br>
              <a:rPr lang="en-GB" sz="1500" dirty="0" smtClean="0">
                <a:latin typeface="Verdana" panose="020B0604030504040204" pitchFamily="34" charset="0"/>
                <a:ea typeface="Verdana" panose="020B0604030504040204" pitchFamily="34" charset="0"/>
                <a:cs typeface="Verdana" panose="020B0604030504040204" pitchFamily="34" charset="0"/>
                <a:hlinkClick r:id="rId3"/>
              </a:rPr>
            </a:br>
            <a:r>
              <a:rPr lang="en-GB" sz="1500" dirty="0">
                <a:latin typeface="Verdana" panose="020B0604030504040204" pitchFamily="34" charset="0"/>
                <a:ea typeface="Verdana" panose="020B0604030504040204" pitchFamily="34" charset="0"/>
                <a:cs typeface="Verdana" panose="020B0604030504040204" pitchFamily="34" charset="0"/>
                <a:hlinkClick r:id="rId4"/>
              </a:rPr>
              <a:t>https://</a:t>
            </a:r>
            <a:r>
              <a:rPr lang="en-GB" sz="1500" dirty="0" smtClean="0">
                <a:latin typeface="Verdana" panose="020B0604030504040204" pitchFamily="34" charset="0"/>
                <a:ea typeface="Verdana" panose="020B0604030504040204" pitchFamily="34" charset="0"/>
                <a:cs typeface="Verdana" panose="020B0604030504040204" pitchFamily="34" charset="0"/>
                <a:hlinkClick r:id="rId4"/>
              </a:rPr>
              <a:t>echa.europa.eu/substances-of-very-high-concern-identification-explained</a:t>
            </a:r>
            <a:endParaRPr lang="en-GB" sz="1500" dirty="0" smtClean="0">
              <a:latin typeface="Verdana" panose="020B0604030504040204" pitchFamily="34" charset="0"/>
              <a:ea typeface="Verdana" panose="020B0604030504040204" pitchFamily="34" charset="0"/>
              <a:cs typeface="Verdana" panose="020B0604030504040204" pitchFamily="34" charset="0"/>
            </a:endParaRPr>
          </a:p>
          <a:p>
            <a:endParaRPr lang="en-GB" sz="1500" dirty="0" smtClean="0">
              <a:latin typeface="Verdana" panose="020B0604030504040204" pitchFamily="34" charset="0"/>
              <a:ea typeface="Verdana" panose="020B0604030504040204" pitchFamily="34" charset="0"/>
              <a:cs typeface="Verdana" panose="020B0604030504040204" pitchFamily="34" charset="0"/>
            </a:endParaRPr>
          </a:p>
          <a:p>
            <a:r>
              <a:rPr lang="en-GB" sz="1500" dirty="0" smtClean="0">
                <a:latin typeface="Verdana" panose="020B0604030504040204" pitchFamily="34" charset="0"/>
                <a:ea typeface="Verdana" panose="020B0604030504040204" pitchFamily="34" charset="0"/>
                <a:cs typeface="Verdana" panose="020B0604030504040204" pitchFamily="34" charset="0"/>
              </a:rPr>
              <a:t>Applications for authorisation: </a:t>
            </a:r>
            <a:r>
              <a:rPr lang="en-GB" sz="1500" dirty="0" smtClean="0">
                <a:latin typeface="Verdana" panose="020B0604030504040204" pitchFamily="34" charset="0"/>
                <a:ea typeface="Verdana" panose="020B0604030504040204" pitchFamily="34" charset="0"/>
                <a:cs typeface="Verdana" panose="020B0604030504040204" pitchFamily="34" charset="0"/>
                <a:hlinkClick r:id="rId5"/>
              </a:rPr>
              <a:t>https</a:t>
            </a:r>
            <a:r>
              <a:rPr lang="en-GB" sz="1500" dirty="0">
                <a:latin typeface="Verdana" panose="020B0604030504040204" pitchFamily="34" charset="0"/>
                <a:ea typeface="Verdana" panose="020B0604030504040204" pitchFamily="34" charset="0"/>
                <a:cs typeface="Verdana" panose="020B0604030504040204" pitchFamily="34" charset="0"/>
                <a:hlinkClick r:id="rId5"/>
              </a:rPr>
              <a:t>://</a:t>
            </a:r>
            <a:r>
              <a:rPr lang="en-GB" sz="1500" dirty="0" smtClean="0">
                <a:latin typeface="Verdana" panose="020B0604030504040204" pitchFamily="34" charset="0"/>
                <a:ea typeface="Verdana" panose="020B0604030504040204" pitchFamily="34" charset="0"/>
                <a:cs typeface="Verdana" panose="020B0604030504040204" pitchFamily="34" charset="0"/>
                <a:hlinkClick r:id="rId5"/>
              </a:rPr>
              <a:t>echa.europa.eu/regulations/reach/authorisation/applications-for-authorisation</a:t>
            </a:r>
            <a:endParaRPr lang="en-GB" sz="1500" dirty="0" smtClean="0">
              <a:latin typeface="Verdana" panose="020B0604030504040204" pitchFamily="34" charset="0"/>
              <a:ea typeface="Verdana" panose="020B0604030504040204" pitchFamily="34" charset="0"/>
              <a:cs typeface="Verdana" panose="020B0604030504040204" pitchFamily="34" charset="0"/>
            </a:endParaRPr>
          </a:p>
          <a:p>
            <a:r>
              <a:rPr lang="en-GB" sz="1500" dirty="0" smtClean="0">
                <a:latin typeface="Verdana" panose="020B0604030504040204" pitchFamily="34" charset="0"/>
                <a:ea typeface="Verdana" panose="020B0604030504040204" pitchFamily="34" charset="0"/>
                <a:cs typeface="Verdana" panose="020B0604030504040204" pitchFamily="34" charset="0"/>
              </a:rPr>
              <a:t> </a:t>
            </a:r>
          </a:p>
          <a:p>
            <a:r>
              <a:rPr lang="en-GB" sz="1500" dirty="0" smtClean="0">
                <a:latin typeface="Verdana" panose="020B0604030504040204" pitchFamily="34" charset="0"/>
                <a:ea typeface="Verdana" panose="020B0604030504040204" pitchFamily="34" charset="0"/>
                <a:cs typeface="Verdana" panose="020B0604030504040204" pitchFamily="34" charset="0"/>
              </a:rPr>
              <a:t>Questions &amp; answers: </a:t>
            </a:r>
            <a:r>
              <a:rPr lang="en-GB" sz="1500" dirty="0">
                <a:latin typeface="Verdana" panose="020B0604030504040204" pitchFamily="34" charset="0"/>
                <a:ea typeface="Verdana" panose="020B0604030504040204" pitchFamily="34" charset="0"/>
                <a:cs typeface="Verdana" panose="020B0604030504040204" pitchFamily="34" charset="0"/>
                <a:hlinkClick r:id="rId6"/>
              </a:rPr>
              <a:t>https://</a:t>
            </a:r>
            <a:r>
              <a:rPr lang="en-GB" sz="1500" dirty="0" smtClean="0">
                <a:latin typeface="Verdana" panose="020B0604030504040204" pitchFamily="34" charset="0"/>
                <a:ea typeface="Verdana" panose="020B0604030504040204" pitchFamily="34" charset="0"/>
                <a:cs typeface="Verdana" panose="020B0604030504040204" pitchFamily="34" charset="0"/>
                <a:hlinkClick r:id="rId6"/>
              </a:rPr>
              <a:t>echa.europa.eu/support/qas-support/browse</a:t>
            </a:r>
            <a:endParaRPr lang="en-GB" sz="15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76523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476672"/>
            <a:ext cx="864096" cy="1461004"/>
          </a:xfrm>
          <a:prstGeom prst="rect">
            <a:avLst/>
          </a:prstGeom>
        </p:spPr>
      </p:pic>
      <p:sp>
        <p:nvSpPr>
          <p:cNvPr id="2" name="Title 1"/>
          <p:cNvSpPr>
            <a:spLocks noGrp="1"/>
          </p:cNvSpPr>
          <p:nvPr>
            <p:ph type="ctrTitle"/>
          </p:nvPr>
        </p:nvSpPr>
        <p:spPr>
          <a:xfrm>
            <a:off x="611560" y="230783"/>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What are SVHC?</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683568" y="1711836"/>
            <a:ext cx="7776864" cy="4093428"/>
          </a:xfrm>
          <a:prstGeom prst="rect">
            <a:avLst/>
          </a:prstGeom>
          <a:noFill/>
        </p:spPr>
        <p:txBody>
          <a:bodyPr wrap="square" rtlCol="0">
            <a:spAutoFit/>
          </a:bodyPr>
          <a:lstStyle/>
          <a:p>
            <a:pPr>
              <a:spcBef>
                <a:spcPts val="1200"/>
              </a:spcBef>
            </a:pPr>
            <a:r>
              <a:rPr lang="en-GB" sz="2000" dirty="0" smtClean="0">
                <a:latin typeface="Verdana" panose="020B0604030504040204" pitchFamily="34" charset="0"/>
                <a:ea typeface="Verdana" panose="020B0604030504040204" pitchFamily="34" charset="0"/>
                <a:cs typeface="Verdana" panose="020B0604030504040204" pitchFamily="34" charset="0"/>
              </a:rPr>
              <a:t>Substances of very high concern are</a:t>
            </a:r>
            <a:br>
              <a:rPr lang="en-GB" sz="2000" dirty="0" smtClean="0">
                <a:latin typeface="Verdana" panose="020B0604030504040204" pitchFamily="34" charset="0"/>
                <a:ea typeface="Verdana" panose="020B0604030504040204" pitchFamily="34" charset="0"/>
                <a:cs typeface="Verdana" panose="020B0604030504040204" pitchFamily="34" charset="0"/>
              </a:rPr>
            </a:b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C: Carcinogens  category 1A or 1B</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M: Mutagens category 1A or 1B</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R: Reproductive toxic category 1A or 1B </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PBT: </a:t>
            </a:r>
            <a:r>
              <a:rPr lang="en-GB" sz="2000" dirty="0" err="1" smtClean="0">
                <a:latin typeface="Verdana" panose="020B0604030504040204" pitchFamily="34" charset="0"/>
                <a:ea typeface="Verdana" panose="020B0604030504040204" pitchFamily="34" charset="0"/>
                <a:cs typeface="Verdana" panose="020B0604030504040204" pitchFamily="34" charset="0"/>
              </a:rPr>
              <a:t>Persistant</a:t>
            </a:r>
            <a:r>
              <a:rPr lang="en-GB" sz="2000" dirty="0" smtClean="0">
                <a:latin typeface="Verdana" panose="020B0604030504040204" pitchFamily="34" charset="0"/>
                <a:ea typeface="Verdana" panose="020B0604030504040204" pitchFamily="34" charset="0"/>
                <a:cs typeface="Verdana" panose="020B0604030504040204" pitchFamily="34" charset="0"/>
              </a:rPr>
              <a:t>, </a:t>
            </a:r>
            <a:r>
              <a:rPr lang="en-GB" sz="2000" dirty="0" err="1" smtClean="0">
                <a:latin typeface="Verdana" panose="020B0604030504040204" pitchFamily="34" charset="0"/>
                <a:ea typeface="Verdana" panose="020B0604030504040204" pitchFamily="34" charset="0"/>
                <a:cs typeface="Verdana" panose="020B0604030504040204" pitchFamily="34" charset="0"/>
              </a:rPr>
              <a:t>Bioaccumulative</a:t>
            </a:r>
            <a:r>
              <a:rPr lang="en-GB" sz="2000" dirty="0" smtClean="0">
                <a:latin typeface="Verdana" panose="020B0604030504040204" pitchFamily="34" charset="0"/>
                <a:ea typeface="Verdana" panose="020B0604030504040204" pitchFamily="34" charset="0"/>
                <a:cs typeface="Verdana" panose="020B0604030504040204" pitchFamily="34" charset="0"/>
              </a:rPr>
              <a:t> and Toxic</a:t>
            </a:r>
          </a:p>
          <a:p>
            <a:pPr marL="342900" indent="-342900">
              <a:spcBef>
                <a:spcPts val="1200"/>
              </a:spcBef>
              <a:buFont typeface="Arial" panose="020B0604020202020204" pitchFamily="34" charset="0"/>
              <a:buChar char="•"/>
            </a:pPr>
            <a:r>
              <a:rPr lang="en-GB" sz="2000" dirty="0" err="1" smtClean="0">
                <a:latin typeface="Verdana" panose="020B0604030504040204" pitchFamily="34" charset="0"/>
                <a:ea typeface="Verdana" panose="020B0604030504040204" pitchFamily="34" charset="0"/>
                <a:cs typeface="Verdana" panose="020B0604030504040204" pitchFamily="34" charset="0"/>
              </a:rPr>
              <a:t>vPvB</a:t>
            </a:r>
            <a:r>
              <a:rPr lang="en-GB" sz="2000" dirty="0" smtClean="0">
                <a:latin typeface="Verdana" panose="020B0604030504040204" pitchFamily="34" charset="0"/>
                <a:ea typeface="Verdana" panose="020B0604030504040204" pitchFamily="34" charset="0"/>
                <a:cs typeface="Verdana" panose="020B0604030504040204" pitchFamily="34" charset="0"/>
              </a:rPr>
              <a:t>: very </a:t>
            </a:r>
            <a:r>
              <a:rPr lang="en-GB" sz="2000" dirty="0" err="1" smtClean="0">
                <a:latin typeface="Verdana" panose="020B0604030504040204" pitchFamily="34" charset="0"/>
                <a:ea typeface="Verdana" panose="020B0604030504040204" pitchFamily="34" charset="0"/>
                <a:cs typeface="Verdana" panose="020B0604030504040204" pitchFamily="34" charset="0"/>
              </a:rPr>
              <a:t>Persistant</a:t>
            </a:r>
            <a:r>
              <a:rPr lang="en-GB" sz="2000" dirty="0" smtClean="0">
                <a:latin typeface="Verdana" panose="020B0604030504040204" pitchFamily="34" charset="0"/>
                <a:ea typeface="Verdana" panose="020B0604030504040204" pitchFamily="34" charset="0"/>
                <a:cs typeface="Verdana" panose="020B0604030504040204" pitchFamily="34" charset="0"/>
              </a:rPr>
              <a:t> and very </a:t>
            </a:r>
            <a:r>
              <a:rPr lang="en-GB" sz="2000" dirty="0" err="1" smtClean="0">
                <a:latin typeface="Verdana" panose="020B0604030504040204" pitchFamily="34" charset="0"/>
                <a:ea typeface="Verdana" panose="020B0604030504040204" pitchFamily="34" charset="0"/>
                <a:cs typeface="Verdana" panose="020B0604030504040204" pitchFamily="34" charset="0"/>
              </a:rPr>
              <a:t>Bioaccumulative</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Substances with equivalent level of concern (e.g. endocrine disruptors, respiratory </a:t>
            </a:r>
            <a:r>
              <a:rPr lang="en-GB" sz="2000" dirty="0" err="1" smtClean="0">
                <a:latin typeface="Verdana" panose="020B0604030504040204" pitchFamily="34" charset="0"/>
                <a:ea typeface="Verdana" panose="020B0604030504040204" pitchFamily="34" charset="0"/>
                <a:cs typeface="Verdana" panose="020B0604030504040204" pitchFamily="34" charset="0"/>
              </a:rPr>
              <a:t>sensitisers</a:t>
            </a:r>
            <a:r>
              <a:rPr lang="en-GB" sz="2000" dirty="0" smtClean="0">
                <a:latin typeface="Verdana" panose="020B0604030504040204" pitchFamily="34" charset="0"/>
                <a:ea typeface="Verdana" panose="020B0604030504040204" pitchFamily="34" charset="0"/>
                <a:cs typeface="Verdana" panose="020B0604030504040204" pitchFamily="34" charset="0"/>
              </a:rPr>
              <a:t> etc.)</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2241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720080"/>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Authorisation,</a:t>
            </a:r>
            <a:b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regulatory process overview</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 name="Group 2"/>
          <p:cNvGrpSpPr/>
          <p:nvPr/>
        </p:nvGrpSpPr>
        <p:grpSpPr>
          <a:xfrm>
            <a:off x="204244" y="2564904"/>
            <a:ext cx="8778051" cy="1512167"/>
            <a:chOff x="204244" y="2564904"/>
            <a:chExt cx="8778051" cy="1512167"/>
          </a:xfrm>
        </p:grpSpPr>
        <p:grpSp>
          <p:nvGrpSpPr>
            <p:cNvPr id="5" name="Group 4"/>
            <p:cNvGrpSpPr/>
            <p:nvPr/>
          </p:nvGrpSpPr>
          <p:grpSpPr>
            <a:xfrm>
              <a:off x="204244" y="2564904"/>
              <a:ext cx="8778051" cy="1512167"/>
              <a:chOff x="276252" y="4581127"/>
              <a:chExt cx="8778051" cy="1512167"/>
            </a:xfrm>
            <a:effectLst/>
          </p:grpSpPr>
          <p:sp>
            <p:nvSpPr>
              <p:cNvPr id="32" name="Flowchart: Alternate Process 31"/>
              <p:cNvSpPr/>
              <p:nvPr/>
            </p:nvSpPr>
            <p:spPr>
              <a:xfrm>
                <a:off x="2110097" y="4581127"/>
                <a:ext cx="6944206" cy="1512167"/>
              </a:xfrm>
              <a:prstGeom prst="flowChartAlternateProcess">
                <a:avLst/>
              </a:prstGeom>
              <a:solidFill>
                <a:srgbClr val="FF9900"/>
              </a:solidFill>
              <a:ln>
                <a:solidFill>
                  <a:srgbClr val="FF99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ounded Rectangle 32"/>
              <p:cNvSpPr/>
              <p:nvPr/>
            </p:nvSpPr>
            <p:spPr>
              <a:xfrm>
                <a:off x="276252" y="4772907"/>
                <a:ext cx="1368152" cy="875853"/>
              </a:xfrm>
              <a:prstGeom prst="roundRect">
                <a:avLst/>
              </a:prstGeom>
              <a:solidFill>
                <a:schemeClr val="bg1"/>
              </a:solidFill>
              <a:ln w="38100">
                <a:solidFill>
                  <a:srgbClr val="FF99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Rounded Rectangle 34"/>
              <p:cNvSpPr/>
              <p:nvPr/>
            </p:nvSpPr>
            <p:spPr>
              <a:xfrm>
                <a:off x="7614143" y="4713619"/>
                <a:ext cx="1368152" cy="994429"/>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 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TextBox 37"/>
              <p:cNvSpPr txBox="1"/>
              <p:nvPr/>
            </p:nvSpPr>
            <p:spPr>
              <a:xfrm>
                <a:off x="7342590" y="5102833"/>
                <a:ext cx="253746" cy="216001"/>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31" name="Diamond 30"/>
              <p:cNvSpPr/>
              <p:nvPr/>
            </p:nvSpPr>
            <p:spPr>
              <a:xfrm>
                <a:off x="6205285" y="4859275"/>
                <a:ext cx="1042711" cy="703117"/>
              </a:xfrm>
              <a:prstGeom prst="diamond">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6156176" y="5080028"/>
                <a:ext cx="1129229" cy="261610"/>
              </a:xfrm>
              <a:prstGeom prst="rect">
                <a:avLst/>
              </a:prstGeom>
              <a:noFill/>
            </p:spPr>
            <p:txBody>
              <a:bodyPr wrap="square" rtlCol="0" anchor="ctr" anchorCtr="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9" name="Rounded Rectangle 38"/>
              <p:cNvSpPr/>
              <p:nvPr/>
            </p:nvSpPr>
            <p:spPr>
              <a:xfrm>
                <a:off x="4389073" y="5229199"/>
                <a:ext cx="1407063"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Flowchart: Alternate Process 39"/>
              <p:cNvSpPr/>
              <p:nvPr/>
            </p:nvSpPr>
            <p:spPr>
              <a:xfrm>
                <a:off x="4312474" y="5085184"/>
                <a:ext cx="1423017" cy="73609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ounded Rectangle 40"/>
              <p:cNvSpPr/>
              <p:nvPr/>
            </p:nvSpPr>
            <p:spPr>
              <a:xfrm>
                <a:off x="4228810" y="4740388"/>
                <a:ext cx="1423017" cy="94089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Prioritisation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Rounded Rectangle 41"/>
              <p:cNvSpPr/>
              <p:nvPr/>
            </p:nvSpPr>
            <p:spPr>
              <a:xfrm>
                <a:off x="2415178" y="5212135"/>
                <a:ext cx="1407063"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Flowchart: Alternate Process 42"/>
              <p:cNvSpPr/>
              <p:nvPr/>
            </p:nvSpPr>
            <p:spPr>
              <a:xfrm>
                <a:off x="2339752" y="5069169"/>
                <a:ext cx="1423017" cy="73609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ounded Rectangle 43"/>
              <p:cNvSpPr/>
              <p:nvPr/>
            </p:nvSpPr>
            <p:spPr>
              <a:xfrm>
                <a:off x="2267744" y="4740388"/>
                <a:ext cx="1423017" cy="94089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Identification of SVHC</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45" name="TextBox 44"/>
              <p:cNvSpPr txBox="1"/>
              <p:nvPr/>
            </p:nvSpPr>
            <p:spPr>
              <a:xfrm>
                <a:off x="5868144" y="5102833"/>
                <a:ext cx="253746" cy="216001"/>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6" name="TextBox 45"/>
              <p:cNvSpPr txBox="1"/>
              <p:nvPr/>
            </p:nvSpPr>
            <p:spPr>
              <a:xfrm>
                <a:off x="3886206" y="5102833"/>
                <a:ext cx="253746" cy="216001"/>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
          <p:nvSpPr>
            <p:cNvPr id="20" name="TextBox 19"/>
            <p:cNvSpPr txBox="1"/>
            <p:nvPr/>
          </p:nvSpPr>
          <p:spPr>
            <a:xfrm>
              <a:off x="1691680" y="3086610"/>
              <a:ext cx="253746" cy="216001"/>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30068936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5224199"/>
            <a:ext cx="1149859" cy="968400"/>
          </a:xfrm>
          <a:prstGeom prst="rect">
            <a:avLst/>
          </a:prstGeom>
        </p:spPr>
      </p:pic>
      <p:sp>
        <p:nvSpPr>
          <p:cNvPr id="2" name="Title 1"/>
          <p:cNvSpPr>
            <a:spLocks noGrp="1"/>
          </p:cNvSpPr>
          <p:nvPr>
            <p:ph type="ctrTitle"/>
          </p:nvPr>
        </p:nvSpPr>
        <p:spPr>
          <a:xfrm>
            <a:off x="539552" y="620688"/>
            <a:ext cx="7772400" cy="864096"/>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Registry of current SVHC intentions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11560" y="1628800"/>
            <a:ext cx="6048672" cy="3016210"/>
          </a:xfrm>
          <a:prstGeom prst="rect">
            <a:avLst/>
          </a:prstGeom>
          <a:noFill/>
        </p:spPr>
        <p:txBody>
          <a:bodyPr wrap="square" rtlCol="0">
            <a:spAutoFit/>
          </a:bodyPr>
          <a:lstStyle/>
          <a:p>
            <a:pPr marL="324000" indent="-342900">
              <a:spcBef>
                <a:spcPts val="18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As a first step, Member States or ECHA (on request of the European Commission) usually inform all interested parties of their intention to identify the substance as SVHC</a:t>
            </a:r>
          </a:p>
          <a:p>
            <a:pPr marL="324000" indent="-342900">
              <a:spcBef>
                <a:spcPts val="18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intention is published in the registry of intentions, on the ECHA website</a:t>
            </a:r>
          </a:p>
          <a:p>
            <a:pPr marL="324000" indent="-342900">
              <a:spcBef>
                <a:spcPts val="18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No public consultation at this </a:t>
            </a:r>
            <a:r>
              <a:rPr lang="en-GB" sz="2000" dirty="0" smtClean="0">
                <a:latin typeface="Verdana" panose="020B0604030504040204" pitchFamily="34" charset="0"/>
                <a:ea typeface="Verdana" panose="020B0604030504040204" pitchFamily="34" charset="0"/>
                <a:cs typeface="Verdana" panose="020B0604030504040204" pitchFamily="34" charset="0"/>
              </a:rPr>
              <a:t>stage</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1907704" y="5157192"/>
            <a:ext cx="6696744" cy="1400383"/>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If you use a substance present on the ‘Current SVHC intentions’ list be aware and follow developments</a:t>
            </a:r>
          </a:p>
          <a:p>
            <a:pPr marL="285750" indent="-285750">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Note: notification to the registry of intentions is not compulsory, so also check the ‘Submitted SVHC proposal’</a:t>
            </a:r>
          </a:p>
        </p:txBody>
      </p:sp>
      <p:grpSp>
        <p:nvGrpSpPr>
          <p:cNvPr id="5" name="Group 4"/>
          <p:cNvGrpSpPr/>
          <p:nvPr/>
        </p:nvGrpSpPr>
        <p:grpSpPr>
          <a:xfrm>
            <a:off x="6454366" y="116632"/>
            <a:ext cx="2540705" cy="540000"/>
            <a:chOff x="6454366" y="116632"/>
            <a:chExt cx="2540705" cy="540000"/>
          </a:xfrm>
        </p:grpSpPr>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5271" y="162709"/>
              <a:ext cx="2479800" cy="45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Rounded Rectangle 60"/>
            <p:cNvSpPr/>
            <p:nvPr/>
          </p:nvSpPr>
          <p:spPr>
            <a:xfrm>
              <a:off x="6454366" y="116632"/>
              <a:ext cx="540000" cy="540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 name="Group 7"/>
          <p:cNvGrpSpPr/>
          <p:nvPr/>
        </p:nvGrpSpPr>
        <p:grpSpPr>
          <a:xfrm>
            <a:off x="6872180" y="2276872"/>
            <a:ext cx="1603025" cy="1512168"/>
            <a:chOff x="6872180" y="3306383"/>
            <a:chExt cx="1603025" cy="1512168"/>
          </a:xfrm>
        </p:grpSpPr>
        <p:grpSp>
          <p:nvGrpSpPr>
            <p:cNvPr id="25" name="Group 24"/>
            <p:cNvGrpSpPr/>
            <p:nvPr/>
          </p:nvGrpSpPr>
          <p:grpSpPr>
            <a:xfrm>
              <a:off x="6872180" y="3306383"/>
              <a:ext cx="1516244" cy="1512168"/>
              <a:chOff x="6516216" y="3306383"/>
              <a:chExt cx="1516244" cy="1512168"/>
            </a:xfrm>
          </p:grpSpPr>
          <p:sp>
            <p:nvSpPr>
              <p:cNvPr id="10" name="Rounded Rectangle 9"/>
              <p:cNvSpPr/>
              <p:nvPr/>
            </p:nvSpPr>
            <p:spPr>
              <a:xfrm>
                <a:off x="6664308" y="3306383"/>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516216" y="3446061"/>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6914298" y="4495058"/>
                <a:ext cx="720080" cy="323493"/>
                <a:chOff x="6914298" y="4544977"/>
                <a:chExt cx="720080" cy="323493"/>
              </a:xfrm>
            </p:grpSpPr>
            <p:sp>
              <p:nvSpPr>
                <p:cNvPr id="16" name="TextBox 15"/>
                <p:cNvSpPr txBox="1"/>
                <p:nvPr/>
              </p:nvSpPr>
              <p:spPr>
                <a:xfrm>
                  <a:off x="6914298" y="4544977"/>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4380" y="4625361"/>
                  <a:ext cx="619911" cy="162727"/>
                </a:xfrm>
                <a:prstGeom prst="rect">
                  <a:avLst/>
                </a:prstGeom>
              </p:spPr>
            </p:pic>
          </p:grpSp>
          <p:sp>
            <p:nvSpPr>
              <p:cNvPr id="17" name="TextBox 16"/>
              <p:cNvSpPr txBox="1"/>
              <p:nvPr/>
            </p:nvSpPr>
            <p:spPr>
              <a:xfrm>
                <a:off x="6914296" y="4126650"/>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21" name="TextBox 20"/>
            <p:cNvSpPr txBox="1"/>
            <p:nvPr/>
          </p:nvSpPr>
          <p:spPr>
            <a:xfrm>
              <a:off x="8221459" y="3553504"/>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3595452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2"/>
            <a:ext cx="7772400" cy="1152128"/>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Identification of SVHC</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245890" y="1268760"/>
            <a:ext cx="6574582" cy="4801314"/>
          </a:xfrm>
          <a:prstGeom prst="rect">
            <a:avLst/>
          </a:prstGeom>
          <a:noFill/>
        </p:spPr>
        <p:txBody>
          <a:bodyPr wrap="squar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Authority submits a proposal (Annex XV dossier) for the identification of the substance as a SVHC</a:t>
            </a:r>
          </a:p>
          <a:p>
            <a:pPr marL="342900" indent="-342900">
              <a:buFont typeface="+mj-lt"/>
              <a:buAutoNum type="arabicPeriod"/>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GB" sz="1200"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Dossier published on ECHA website and submitted for public consultation for 45 days</a:t>
            </a:r>
          </a:p>
          <a:p>
            <a:pPr marL="342900" indent="-342900">
              <a:buFont typeface="+mj-lt"/>
              <a:buAutoNum type="arabicPeriod"/>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Decision taken by Member State Committee or Commission</a:t>
            </a:r>
          </a:p>
          <a:p>
            <a:pPr marL="342900" indent="-342900">
              <a:buFont typeface="+mj-lt"/>
              <a:buAutoNum type="arabicPeriod"/>
            </a:pP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Candidate List on the ECHA website is updated (if relevant)</a:t>
            </a:r>
          </a:p>
          <a:p>
            <a:pPr marL="342900" indent="-342900">
              <a:buFont typeface="Arial" panose="020B0604020202020204" pitchFamily="34" charset="0"/>
              <a:buChar cha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Timeline: about 5 months from the time the dossier is submitted</a:t>
            </a:r>
          </a:p>
          <a:p>
            <a:endParaRPr lang="en-GB" dirty="0" smtClean="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1547664" y="5733256"/>
            <a:ext cx="7092755" cy="830997"/>
          </a:xfrm>
          <a:prstGeom prst="rect">
            <a:avLst/>
          </a:prstGeom>
          <a:noFill/>
        </p:spPr>
        <p:txBody>
          <a:bodyPr wrap="square" rtlCol="0">
            <a:spAutoFit/>
          </a:bodyPr>
          <a:lstStyle/>
          <a:p>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Make a note of public consultations. They occur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twice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per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year (March-April and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Sept-Oct) on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substance identity and hazardous properties</a:t>
            </a:r>
          </a:p>
        </p:txBody>
      </p:sp>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5556944"/>
            <a:ext cx="1149859" cy="968400"/>
          </a:xfrm>
          <a:prstGeom prst="rect">
            <a:avLst/>
          </a:prstGeom>
        </p:spPr>
      </p:pic>
      <p:grpSp>
        <p:nvGrpSpPr>
          <p:cNvPr id="46" name="Group 45"/>
          <p:cNvGrpSpPr/>
          <p:nvPr/>
        </p:nvGrpSpPr>
        <p:grpSpPr>
          <a:xfrm>
            <a:off x="6515271" y="116632"/>
            <a:ext cx="2479800" cy="540000"/>
            <a:chOff x="6515271" y="116632"/>
            <a:chExt cx="2479800" cy="540000"/>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5271" y="162709"/>
              <a:ext cx="2479800" cy="45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Rounded Rectangle 47"/>
            <p:cNvSpPr/>
            <p:nvPr/>
          </p:nvSpPr>
          <p:spPr>
            <a:xfrm>
              <a:off x="7020272" y="116632"/>
              <a:ext cx="540000" cy="540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 name="Group 7"/>
          <p:cNvGrpSpPr/>
          <p:nvPr/>
        </p:nvGrpSpPr>
        <p:grpSpPr>
          <a:xfrm>
            <a:off x="251520" y="1233299"/>
            <a:ext cx="2016224" cy="3635861"/>
            <a:chOff x="251520" y="1233299"/>
            <a:chExt cx="2016224" cy="3635861"/>
          </a:xfrm>
        </p:grpSpPr>
        <p:grpSp>
          <p:nvGrpSpPr>
            <p:cNvPr id="33" name="Group 32"/>
            <p:cNvGrpSpPr/>
            <p:nvPr/>
          </p:nvGrpSpPr>
          <p:grpSpPr>
            <a:xfrm>
              <a:off x="1014138" y="3284984"/>
              <a:ext cx="1206993" cy="584377"/>
              <a:chOff x="4813419" y="1388406"/>
              <a:chExt cx="1206993" cy="584377"/>
            </a:xfrm>
          </p:grpSpPr>
          <p:sp>
            <p:nvSpPr>
              <p:cNvPr id="34" name="Diamond 33"/>
              <p:cNvSpPr/>
              <p:nvPr/>
            </p:nvSpPr>
            <p:spPr>
              <a:xfrm>
                <a:off x="4912859" y="1388406"/>
                <a:ext cx="1008112" cy="584377"/>
              </a:xfrm>
              <a:prstGeom prst="diamond">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4813419" y="1530610"/>
                <a:ext cx="1206993" cy="261610"/>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6" name="Group 35"/>
            <p:cNvGrpSpPr/>
            <p:nvPr/>
          </p:nvGrpSpPr>
          <p:grpSpPr>
            <a:xfrm>
              <a:off x="967524" y="1268760"/>
              <a:ext cx="1300220" cy="611525"/>
              <a:chOff x="563804" y="1613572"/>
              <a:chExt cx="1300220" cy="611525"/>
            </a:xfrm>
          </p:grpSpPr>
          <p:sp>
            <p:nvSpPr>
              <p:cNvPr id="26" name="Rounded Rectangle 25"/>
              <p:cNvSpPr/>
              <p:nvPr/>
            </p:nvSpPr>
            <p:spPr>
              <a:xfrm>
                <a:off x="631288" y="1628299"/>
                <a:ext cx="1165253" cy="596798"/>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563804" y="1613572"/>
                <a:ext cx="1300220"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Proposal for SVHC  identification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11" name="TextBox 10"/>
            <p:cNvSpPr txBox="1"/>
            <p:nvPr/>
          </p:nvSpPr>
          <p:spPr>
            <a:xfrm>
              <a:off x="251520" y="1233299"/>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251520" y="1593339"/>
              <a:ext cx="720080" cy="323493"/>
              <a:chOff x="7416301" y="969999"/>
              <a:chExt cx="720080" cy="323493"/>
            </a:xfrm>
          </p:grpSpPr>
          <p:sp>
            <p:nvSpPr>
              <p:cNvPr id="12" name="TextBox 11"/>
              <p:cNvSpPr txBox="1"/>
              <p:nvPr/>
            </p:nvSpPr>
            <p:spPr>
              <a:xfrm>
                <a:off x="7416301" y="969999"/>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6383" y="1050383"/>
                <a:ext cx="619911" cy="162727"/>
              </a:xfrm>
              <a:prstGeom prst="rect">
                <a:avLst/>
              </a:prstGeom>
            </p:spPr>
          </p:pic>
        </p:grpSp>
        <p:sp>
          <p:nvSpPr>
            <p:cNvPr id="19" name="TextBox 18"/>
            <p:cNvSpPr txBox="1"/>
            <p:nvPr/>
          </p:nvSpPr>
          <p:spPr>
            <a:xfrm>
              <a:off x="251520" y="3249523"/>
              <a:ext cx="720080" cy="323493"/>
            </a:xfrm>
            <a:prstGeom prst="roundRect">
              <a:avLst/>
            </a:prstGeom>
            <a:solidFill>
              <a:srgbClr val="008BC8"/>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MSC</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9" name="Group 38"/>
            <p:cNvGrpSpPr/>
            <p:nvPr/>
          </p:nvGrpSpPr>
          <p:grpSpPr>
            <a:xfrm>
              <a:off x="251809" y="3609563"/>
              <a:ext cx="720080" cy="323493"/>
              <a:chOff x="1043608" y="3340129"/>
              <a:chExt cx="720080" cy="323493"/>
            </a:xfrm>
          </p:grpSpPr>
          <p:sp>
            <p:nvSpPr>
              <p:cNvPr id="18" name="TextBox 17"/>
              <p:cNvSpPr txBox="1"/>
              <p:nvPr/>
            </p:nvSpPr>
            <p:spPr>
              <a:xfrm>
                <a:off x="1043608" y="3340129"/>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3351740"/>
                <a:ext cx="432048" cy="30027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grpSp>
          <p:nvGrpSpPr>
            <p:cNvPr id="38" name="Group 37"/>
            <p:cNvGrpSpPr/>
            <p:nvPr/>
          </p:nvGrpSpPr>
          <p:grpSpPr>
            <a:xfrm>
              <a:off x="1075204" y="4365103"/>
              <a:ext cx="1084860" cy="504057"/>
              <a:chOff x="717399" y="4264836"/>
              <a:chExt cx="1084860" cy="504057"/>
            </a:xfrm>
          </p:grpSpPr>
          <p:sp>
            <p:nvSpPr>
              <p:cNvPr id="28" name="Flowchart: Alternate Process 27"/>
              <p:cNvSpPr/>
              <p:nvPr/>
            </p:nvSpPr>
            <p:spPr>
              <a:xfrm>
                <a:off x="717399" y="4264836"/>
                <a:ext cx="1084860" cy="50405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733148" y="4321359"/>
                <a:ext cx="1053363"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Candidate 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7" name="Group 36"/>
            <p:cNvGrpSpPr/>
            <p:nvPr/>
          </p:nvGrpSpPr>
          <p:grpSpPr>
            <a:xfrm>
              <a:off x="1014138" y="2348880"/>
              <a:ext cx="1206993" cy="449192"/>
              <a:chOff x="711198" y="2700473"/>
              <a:chExt cx="1206993" cy="449192"/>
            </a:xfrm>
          </p:grpSpPr>
          <p:sp>
            <p:nvSpPr>
              <p:cNvPr id="31" name="Flowchart: Alternate Process 30"/>
              <p:cNvSpPr/>
              <p:nvPr/>
            </p:nvSpPr>
            <p:spPr>
              <a:xfrm>
                <a:off x="747202" y="2700473"/>
                <a:ext cx="1134985" cy="449192"/>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11198" y="2718778"/>
                <a:ext cx="1206993"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7390" y="2348880"/>
              <a:ext cx="504123" cy="448792"/>
            </a:xfrm>
            <a:prstGeom prst="rect">
              <a:avLst/>
            </a:prstGeom>
          </p:spPr>
        </p:pic>
        <p:grpSp>
          <p:nvGrpSpPr>
            <p:cNvPr id="23" name="Group 22"/>
            <p:cNvGrpSpPr/>
            <p:nvPr/>
          </p:nvGrpSpPr>
          <p:grpSpPr>
            <a:xfrm>
              <a:off x="251520" y="4437112"/>
              <a:ext cx="720080" cy="323493"/>
              <a:chOff x="7416301" y="969999"/>
              <a:chExt cx="720080" cy="323493"/>
            </a:xfrm>
          </p:grpSpPr>
          <p:sp>
            <p:nvSpPr>
              <p:cNvPr id="24" name="TextBox 23"/>
              <p:cNvSpPr txBox="1"/>
              <p:nvPr/>
            </p:nvSpPr>
            <p:spPr>
              <a:xfrm>
                <a:off x="7416301" y="969999"/>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6383" y="1050383"/>
                <a:ext cx="619911" cy="162727"/>
              </a:xfrm>
              <a:prstGeom prst="rect">
                <a:avLst/>
              </a:prstGeom>
            </p:spPr>
          </p:pic>
        </p:grpSp>
        <p:sp>
          <p:nvSpPr>
            <p:cNvPr id="42" name="TextBox 41"/>
            <p:cNvSpPr txBox="1"/>
            <p:nvPr/>
          </p:nvSpPr>
          <p:spPr>
            <a:xfrm rot="5400000">
              <a:off x="1490761" y="2007713"/>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3" name="TextBox 42"/>
            <p:cNvSpPr txBox="1"/>
            <p:nvPr/>
          </p:nvSpPr>
          <p:spPr>
            <a:xfrm rot="5400000">
              <a:off x="1490761" y="294381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9" name="TextBox 48"/>
            <p:cNvSpPr txBox="1"/>
            <p:nvPr/>
          </p:nvSpPr>
          <p:spPr>
            <a:xfrm rot="5400000">
              <a:off x="1490761" y="3986215"/>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1552058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45984"/>
            <a:ext cx="995975" cy="838800"/>
          </a:xfrm>
          <a:prstGeom prst="rect">
            <a:avLst/>
          </a:prstGeom>
        </p:spPr>
      </p:pic>
      <p:sp>
        <p:nvSpPr>
          <p:cNvPr id="2" name="Title 1"/>
          <p:cNvSpPr>
            <a:spLocks noGrp="1"/>
          </p:cNvSpPr>
          <p:nvPr>
            <p:ph type="ctrTitle"/>
          </p:nvPr>
        </p:nvSpPr>
        <p:spPr>
          <a:xfrm>
            <a:off x="472008" y="374799"/>
            <a:ext cx="7772400" cy="1470025"/>
          </a:xfrm>
        </p:spPr>
        <p:txBody>
          <a:bodyPr>
            <a:noAutofit/>
          </a:bodyPr>
          <a:lstStyle/>
          <a:p>
            <a:pPr algn="l"/>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The Candidate List, important considerations for downstream users</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813373" y="1577455"/>
            <a:ext cx="7354084" cy="4985980"/>
          </a:xfrm>
          <a:prstGeom prst="rect">
            <a:avLst/>
          </a:prstGeom>
          <a:noFill/>
        </p:spPr>
        <p:txBody>
          <a:bodyPr wrap="square" rtlCol="0">
            <a:spAutoFit/>
          </a:bodyPr>
          <a:lstStyle/>
          <a:p>
            <a:pPr>
              <a:spcBef>
                <a:spcPts val="200"/>
              </a:spcBef>
            </a:pPr>
            <a:r>
              <a:rPr lang="en-GB" sz="1600" dirty="0" smtClean="0">
                <a:latin typeface="Verdana" panose="020B0604030504040204" pitchFamily="34" charset="0"/>
                <a:ea typeface="Verdana" panose="020B0604030504040204" pitchFamily="34" charset="0"/>
                <a:cs typeface="Verdana" panose="020B0604030504040204" pitchFamily="34" charset="0"/>
              </a:rPr>
              <a:t>The substances listed in the Candidate List are candidates for eventual inclusion in the Authorisation List</a:t>
            </a:r>
          </a:p>
          <a:p>
            <a:pPr>
              <a:spcBef>
                <a:spcPts val="200"/>
              </a:spcBef>
            </a:pP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200"/>
              </a:spcBef>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 safety data sheet is required for these substances</a:t>
            </a:r>
          </a:p>
          <a:p>
            <a:pPr marL="285750" indent="-285750">
              <a:spcBef>
                <a:spcPts val="200"/>
              </a:spcBef>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A safety data sheet must be provided on request for mixtures containing these substances</a:t>
            </a:r>
          </a:p>
          <a:p>
            <a:pPr marL="285750" indent="-285750">
              <a:spcBef>
                <a:spcPts val="200"/>
              </a:spcBef>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Further obligations may apply if producing articles containing these substances</a:t>
            </a:r>
          </a:p>
          <a:p>
            <a:pPr marL="285750" indent="-285750">
              <a:spcBef>
                <a:spcPts val="200"/>
              </a:spcBef>
              <a:buClr>
                <a:schemeClr val="tx1"/>
              </a:buClr>
              <a:buFont typeface="Arial" panose="020B0604020202020204" pitchFamily="34" charset="0"/>
              <a:buChar char="•"/>
            </a:pPr>
            <a:endParaRPr lang="en-GB" sz="1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spcBef>
                <a:spcPts val="200"/>
              </a:spcBef>
              <a:buClr>
                <a:schemeClr val="tx1"/>
              </a:buClr>
            </a:pPr>
            <a:r>
              <a:rPr lang="en-GB" sz="1600" dirty="0" smtClean="0">
                <a:latin typeface="Verdana" panose="020B0604030504040204" pitchFamily="34" charset="0"/>
                <a:ea typeface="Verdana" panose="020B0604030504040204" pitchFamily="34" charset="0"/>
                <a:cs typeface="Verdana" panose="020B0604030504040204" pitchFamily="34" charset="0"/>
              </a:rPr>
              <a:t>Tips</a:t>
            </a:r>
          </a:p>
          <a:p>
            <a:pPr marL="285750" indent="-285750">
              <a:spcBef>
                <a:spcPts val="200"/>
              </a:spcBef>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Consider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substituting the substance</a:t>
            </a:r>
          </a:p>
          <a:p>
            <a:pPr marL="285750" indent="-285750">
              <a:spcBef>
                <a:spcPts val="200"/>
              </a:spcBef>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Contact your suppliers and clients to ensure they are also aware </a:t>
            </a:r>
          </a:p>
          <a:p>
            <a:pPr marL="285750" indent="-285750">
              <a:spcBef>
                <a:spcPts val="200"/>
              </a:spcBef>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Discuss with them the need for any specific action such as substitution</a:t>
            </a:r>
          </a:p>
          <a:p>
            <a:pPr marL="285750" indent="-285750">
              <a:spcBef>
                <a:spcPts val="200"/>
              </a:spcBef>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Make sure your use is accurately covered in the registration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dossier</a:t>
            </a:r>
          </a:p>
          <a:p>
            <a:pPr marL="285750" indent="-285750">
              <a:spcBef>
                <a:spcPts val="200"/>
              </a:spcBef>
              <a:buClr>
                <a:schemeClr val="tx1"/>
              </a:buClr>
              <a:buFont typeface="Arial" panose="020B0604020202020204" pitchFamily="34" charset="0"/>
              <a:buChar char="•"/>
            </a:pPr>
            <a:endParaRPr lang="en-GB" sz="800" b="1" dirty="0" smtClean="0">
              <a:solidFill>
                <a:srgbClr val="0046AD"/>
              </a:solidFill>
              <a:latin typeface="Verdana" panose="020B0604030504040204" pitchFamily="34" charset="0"/>
              <a:ea typeface="Verdana" panose="020B0604030504040204" pitchFamily="34" charset="0"/>
              <a:cs typeface="Verdana" panose="020B0604030504040204" pitchFamily="34" charset="0"/>
            </a:endParaRPr>
          </a:p>
          <a:p>
            <a:pPr algn="ctr">
              <a:spcBef>
                <a:spcPts val="200"/>
              </a:spcBef>
              <a:buClr>
                <a:schemeClr val="tx1"/>
              </a:buClr>
            </a:pPr>
            <a:r>
              <a:rPr lang="en-GB" sz="1600" dirty="0">
                <a:latin typeface="Verdana" panose="020B0604030504040204" pitchFamily="34" charset="0"/>
                <a:ea typeface="Verdana" panose="020B0604030504040204" pitchFamily="34" charset="0"/>
                <a:cs typeface="Verdana" panose="020B0604030504040204" pitchFamily="34" charset="0"/>
                <a:hlinkClick r:id="rId4"/>
              </a:rPr>
              <a:t>https://echa.europa.eu/candidate-list-table</a:t>
            </a:r>
            <a:r>
              <a:rPr lang="en-GB" sz="16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8073812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48680"/>
            <a:ext cx="7772400" cy="792088"/>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Prioritisation and recommendation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29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598943" y="1340768"/>
            <a:ext cx="6365545" cy="5170646"/>
          </a:xfrm>
          <a:prstGeom prst="rect">
            <a:avLst/>
          </a:prstGeom>
          <a:noFill/>
        </p:spPr>
        <p:txBody>
          <a:bodyPr wrap="squar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ECHA assesses the substances from the Candidate List to determine which ones should be included in the Authorisation List as a priority</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ECHA’s draft recommendation is submitted for public consultation</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The Member State Committee prepares its opinion on the draft recommendation, taking into account the received comments </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ECHA finalises its recommendation and submits it to the European Commission</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Timeline: about 12 months</a:t>
            </a:r>
          </a:p>
          <a:p>
            <a:pPr marL="342900" indent="-342900">
              <a:buFont typeface="Arial" panose="020B0604020202020204" pitchFamily="34" charset="0"/>
              <a:buChar cha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2051720" y="5733256"/>
            <a:ext cx="6696744" cy="830997"/>
          </a:xfrm>
          <a:prstGeom prst="rect">
            <a:avLst/>
          </a:prstGeom>
          <a:noFill/>
        </p:spPr>
        <p:txBody>
          <a:bodyPr wrap="square" rtlCol="0">
            <a:spAutoFit/>
          </a:bodyPr>
          <a:lstStyle/>
          <a:p>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Public consultation:  90 days, typically once a year on uses, volumes used, transitional arrangements and possible exemptions</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853" y="5556944"/>
            <a:ext cx="1149859" cy="968400"/>
          </a:xfrm>
          <a:prstGeom prst="rect">
            <a:avLst/>
          </a:prstGeom>
        </p:spPr>
      </p:pic>
      <p:grpSp>
        <p:nvGrpSpPr>
          <p:cNvPr id="4" name="Group 3"/>
          <p:cNvGrpSpPr/>
          <p:nvPr/>
        </p:nvGrpSpPr>
        <p:grpSpPr>
          <a:xfrm>
            <a:off x="251520" y="1412776"/>
            <a:ext cx="2331956" cy="3816424"/>
            <a:chOff x="251520" y="1268760"/>
            <a:chExt cx="2331956" cy="3816424"/>
          </a:xfrm>
        </p:grpSpPr>
        <p:grpSp>
          <p:nvGrpSpPr>
            <p:cNvPr id="37" name="Group 36"/>
            <p:cNvGrpSpPr/>
            <p:nvPr/>
          </p:nvGrpSpPr>
          <p:grpSpPr>
            <a:xfrm>
              <a:off x="1059120" y="1268760"/>
              <a:ext cx="1508845" cy="596798"/>
              <a:chOff x="431977" y="1613572"/>
              <a:chExt cx="1508845" cy="596798"/>
            </a:xfrm>
          </p:grpSpPr>
          <p:sp>
            <p:nvSpPr>
              <p:cNvPr id="59" name="Rounded Rectangle 58"/>
              <p:cNvSpPr/>
              <p:nvPr/>
            </p:nvSpPr>
            <p:spPr>
              <a:xfrm>
                <a:off x="461418" y="1613572"/>
                <a:ext cx="1449962" cy="596798"/>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431977" y="1663890"/>
                <a:ext cx="1508845"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Draft </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recommendation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9" name="Group 38"/>
            <p:cNvGrpSpPr/>
            <p:nvPr/>
          </p:nvGrpSpPr>
          <p:grpSpPr>
            <a:xfrm>
              <a:off x="251520" y="1412776"/>
              <a:ext cx="720080" cy="323493"/>
              <a:chOff x="7192878" y="789436"/>
              <a:chExt cx="720080" cy="323493"/>
            </a:xfrm>
          </p:grpSpPr>
          <p:sp>
            <p:nvSpPr>
              <p:cNvPr id="57" name="TextBox 56"/>
              <p:cNvSpPr txBox="1"/>
              <p:nvPr/>
            </p:nvSpPr>
            <p:spPr>
              <a:xfrm>
                <a:off x="7192878" y="789436"/>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58"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2960" y="869820"/>
                <a:ext cx="619911" cy="162727"/>
              </a:xfrm>
              <a:prstGeom prst="rect">
                <a:avLst/>
              </a:prstGeom>
            </p:spPr>
          </p:pic>
        </p:grpSp>
        <p:sp>
          <p:nvSpPr>
            <p:cNvPr id="40" name="TextBox 39"/>
            <p:cNvSpPr txBox="1"/>
            <p:nvPr/>
          </p:nvSpPr>
          <p:spPr>
            <a:xfrm>
              <a:off x="611271" y="3537555"/>
              <a:ext cx="720080" cy="323493"/>
            </a:xfrm>
            <a:prstGeom prst="roundRect">
              <a:avLst/>
            </a:prstGeom>
            <a:solidFill>
              <a:srgbClr val="008BC8"/>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MSC</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3501" y="2420888"/>
              <a:ext cx="504123" cy="448792"/>
            </a:xfrm>
            <a:prstGeom prst="rect">
              <a:avLst/>
            </a:prstGeom>
          </p:spPr>
        </p:pic>
        <p:grpSp>
          <p:nvGrpSpPr>
            <p:cNvPr id="45" name="Group 44"/>
            <p:cNvGrpSpPr/>
            <p:nvPr/>
          </p:nvGrpSpPr>
          <p:grpSpPr>
            <a:xfrm>
              <a:off x="323528" y="4581128"/>
              <a:ext cx="720080" cy="323493"/>
              <a:chOff x="7264886" y="1114015"/>
              <a:chExt cx="720080" cy="323493"/>
            </a:xfrm>
          </p:grpSpPr>
          <p:sp>
            <p:nvSpPr>
              <p:cNvPr id="49" name="TextBox 48"/>
              <p:cNvSpPr txBox="1"/>
              <p:nvPr/>
            </p:nvSpPr>
            <p:spPr>
              <a:xfrm>
                <a:off x="7264886" y="1114015"/>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50" name="Picture 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4968" y="1194399"/>
                <a:ext cx="619911" cy="162727"/>
              </a:xfrm>
              <a:prstGeom prst="rect">
                <a:avLst/>
              </a:prstGeom>
            </p:spPr>
          </p:pic>
        </p:grpSp>
        <p:sp>
          <p:nvSpPr>
            <p:cNvPr id="46" name="TextBox 45"/>
            <p:cNvSpPr txBox="1"/>
            <p:nvPr/>
          </p:nvSpPr>
          <p:spPr>
            <a:xfrm rot="5400000">
              <a:off x="1686669" y="1969991"/>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7" name="TextBox 46"/>
            <p:cNvSpPr txBox="1"/>
            <p:nvPr/>
          </p:nvSpPr>
          <p:spPr>
            <a:xfrm rot="5400000">
              <a:off x="1686669" y="3087833"/>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8" name="TextBox 47"/>
            <p:cNvSpPr txBox="1"/>
            <p:nvPr/>
          </p:nvSpPr>
          <p:spPr>
            <a:xfrm rot="5400000">
              <a:off x="1686669" y="4130231"/>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63" name="Rounded Rectangle 62"/>
            <p:cNvSpPr/>
            <p:nvPr/>
          </p:nvSpPr>
          <p:spPr>
            <a:xfrm>
              <a:off x="1404052" y="3356992"/>
              <a:ext cx="818980" cy="68820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p:cNvSpPr txBox="1"/>
            <p:nvPr/>
          </p:nvSpPr>
          <p:spPr>
            <a:xfrm>
              <a:off x="1404052" y="3508893"/>
              <a:ext cx="818981" cy="400110"/>
            </a:xfrm>
            <a:prstGeom prst="rect">
              <a:avLst/>
            </a:prstGeom>
            <a:noFill/>
          </p:spPr>
          <p:txBody>
            <a:bodyPr wrap="square" rtlCol="0">
              <a:spAutoFit/>
            </a:bodyPr>
            <a:lstStyle/>
            <a:p>
              <a:pPr algn="ctr"/>
              <a:r>
                <a:rPr lang="en-GB" sz="1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MSC opinion</a:t>
              </a:r>
              <a:endParaRPr lang="en-GB" sz="10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65" name="Flowchart: Alternate Process 64"/>
            <p:cNvSpPr/>
            <p:nvPr/>
          </p:nvSpPr>
          <p:spPr>
            <a:xfrm>
              <a:off x="1149273" y="4396549"/>
              <a:ext cx="1328539" cy="68863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1043608" y="4583995"/>
              <a:ext cx="1539868" cy="246221"/>
            </a:xfrm>
            <a:prstGeom prst="rect">
              <a:avLst/>
            </a:prstGeom>
            <a:noFill/>
          </p:spPr>
          <p:txBody>
            <a:bodyPr wrap="square" rtlCol="0">
              <a:spAutoFit/>
            </a:bodyPr>
            <a:lstStyle/>
            <a:p>
              <a:pPr algn="ctr"/>
              <a:r>
                <a:rPr lang="en-GB" sz="1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Recommendation</a:t>
              </a:r>
              <a:endParaRPr lang="en-GB" sz="10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67" name="Flowchart: Alternate Process 66"/>
            <p:cNvSpPr/>
            <p:nvPr/>
          </p:nvSpPr>
          <p:spPr>
            <a:xfrm>
              <a:off x="1283727" y="2308317"/>
              <a:ext cx="1059630" cy="68863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p:cNvSpPr txBox="1"/>
            <p:nvPr/>
          </p:nvSpPr>
          <p:spPr>
            <a:xfrm>
              <a:off x="1206595" y="2443855"/>
              <a:ext cx="1213895" cy="373546"/>
            </a:xfrm>
            <a:prstGeom prst="rect">
              <a:avLst/>
            </a:prstGeom>
            <a:noFill/>
          </p:spPr>
          <p:txBody>
            <a:bodyPr wrap="square" rtlCol="0">
              <a:spAutoFit/>
            </a:bodyPr>
            <a:lstStyle/>
            <a:p>
              <a:pPr algn="ctr"/>
              <a:r>
                <a:rPr lang="en-GB" sz="1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0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69" name="Group 68"/>
          <p:cNvGrpSpPr/>
          <p:nvPr/>
        </p:nvGrpSpPr>
        <p:grpSpPr>
          <a:xfrm>
            <a:off x="6515271" y="116632"/>
            <a:ext cx="2479800" cy="540000"/>
            <a:chOff x="6515271" y="116632"/>
            <a:chExt cx="2479800" cy="540000"/>
          </a:xfrm>
        </p:grpSpPr>
        <p:pic>
          <p:nvPicPr>
            <p:cNvPr id="7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5271" y="162709"/>
              <a:ext cx="2479800" cy="45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Rounded Rectangle 70"/>
            <p:cNvSpPr/>
            <p:nvPr/>
          </p:nvSpPr>
          <p:spPr>
            <a:xfrm>
              <a:off x="7596336" y="116632"/>
              <a:ext cx="540000" cy="540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65454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821953"/>
          </a:xfrm>
          <a:noFill/>
        </p:spPr>
        <p:txBody>
          <a:bodyPr>
            <a:noAutofit/>
          </a:bodyPr>
          <a:lstStyle/>
          <a:p>
            <a:pPr algn="l"/>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Contents</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1268760"/>
            <a:ext cx="7776864" cy="3734356"/>
          </a:xfrm>
          <a:prstGeom prst="rect">
            <a:avLst/>
          </a:prstGeom>
          <a:noFill/>
        </p:spPr>
        <p:txBody>
          <a:bodyPr wrap="square" rtlCol="0">
            <a:spAutoFit/>
          </a:bodyPr>
          <a:lstStyle/>
          <a:p>
            <a:pPr>
              <a:spcBef>
                <a:spcPts val="800"/>
              </a:spcBef>
            </a:pPr>
            <a:r>
              <a:rPr lang="en-GB" sz="2000" dirty="0" smtClean="0">
                <a:latin typeface="Verdana" panose="020B0604030504040204" pitchFamily="34" charset="0"/>
                <a:ea typeface="Verdana" panose="020B0604030504040204" pitchFamily="34" charset="0"/>
                <a:cs typeface="Verdana" panose="020B0604030504040204" pitchFamily="34" charset="0"/>
              </a:rPr>
              <a:t>Section1</a:t>
            </a:r>
          </a:p>
          <a:p>
            <a:pPr marL="342900" indent="-342900">
              <a:spcBef>
                <a:spcPts val="8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Identification of chemicals of concern and decision to address them under REACH/CLP</a:t>
            </a:r>
          </a:p>
          <a:p>
            <a:pPr>
              <a:spcBef>
                <a:spcPts val="800"/>
              </a:spcBef>
            </a:pP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Bef>
                <a:spcPts val="800"/>
              </a:spcBef>
            </a:pPr>
            <a:r>
              <a:rPr lang="en-GB" sz="2000" dirty="0" smtClean="0">
                <a:latin typeface="Verdana" panose="020B0604030504040204" pitchFamily="34" charset="0"/>
                <a:ea typeface="Verdana" panose="020B0604030504040204" pitchFamily="34" charset="0"/>
                <a:cs typeface="Verdana" panose="020B0604030504040204" pitchFamily="34" charset="0"/>
              </a:rPr>
              <a:t>Section 2</a:t>
            </a:r>
          </a:p>
          <a:p>
            <a:pPr marL="342900" indent="-342900">
              <a:spcBef>
                <a:spcPts val="8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How are chemicals of concern addressed under REACH/CLP?</a:t>
            </a:r>
          </a:p>
          <a:p>
            <a:pPr>
              <a:buClr>
                <a:schemeClr val="tx1"/>
              </a:buClr>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800100" lvl="1" indent="-342900">
              <a:buClr>
                <a:schemeClr val="tx1"/>
              </a:buClr>
              <a:buFont typeface="Arial" panose="020B0604020202020204" pitchFamily="34" charset="0"/>
              <a:buChar char="•"/>
            </a:pPr>
            <a:r>
              <a:rPr lang="en-GB" sz="2000" b="1" dirty="0" smtClean="0">
                <a:solidFill>
                  <a:srgbClr val="652D90"/>
                </a:solidFill>
                <a:latin typeface="Verdana" panose="020B0604030504040204" pitchFamily="34" charset="0"/>
                <a:ea typeface="Verdana" panose="020B0604030504040204" pitchFamily="34" charset="0"/>
                <a:cs typeface="Verdana" panose="020B0604030504040204" pitchFamily="34" charset="0"/>
              </a:rPr>
              <a:t>Harmonised classification and labelling</a:t>
            </a:r>
          </a:p>
          <a:p>
            <a:pPr marL="800100" lvl="1" indent="-342900">
              <a:buClr>
                <a:schemeClr val="tx1"/>
              </a:buClr>
              <a:buFont typeface="Arial" panose="020B0604020202020204" pitchFamily="34" charset="0"/>
              <a:buChar char="•"/>
            </a:pPr>
            <a:r>
              <a:rPr lang="en-GB" sz="2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 and Application for Authorisation</a:t>
            </a:r>
          </a:p>
          <a:p>
            <a:pPr marL="800100" lvl="1" indent="-342900">
              <a:buClr>
                <a:schemeClr val="tx1"/>
              </a:buClr>
              <a:buFont typeface="Arial" panose="020B0604020202020204" pitchFamily="34" charset="0"/>
              <a:buChar char="•"/>
            </a:pPr>
            <a:r>
              <a:rPr lang="en-GB" sz="20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p:txBody>
      </p:sp>
      <p:sp>
        <p:nvSpPr>
          <p:cNvPr id="7" name="TextBox 6"/>
          <p:cNvSpPr txBox="1"/>
          <p:nvPr/>
        </p:nvSpPr>
        <p:spPr>
          <a:xfrm>
            <a:off x="1979712" y="5489714"/>
            <a:ext cx="6336704" cy="707886"/>
          </a:xfrm>
          <a:prstGeom prst="rect">
            <a:avLst/>
          </a:prstGeom>
          <a:noFill/>
        </p:spPr>
        <p:txBody>
          <a:bodyPr wrap="square" rtlCol="0">
            <a:spAutoFit/>
          </a:bodyPr>
          <a:lstStyle/>
          <a:p>
            <a:r>
              <a:rPr lang="en-GB" sz="2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Actions &amp; tips for downstream users are shown with this symbol</a:t>
            </a:r>
            <a:endParaRPr lang="en-GB" sz="20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853" y="5229200"/>
            <a:ext cx="1149859" cy="968400"/>
          </a:xfrm>
          <a:prstGeom prst="rect">
            <a:avLst/>
          </a:prstGeom>
        </p:spPr>
      </p:pic>
    </p:spTree>
    <p:extLst>
      <p:ext uri="{BB962C8B-B14F-4D97-AF65-F5344CB8AC3E}">
        <p14:creationId xmlns:p14="http://schemas.microsoft.com/office/powerpoint/2010/main" val="224713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Authorisation List</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30</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67544" y="1711836"/>
            <a:ext cx="5472592" cy="3939540"/>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recommendation is submitted to the European Commission, for a decision on the substances to be included in the Authorisation List</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European Commissions decides on the substances to include in the Authorisation List</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The </a:t>
            </a:r>
            <a:r>
              <a:rPr lang="en-GB" sz="2000" dirty="0" smtClean="0">
                <a:latin typeface="Verdana" panose="020B0604030504040204" pitchFamily="34" charset="0"/>
                <a:ea typeface="Verdana" panose="020B0604030504040204" pitchFamily="34" charset="0"/>
                <a:cs typeface="Verdana" panose="020B0604030504040204" pitchFamily="34" charset="0"/>
              </a:rPr>
              <a:t>Authorisation </a:t>
            </a:r>
            <a:r>
              <a:rPr lang="en-GB" sz="2000" dirty="0">
                <a:latin typeface="Verdana" panose="020B0604030504040204" pitchFamily="34" charset="0"/>
                <a:ea typeface="Verdana" panose="020B0604030504040204" pitchFamily="34" charset="0"/>
                <a:cs typeface="Verdana" panose="020B0604030504040204" pitchFamily="34" charset="0"/>
              </a:rPr>
              <a:t>List on the ECHA website is updated (if relevant)</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No public consultation at this </a:t>
            </a:r>
            <a:r>
              <a:rPr lang="en-GB" sz="2000" dirty="0" smtClean="0">
                <a:latin typeface="Verdana" panose="020B0604030504040204" pitchFamily="34" charset="0"/>
                <a:ea typeface="Verdana" panose="020B0604030504040204" pitchFamily="34" charset="0"/>
                <a:cs typeface="Verdana" panose="020B0604030504040204" pitchFamily="34" charset="0"/>
              </a:rPr>
              <a:t>stage</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grpSp>
        <p:nvGrpSpPr>
          <p:cNvPr id="23" name="Group 22"/>
          <p:cNvGrpSpPr/>
          <p:nvPr/>
        </p:nvGrpSpPr>
        <p:grpSpPr>
          <a:xfrm>
            <a:off x="6515271" y="116632"/>
            <a:ext cx="2521225" cy="540000"/>
            <a:chOff x="6515271" y="116632"/>
            <a:chExt cx="2521225" cy="540000"/>
          </a:xfrm>
        </p:grpSpPr>
        <p:pic>
          <p:nvPicPr>
            <p:cNvPr id="2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5271" y="162709"/>
              <a:ext cx="2479800" cy="45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ounded Rectangle 24"/>
            <p:cNvSpPr/>
            <p:nvPr/>
          </p:nvSpPr>
          <p:spPr>
            <a:xfrm>
              <a:off x="8078117" y="116632"/>
              <a:ext cx="958379" cy="540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 name="Group 7"/>
          <p:cNvGrpSpPr/>
          <p:nvPr/>
        </p:nvGrpSpPr>
        <p:grpSpPr>
          <a:xfrm>
            <a:off x="5796136" y="2606204"/>
            <a:ext cx="3096312" cy="1290305"/>
            <a:chOff x="5796136" y="2606204"/>
            <a:chExt cx="3096312" cy="1290305"/>
          </a:xfrm>
        </p:grpSpPr>
        <p:grpSp>
          <p:nvGrpSpPr>
            <p:cNvPr id="19" name="Group 18"/>
            <p:cNvGrpSpPr/>
            <p:nvPr/>
          </p:nvGrpSpPr>
          <p:grpSpPr>
            <a:xfrm>
              <a:off x="5796136" y="2606204"/>
              <a:ext cx="3096312" cy="1290305"/>
              <a:chOff x="503215" y="1302434"/>
              <a:chExt cx="3096312" cy="1290305"/>
            </a:xfrm>
          </p:grpSpPr>
          <p:grpSp>
            <p:nvGrpSpPr>
              <p:cNvPr id="20" name="Group 19"/>
              <p:cNvGrpSpPr/>
              <p:nvPr/>
            </p:nvGrpSpPr>
            <p:grpSpPr>
              <a:xfrm>
                <a:off x="503215" y="1302434"/>
                <a:ext cx="3096312" cy="1044000"/>
                <a:chOff x="5017934" y="44624"/>
                <a:chExt cx="3096312" cy="1044000"/>
              </a:xfrm>
            </p:grpSpPr>
            <p:sp>
              <p:nvSpPr>
                <p:cNvPr id="27" name="Flowchart: Alternate Process 26"/>
                <p:cNvSpPr/>
                <p:nvPr/>
              </p:nvSpPr>
              <p:spPr>
                <a:xfrm>
                  <a:off x="5161934" y="44624"/>
                  <a:ext cx="2952312" cy="1044000"/>
                </a:xfrm>
                <a:prstGeom prst="flowChartAlternateProcess">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Diamond 27"/>
                <p:cNvSpPr/>
                <p:nvPr/>
              </p:nvSpPr>
              <p:spPr>
                <a:xfrm>
                  <a:off x="5283035" y="183796"/>
                  <a:ext cx="1042711" cy="753329"/>
                </a:xfrm>
                <a:prstGeom prst="diamond">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5233926" y="429655"/>
                  <a:ext cx="1129229" cy="261610"/>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0" name="Flowchart: Alternate Process 29"/>
                <p:cNvSpPr/>
                <p:nvPr/>
              </p:nvSpPr>
              <p:spPr>
                <a:xfrm>
                  <a:off x="6652247" y="148860"/>
                  <a:ext cx="1316724" cy="823201"/>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6363187" y="452460"/>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35" name="TextBox 34"/>
                <p:cNvSpPr txBox="1"/>
                <p:nvPr/>
              </p:nvSpPr>
              <p:spPr>
                <a:xfrm>
                  <a:off x="5017934" y="452460"/>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grpSp>
            <p:nvGrpSpPr>
              <p:cNvPr id="21" name="Group 20"/>
              <p:cNvGrpSpPr/>
              <p:nvPr/>
            </p:nvGrpSpPr>
            <p:grpSpPr>
              <a:xfrm>
                <a:off x="935231" y="2269246"/>
                <a:ext cx="720080" cy="323493"/>
                <a:chOff x="321034" y="4103413"/>
                <a:chExt cx="720080" cy="323493"/>
              </a:xfrm>
            </p:grpSpPr>
            <p:sp>
              <p:nvSpPr>
                <p:cNvPr id="22" name="TextBox 21"/>
                <p:cNvSpPr txBox="1"/>
                <p:nvPr/>
              </p:nvSpPr>
              <p:spPr>
                <a:xfrm>
                  <a:off x="321034" y="4103413"/>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050" y="4124921"/>
                  <a:ext cx="432048" cy="30027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grpSp>
        <p:sp>
          <p:nvSpPr>
            <p:cNvPr id="37" name="TextBox 36"/>
            <p:cNvSpPr txBox="1"/>
            <p:nvPr/>
          </p:nvSpPr>
          <p:spPr>
            <a:xfrm>
              <a:off x="7330689" y="2906597"/>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7740352" y="3573016"/>
              <a:ext cx="720080" cy="323493"/>
              <a:chOff x="1054829" y="5373216"/>
              <a:chExt cx="720080" cy="323493"/>
            </a:xfrm>
          </p:grpSpPr>
          <p:sp>
            <p:nvSpPr>
              <p:cNvPr id="38" name="TextBox 37"/>
              <p:cNvSpPr txBox="1"/>
              <p:nvPr/>
            </p:nvSpPr>
            <p:spPr>
              <a:xfrm>
                <a:off x="1054829" y="5373216"/>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4911" y="5453600"/>
                <a:ext cx="619911" cy="162727"/>
              </a:xfrm>
              <a:prstGeom prst="rect">
                <a:avLst/>
              </a:prstGeom>
            </p:spPr>
          </p:pic>
        </p:grpSp>
      </p:grpSp>
    </p:spTree>
    <p:extLst>
      <p:ext uri="{BB962C8B-B14F-4D97-AF65-F5344CB8AC3E}">
        <p14:creationId xmlns:p14="http://schemas.microsoft.com/office/powerpoint/2010/main" val="2108949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45984"/>
            <a:ext cx="995975" cy="838800"/>
          </a:xfrm>
          <a:prstGeom prst="rect">
            <a:avLst/>
          </a:prstGeom>
        </p:spPr>
      </p:pic>
      <p:sp>
        <p:nvSpPr>
          <p:cNvPr id="2" name="Title 1"/>
          <p:cNvSpPr>
            <a:spLocks noGrp="1"/>
          </p:cNvSpPr>
          <p:nvPr>
            <p:ph type="ctrTitle"/>
          </p:nvPr>
        </p:nvSpPr>
        <p:spPr>
          <a:xfrm>
            <a:off x="472008" y="374799"/>
            <a:ext cx="7772400" cy="1470025"/>
          </a:xfrm>
        </p:spPr>
        <p:txBody>
          <a:bodyPr>
            <a:noAutofit/>
          </a:bodyPr>
          <a:lstStyle/>
          <a:p>
            <a:pPr algn="l"/>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Authorisation List, important considerations for downstream users</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31</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611560" y="2078846"/>
            <a:ext cx="7776864" cy="3785652"/>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cs typeface="Verdana" panose="020B0604030504040204" pitchFamily="34" charset="0"/>
              </a:rPr>
              <a:t>Each substance on the authorisation list has a ‘sunset date</a:t>
            </a:r>
            <a:r>
              <a:rPr lang="en-GB" dirty="0" smtClean="0">
                <a:latin typeface="Verdana" panose="020B0604030504040204" pitchFamily="34" charset="0"/>
                <a:ea typeface="Verdana" panose="020B0604030504040204" pitchFamily="34" charset="0"/>
                <a:cs typeface="Verdana" panose="020B0604030504040204" pitchFamily="34" charset="0"/>
              </a:rPr>
              <a:t>’ and a ‘latest application date’. </a:t>
            </a:r>
            <a:r>
              <a:rPr lang="en-GB" dirty="0">
                <a:latin typeface="Verdana" panose="020B0604030504040204" pitchFamily="34" charset="0"/>
                <a:ea typeface="Verdana" panose="020B0604030504040204" pitchFamily="34" charset="0"/>
                <a:cs typeface="Verdana" panose="020B0604030504040204" pitchFamily="34" charset="0"/>
              </a:rPr>
              <a:t>A substance cannot be used without authorisation after the </a:t>
            </a:r>
            <a:r>
              <a:rPr lang="en-GB" dirty="0" smtClean="0">
                <a:latin typeface="Verdana" panose="020B0604030504040204" pitchFamily="34" charset="0"/>
                <a:ea typeface="Verdana" panose="020B0604030504040204" pitchFamily="34" charset="0"/>
                <a:cs typeface="Verdana" panose="020B0604030504040204" pitchFamily="34" charset="0"/>
              </a:rPr>
              <a:t>‘sunset date’</a:t>
            </a:r>
            <a:endParaRPr lang="en-GB" dirty="0">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2400"/>
              </a:spcBef>
              <a:buClr>
                <a:schemeClr val="tx1"/>
              </a:buClr>
              <a:buFont typeface="Arial" panose="020B0604020202020204" pitchFamily="34" charset="0"/>
              <a:buChar char="•"/>
            </a:pPr>
            <a:r>
              <a:rPr lang="en-GB" b="1" dirty="0">
                <a:solidFill>
                  <a:srgbClr val="0046AD"/>
                </a:solidFill>
                <a:latin typeface="Verdana" panose="020B0604030504040204" pitchFamily="34" charset="0"/>
                <a:ea typeface="Verdana" panose="020B0604030504040204" pitchFamily="34" charset="0"/>
                <a:cs typeface="Verdana" panose="020B0604030504040204" pitchFamily="34" charset="0"/>
              </a:rPr>
              <a:t>If you use or supply a substance listed on the Authorisation List, consult your supply chain and consider substitution</a:t>
            </a:r>
          </a:p>
          <a:p>
            <a:pPr marL="285750" indent="-285750">
              <a:spcBef>
                <a:spcPts val="2400"/>
              </a:spcBef>
              <a:buClr>
                <a:schemeClr val="tx1"/>
              </a:buClr>
              <a:buFont typeface="Arial" panose="020B0604020202020204" pitchFamily="34" charset="0"/>
              <a:buChar char="•"/>
            </a:pPr>
            <a:r>
              <a:rPr lang="en-GB" b="1" dirty="0">
                <a:solidFill>
                  <a:srgbClr val="0046AD"/>
                </a:solidFill>
                <a:latin typeface="Verdana" panose="020B0604030504040204" pitchFamily="34" charset="0"/>
                <a:ea typeface="Verdana" panose="020B0604030504040204" pitchFamily="34" charset="0"/>
                <a:cs typeface="Verdana" panose="020B0604030504040204" pitchFamily="34" charset="0"/>
              </a:rPr>
              <a:t>If substitution is not possible, make sure you or your supplier apply for authorisation before the ‘latest application date’ to avoid disruption in supply or </a:t>
            </a: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use</a:t>
            </a:r>
          </a:p>
          <a:p>
            <a:pPr algn="ctr">
              <a:spcBef>
                <a:spcPts val="2400"/>
              </a:spcBef>
              <a:buClr>
                <a:schemeClr val="tx1"/>
              </a:buClr>
            </a:pPr>
            <a:r>
              <a:rPr lang="en-GB" dirty="0">
                <a:latin typeface="Verdana" panose="020B0604030504040204" pitchFamily="34" charset="0"/>
                <a:ea typeface="Verdana" panose="020B0604030504040204" pitchFamily="34" charset="0"/>
                <a:cs typeface="Verdana" panose="020B0604030504040204" pitchFamily="34" charset="0"/>
                <a:hlinkClick r:id="rId4"/>
              </a:rPr>
              <a:t>https://</a:t>
            </a:r>
            <a:r>
              <a:rPr lang="en-GB" dirty="0" smtClean="0">
                <a:latin typeface="Verdana" panose="020B0604030504040204" pitchFamily="34" charset="0"/>
                <a:ea typeface="Verdana" panose="020B0604030504040204" pitchFamily="34" charset="0"/>
                <a:cs typeface="Verdana" panose="020B0604030504040204" pitchFamily="34" charset="0"/>
                <a:hlinkClick r:id="rId4"/>
              </a:rPr>
              <a:t>echa.europa.eu/authorisation-list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6033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ltLang="en-US" sz="2800" b="1" dirty="0">
                <a:solidFill>
                  <a:srgbClr val="0046AD"/>
                </a:solidFill>
                <a:latin typeface="Verdana" panose="020B0604030504040204" pitchFamily="34" charset="0"/>
                <a:ea typeface="Verdana" panose="020B0604030504040204" pitchFamily="34" charset="0"/>
                <a:cs typeface="Verdana" panose="020B0604030504040204" pitchFamily="34" charset="0"/>
              </a:rPr>
              <a:t>Authorisation, regulatory process summary</a:t>
            </a:r>
            <a:endParaRPr lang="en-GB" dirty="0"/>
          </a:p>
        </p:txBody>
      </p:sp>
      <p:sp>
        <p:nvSpPr>
          <p:cNvPr id="90"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32</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611560" y="1479766"/>
            <a:ext cx="7992888" cy="5117586"/>
            <a:chOff x="611560" y="1479766"/>
            <a:chExt cx="7992888" cy="5117586"/>
          </a:xfrm>
        </p:grpSpPr>
        <p:grpSp>
          <p:nvGrpSpPr>
            <p:cNvPr id="3" name="Group 2"/>
            <p:cNvGrpSpPr/>
            <p:nvPr/>
          </p:nvGrpSpPr>
          <p:grpSpPr>
            <a:xfrm>
              <a:off x="611560" y="1479766"/>
              <a:ext cx="7992888" cy="5117586"/>
              <a:chOff x="323528" y="1583673"/>
              <a:chExt cx="7992888" cy="5117586"/>
            </a:xfrm>
            <a:effectLst/>
          </p:grpSpPr>
          <p:sp>
            <p:nvSpPr>
              <p:cNvPr id="85" name="Rectangle 84"/>
              <p:cNvSpPr/>
              <p:nvPr/>
            </p:nvSpPr>
            <p:spPr>
              <a:xfrm>
                <a:off x="5209480" y="5403391"/>
                <a:ext cx="216000" cy="103356"/>
              </a:xfrm>
              <a:prstGeom prst="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Alternate Process 4"/>
              <p:cNvSpPr/>
              <p:nvPr/>
            </p:nvSpPr>
            <p:spPr>
              <a:xfrm>
                <a:off x="2051720" y="1583673"/>
                <a:ext cx="6264696" cy="936104"/>
              </a:xfrm>
              <a:prstGeom prst="flowChartAlternateProcess">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lowchart: Alternate Process 32"/>
              <p:cNvSpPr/>
              <p:nvPr/>
            </p:nvSpPr>
            <p:spPr>
              <a:xfrm>
                <a:off x="2160361" y="1674394"/>
                <a:ext cx="1270978" cy="73760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Alternate Process 5"/>
              <p:cNvSpPr/>
              <p:nvPr/>
            </p:nvSpPr>
            <p:spPr>
              <a:xfrm>
                <a:off x="6973978" y="1674394"/>
                <a:ext cx="1244716" cy="73760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6876256" y="1827754"/>
                <a:ext cx="1440160" cy="430887"/>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 List</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ounded Rectangle 7"/>
              <p:cNvSpPr/>
              <p:nvPr/>
            </p:nvSpPr>
            <p:spPr>
              <a:xfrm>
                <a:off x="475696" y="1688076"/>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iamond 9"/>
              <p:cNvSpPr/>
              <p:nvPr/>
            </p:nvSpPr>
            <p:spPr>
              <a:xfrm>
                <a:off x="5759658" y="1707759"/>
                <a:ext cx="972582" cy="670877"/>
              </a:xfrm>
              <a:prstGeom prst="diamond">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Alternate Process 10"/>
              <p:cNvSpPr/>
              <p:nvPr/>
            </p:nvSpPr>
            <p:spPr>
              <a:xfrm>
                <a:off x="3984868" y="1674394"/>
                <a:ext cx="1270978" cy="73760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23528" y="1827754"/>
                <a:ext cx="1516244" cy="430887"/>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2145740" y="1827754"/>
                <a:ext cx="1300220" cy="430887"/>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Identification of SVHC</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3970247" y="1912392"/>
                <a:ext cx="1300220" cy="261610"/>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Prioritisation</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6694518" y="193519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19" name="TextBox 18"/>
              <p:cNvSpPr txBox="1"/>
              <p:nvPr/>
            </p:nvSpPr>
            <p:spPr>
              <a:xfrm>
                <a:off x="5786430" y="1912392"/>
                <a:ext cx="909332" cy="261610"/>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Rounded Rectangle 19"/>
              <p:cNvSpPr/>
              <p:nvPr/>
            </p:nvSpPr>
            <p:spPr>
              <a:xfrm>
                <a:off x="2160450" y="2636912"/>
                <a:ext cx="1270800"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ed Rectangle 20"/>
              <p:cNvSpPr/>
              <p:nvPr/>
            </p:nvSpPr>
            <p:spPr>
              <a:xfrm>
                <a:off x="2160450" y="3573016"/>
                <a:ext cx="1270800"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ounded Rectangle 22"/>
              <p:cNvSpPr/>
              <p:nvPr/>
            </p:nvSpPr>
            <p:spPr>
              <a:xfrm>
                <a:off x="3971824" y="2646729"/>
                <a:ext cx="1297067"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3971824" y="3555952"/>
                <a:ext cx="1297067"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ed Rectangle 26"/>
              <p:cNvSpPr/>
              <p:nvPr/>
            </p:nvSpPr>
            <p:spPr>
              <a:xfrm>
                <a:off x="4181747" y="4420048"/>
                <a:ext cx="877221"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4186271" y="4582752"/>
                <a:ext cx="868172"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MSC opinion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lowchart: Alternate Process 28"/>
              <p:cNvSpPr/>
              <p:nvPr/>
            </p:nvSpPr>
            <p:spPr>
              <a:xfrm>
                <a:off x="916735" y="4397003"/>
                <a:ext cx="1134985" cy="73760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823508" y="4465724"/>
                <a:ext cx="1300220"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No further action at this time</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2180631" y="2705402"/>
                <a:ext cx="1230438"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Proposal for identification as SVHC</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TextBox 31"/>
              <p:cNvSpPr txBox="1"/>
              <p:nvPr/>
            </p:nvSpPr>
            <p:spPr>
              <a:xfrm>
                <a:off x="3900277" y="2735801"/>
                <a:ext cx="1440161" cy="400110"/>
              </a:xfrm>
              <a:prstGeom prst="rect">
                <a:avLst/>
              </a:prstGeom>
              <a:noFill/>
            </p:spPr>
            <p:txBody>
              <a:bodyPr wrap="square" rtlCol="0">
                <a:spAutoFit/>
              </a:bodyPr>
              <a:lstStyle/>
              <a:p>
                <a:pPr algn="ctr"/>
                <a:r>
                  <a:rPr lang="en-GB" sz="10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Draft recommendation</a:t>
                </a:r>
                <a:endParaRPr lang="en-GB" sz="10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4" name="TextBox 33"/>
              <p:cNvSpPr txBox="1"/>
              <p:nvPr/>
            </p:nvSpPr>
            <p:spPr>
              <a:xfrm>
                <a:off x="2192510" y="3662088"/>
                <a:ext cx="1206680"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Diamond 34"/>
              <p:cNvSpPr/>
              <p:nvPr/>
            </p:nvSpPr>
            <p:spPr>
              <a:xfrm>
                <a:off x="2309559" y="4430368"/>
                <a:ext cx="972582" cy="670877"/>
              </a:xfrm>
              <a:prstGeom prst="diamond">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2341184" y="4635001"/>
                <a:ext cx="909332" cy="261610"/>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a:xfrm>
                <a:off x="3984561" y="3645024"/>
                <a:ext cx="1271593"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7" name="Group 46"/>
              <p:cNvGrpSpPr/>
              <p:nvPr/>
            </p:nvGrpSpPr>
            <p:grpSpPr>
              <a:xfrm>
                <a:off x="3419872" y="1952240"/>
                <a:ext cx="514647" cy="3551213"/>
                <a:chOff x="4236086" y="1997367"/>
                <a:chExt cx="514647" cy="3551213"/>
              </a:xfrm>
            </p:grpSpPr>
            <p:sp>
              <p:nvSpPr>
                <p:cNvPr id="44" name="Rectangle 43"/>
                <p:cNvSpPr/>
                <p:nvPr/>
              </p:nvSpPr>
              <p:spPr>
                <a:xfrm>
                  <a:off x="4236086" y="5445224"/>
                  <a:ext cx="216000" cy="103356"/>
                </a:xfrm>
                <a:prstGeom prst="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Bent-Up Arrow 39"/>
                <p:cNvSpPr/>
                <p:nvPr/>
              </p:nvSpPr>
              <p:spPr>
                <a:xfrm rot="5400000" flipH="1">
                  <a:off x="2825163" y="3528180"/>
                  <a:ext cx="3456384" cy="394757"/>
                </a:xfrm>
                <a:prstGeom prst="bentUpArrow">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ounded Rectangle 24"/>
              <p:cNvSpPr/>
              <p:nvPr/>
            </p:nvSpPr>
            <p:spPr>
              <a:xfrm>
                <a:off x="3971824" y="5356152"/>
                <a:ext cx="1297067"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3851920" y="5589240"/>
                <a:ext cx="1536875" cy="238527"/>
              </a:xfrm>
              <a:prstGeom prst="rect">
                <a:avLst/>
              </a:prstGeom>
              <a:noFill/>
            </p:spPr>
            <p:txBody>
              <a:bodyPr wrap="square" rtlCol="0">
                <a:spAutoFit/>
              </a:bodyPr>
              <a:lstStyle/>
              <a:p>
                <a:pPr algn="ctr"/>
                <a:r>
                  <a:rPr lang="en-GB" sz="9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Recommendation</a:t>
                </a:r>
                <a:endParaRPr lang="en-GB" sz="9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Rounded Rectangle 21"/>
              <p:cNvSpPr/>
              <p:nvPr/>
            </p:nvSpPr>
            <p:spPr>
              <a:xfrm>
                <a:off x="2160450" y="5356152"/>
                <a:ext cx="1270800"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183781" y="5496906"/>
                <a:ext cx="1224138"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Candidate</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49" name="TextBox 48"/>
              <p:cNvSpPr txBox="1"/>
              <p:nvPr/>
            </p:nvSpPr>
            <p:spPr>
              <a:xfrm rot="5400000">
                <a:off x="2668977" y="3365023"/>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48" name="TextBox 47"/>
              <p:cNvSpPr txBox="1"/>
              <p:nvPr/>
            </p:nvSpPr>
            <p:spPr>
              <a:xfrm rot="5400000">
                <a:off x="2668977" y="2439761"/>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0" name="TextBox 49"/>
              <p:cNvSpPr txBox="1"/>
              <p:nvPr/>
            </p:nvSpPr>
            <p:spPr>
              <a:xfrm rot="5400000">
                <a:off x="2668977" y="4257025"/>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1" name="TextBox 50"/>
              <p:cNvSpPr txBox="1"/>
              <p:nvPr/>
            </p:nvSpPr>
            <p:spPr>
              <a:xfrm rot="5400000">
                <a:off x="2668977" y="510405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2" name="TextBox 51"/>
              <p:cNvSpPr txBox="1"/>
              <p:nvPr/>
            </p:nvSpPr>
            <p:spPr>
              <a:xfrm rot="5400000">
                <a:off x="4493484" y="338217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3" name="TextBox 52"/>
              <p:cNvSpPr txBox="1"/>
              <p:nvPr/>
            </p:nvSpPr>
            <p:spPr>
              <a:xfrm rot="5400000">
                <a:off x="4493484" y="2428930"/>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4" name="TextBox 53"/>
              <p:cNvSpPr txBox="1"/>
              <p:nvPr/>
            </p:nvSpPr>
            <p:spPr>
              <a:xfrm rot="5400000">
                <a:off x="4493484" y="4211988"/>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55" name="TextBox 54"/>
              <p:cNvSpPr txBox="1"/>
              <p:nvPr/>
            </p:nvSpPr>
            <p:spPr>
              <a:xfrm rot="5400000">
                <a:off x="4493484" y="5138342"/>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86" name="Bent-Up Arrow 85"/>
              <p:cNvSpPr/>
              <p:nvPr/>
            </p:nvSpPr>
            <p:spPr>
              <a:xfrm rot="5400000" flipH="1">
                <a:off x="3798557" y="3486347"/>
                <a:ext cx="3456384" cy="394757"/>
              </a:xfrm>
              <a:prstGeom prst="bentUpArrow">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7325" y="2608577"/>
                <a:ext cx="458022" cy="535955"/>
              </a:xfrm>
              <a:prstGeom prst="rect">
                <a:avLst/>
              </a:prstGeom>
            </p:spPr>
          </p:pic>
          <p:sp>
            <p:nvSpPr>
              <p:cNvPr id="89" name="TextBox 88"/>
              <p:cNvSpPr txBox="1"/>
              <p:nvPr/>
            </p:nvSpPr>
            <p:spPr>
              <a:xfrm>
                <a:off x="1797974" y="193519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pic>
            <p:nvPicPr>
              <p:cNvPr id="93" name="Picture 9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1610" y="2533005"/>
                <a:ext cx="458022" cy="535955"/>
              </a:xfrm>
              <a:prstGeom prst="rect">
                <a:avLst/>
              </a:prstGeom>
            </p:spPr>
          </p:pic>
          <p:pic>
            <p:nvPicPr>
              <p:cNvPr id="94" name="Picture 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6165304"/>
                <a:ext cx="458022" cy="535955"/>
              </a:xfrm>
              <a:prstGeom prst="rect">
                <a:avLst/>
              </a:prstGeom>
            </p:spPr>
          </p:pic>
          <p:pic>
            <p:nvPicPr>
              <p:cNvPr id="95" name="Picture 9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7153" y="6165304"/>
                <a:ext cx="458022" cy="535955"/>
              </a:xfrm>
              <a:prstGeom prst="rect">
                <a:avLst/>
              </a:prstGeom>
            </p:spPr>
          </p:pic>
        </p:grpSp>
        <p:sp>
          <p:nvSpPr>
            <p:cNvPr id="56" name="TextBox 55"/>
            <p:cNvSpPr txBox="1"/>
            <p:nvPr/>
          </p:nvSpPr>
          <p:spPr>
            <a:xfrm rot="10800000">
              <a:off x="2374038" y="455389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471815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45984"/>
            <a:ext cx="995975" cy="838800"/>
          </a:xfrm>
          <a:prstGeom prst="rect">
            <a:avLst/>
          </a:prstGeom>
        </p:spPr>
      </p:pic>
      <p:sp>
        <p:nvSpPr>
          <p:cNvPr id="2" name="Title 1"/>
          <p:cNvSpPr>
            <a:spLocks noGrp="1"/>
          </p:cNvSpPr>
          <p:nvPr>
            <p:ph type="ctrTitle"/>
          </p:nvPr>
        </p:nvSpPr>
        <p:spPr>
          <a:xfrm>
            <a:off x="472008" y="374799"/>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Application for authorisation,</a:t>
            </a:r>
            <a:b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important considerations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472008" y="1815009"/>
            <a:ext cx="7916416" cy="3970318"/>
          </a:xfrm>
          <a:prstGeom prst="rect">
            <a:avLst/>
          </a:prstGeom>
          <a:noFill/>
        </p:spPr>
        <p:txBody>
          <a:bodyPr wrap="square" rtlCol="0">
            <a:spAutoFit/>
          </a:bodyPr>
          <a:lstStyle/>
          <a:p>
            <a:pPr marL="285750" indent="-285750">
              <a:buClr>
                <a:schemeClr val="tx1"/>
              </a:buClr>
              <a:buFont typeface="Arial" panose="020B0604020202020204" pitchFamily="34" charset="0"/>
              <a:buChar char="•"/>
            </a:pPr>
            <a:r>
              <a:rPr lang="en-GB" b="1" dirty="0">
                <a:solidFill>
                  <a:srgbClr val="0046AD"/>
                </a:solidFill>
                <a:latin typeface="Verdana" panose="020B0604030504040204" pitchFamily="34" charset="0"/>
                <a:ea typeface="Verdana" panose="020B0604030504040204" pitchFamily="34" charset="0"/>
                <a:cs typeface="Verdana" panose="020B0604030504040204" pitchFamily="34" charset="0"/>
              </a:rPr>
              <a:t>What will be the impact on your business if the substance can no longer be used in the EU?</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Unless substituted, someone should apply for authorisation </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An authorisation is granted for specific use and specific supply chain to properly control the risks</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Downstream users should apply if their use is not covered by an application upstream</a:t>
            </a:r>
          </a:p>
          <a:p>
            <a:pPr marL="285750" indent="-285750">
              <a:buFont typeface="Arial" panose="020B0604020202020204" pitchFamily="34" charset="0"/>
              <a:buChar char="•"/>
            </a:pPr>
            <a:endParaRPr lang="en-GB"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285750" indent="-285750">
              <a:buClr>
                <a:schemeClr val="tx1"/>
              </a:buClr>
              <a:buFont typeface="Arial" panose="020B0604020202020204" pitchFamily="34" charset="0"/>
              <a:buChar char="•"/>
            </a:pPr>
            <a:r>
              <a:rPr lang="en-GB" b="1" dirty="0">
                <a:solidFill>
                  <a:srgbClr val="0046AD"/>
                </a:solidFill>
                <a:latin typeface="Verdana" panose="020B0604030504040204" pitchFamily="34" charset="0"/>
                <a:ea typeface="Verdana" panose="020B0604030504040204" pitchFamily="34" charset="0"/>
                <a:cs typeface="Verdana" panose="020B0604030504040204" pitchFamily="34" charset="0"/>
              </a:rPr>
              <a:t>Who in the supply chain should apply? </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Manufacturer/Importer can apply for the entire supply chain</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An “only representative” of a non-EU manufacturer can also apply</a:t>
            </a:r>
          </a:p>
          <a:p>
            <a:pPr marL="742950" lvl="1" indent="-285750">
              <a:buClr>
                <a:schemeClr val="tx1"/>
              </a:buClr>
              <a:buFont typeface="Wingdings" panose="05000000000000000000" pitchFamily="2" charset="2"/>
              <a:buChar char="ü"/>
            </a:pPr>
            <a:r>
              <a:rPr lang="en-GB" dirty="0">
                <a:latin typeface="Verdana" panose="020B0604030504040204" pitchFamily="34" charset="0"/>
                <a:ea typeface="Verdana" panose="020B0604030504040204" pitchFamily="34" charset="0"/>
                <a:cs typeface="Verdana" panose="020B0604030504040204" pitchFamily="34" charset="0"/>
              </a:rPr>
              <a:t>A downstream user can apply for his or downstream uses but not for uses upstream in the supply chain</a:t>
            </a:r>
          </a:p>
        </p:txBody>
      </p:sp>
    </p:spTree>
    <p:extLst>
      <p:ext uri="{BB962C8B-B14F-4D97-AF65-F5344CB8AC3E}">
        <p14:creationId xmlns:p14="http://schemas.microsoft.com/office/powerpoint/2010/main" val="3667040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446807"/>
            <a:ext cx="7772400"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Supply chain considerations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07704" y="5445224"/>
            <a:ext cx="6696744" cy="830997"/>
          </a:xfrm>
          <a:prstGeom prst="rect">
            <a:avLst/>
          </a:prstGeom>
          <a:noFill/>
        </p:spPr>
        <p:txBody>
          <a:bodyPr wrap="square" rtlCol="0">
            <a:spAutoFit/>
          </a:bodyPr>
          <a:lstStyle/>
          <a:p>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Contact your suppliers and engage in a dialogue with them to agree on who should apply and to ensure your use will be covered in the application</a:t>
            </a:r>
          </a:p>
        </p:txBody>
      </p:sp>
      <p:sp>
        <p:nvSpPr>
          <p:cNvPr id="10" name="TextBox 9"/>
          <p:cNvSpPr txBox="1"/>
          <p:nvPr/>
        </p:nvSpPr>
        <p:spPr>
          <a:xfrm>
            <a:off x="2852533" y="3429000"/>
            <a:ext cx="5112568" cy="1323439"/>
          </a:xfrm>
          <a:prstGeom prst="rect">
            <a:avLst/>
          </a:prstGeom>
          <a:noFill/>
        </p:spPr>
        <p:txBody>
          <a:bodyPr wrap="square" rtlCol="0">
            <a:sp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Distributors </a:t>
            </a:r>
            <a:r>
              <a:rPr lang="en-GB" sz="2000" dirty="0">
                <a:latin typeface="Verdana" panose="020B0604030504040204" pitchFamily="34" charset="0"/>
                <a:ea typeface="Verdana" panose="020B0604030504040204" pitchFamily="34" charset="0"/>
                <a:cs typeface="Verdana" panose="020B0604030504040204" pitchFamily="34" charset="0"/>
              </a:rPr>
              <a:t>(i.e. entities who only store the substance) are </a:t>
            </a:r>
            <a:r>
              <a:rPr lang="en-GB" sz="2000" dirty="0" smtClean="0">
                <a:latin typeface="Verdana" panose="020B0604030504040204" pitchFamily="34" charset="0"/>
                <a:ea typeface="Verdana" panose="020B0604030504040204" pitchFamily="34" charset="0"/>
                <a:cs typeface="Verdana" panose="020B0604030504040204" pitchFamily="34" charset="0"/>
              </a:rPr>
              <a:t>‘transparent’ </a:t>
            </a:r>
            <a:r>
              <a:rPr lang="en-GB" sz="2000" dirty="0">
                <a:latin typeface="Verdana" panose="020B0604030504040204" pitchFamily="34" charset="0"/>
                <a:ea typeface="Verdana" panose="020B0604030504040204" pitchFamily="34" charset="0"/>
                <a:cs typeface="Verdana" panose="020B0604030504040204" pitchFamily="34" charset="0"/>
              </a:rPr>
              <a:t>in the supply chain if they do not </a:t>
            </a:r>
            <a:r>
              <a:rPr lang="en-GB" sz="2000" dirty="0" smtClean="0">
                <a:latin typeface="Verdana" panose="020B0604030504040204" pitchFamily="34" charset="0"/>
                <a:ea typeface="Verdana" panose="020B0604030504040204" pitchFamily="34" charset="0"/>
                <a:cs typeface="Verdana" panose="020B0604030504040204" pitchFamily="34" charset="0"/>
              </a:rPr>
              <a:t>‘use’ </a:t>
            </a:r>
            <a:r>
              <a:rPr lang="en-GB" sz="2000" dirty="0">
                <a:latin typeface="Verdana" panose="020B0604030504040204" pitchFamily="34" charset="0"/>
                <a:ea typeface="Verdana" panose="020B0604030504040204" pitchFamily="34" charset="0"/>
                <a:cs typeface="Verdana" panose="020B0604030504040204" pitchFamily="34" charset="0"/>
              </a:rPr>
              <a:t>the </a:t>
            </a:r>
            <a:r>
              <a:rPr lang="en-GB" sz="2000" dirty="0" smtClean="0">
                <a:latin typeface="Verdana" panose="020B0604030504040204" pitchFamily="34" charset="0"/>
                <a:ea typeface="Verdana" panose="020B0604030504040204" pitchFamily="34" charset="0"/>
                <a:cs typeface="Verdana" panose="020B0604030504040204" pitchFamily="34" charset="0"/>
              </a:rPr>
              <a:t>substance</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p:cNvSpPr/>
          <p:nvPr/>
        </p:nvSpPr>
        <p:spPr>
          <a:xfrm>
            <a:off x="2852533" y="1766180"/>
            <a:ext cx="5112568" cy="1323439"/>
          </a:xfrm>
          <a:prstGeom prst="rect">
            <a:avLst/>
          </a:prstGeom>
        </p:spPr>
        <p:txBody>
          <a:bodyPr wrap="square">
            <a:spAutoFit/>
          </a:bodyPr>
          <a:lstStyle/>
          <a:p>
            <a:r>
              <a:rPr lang="en-GB" sz="2000" dirty="0">
                <a:latin typeface="Verdana" panose="020B0604030504040204" pitchFamily="34" charset="0"/>
                <a:ea typeface="Verdana" panose="020B0604030504040204" pitchFamily="34" charset="0"/>
                <a:cs typeface="Verdana" panose="020B0604030504040204" pitchFamily="34" charset="0"/>
              </a:rPr>
              <a:t>Manufacture and operations </a:t>
            </a:r>
            <a:r>
              <a:rPr lang="en-GB" sz="2000" dirty="0" smtClean="0">
                <a:latin typeface="Verdana" panose="020B0604030504040204" pitchFamily="34" charset="0"/>
                <a:ea typeface="Verdana" panose="020B0604030504040204" pitchFamily="34" charset="0"/>
                <a:cs typeface="Verdana" panose="020B0604030504040204" pitchFamily="34" charset="0"/>
              </a:rPr>
              <a:t>necessary </a:t>
            </a:r>
            <a:r>
              <a:rPr lang="en-GB" sz="2000" dirty="0">
                <a:latin typeface="Verdana" panose="020B0604030504040204" pitchFamily="34" charset="0"/>
                <a:ea typeface="Verdana" panose="020B0604030504040204" pitchFamily="34" charset="0"/>
                <a:cs typeface="Verdana" panose="020B0604030504040204" pitchFamily="34" charset="0"/>
              </a:rPr>
              <a:t>to </a:t>
            </a:r>
            <a:r>
              <a:rPr lang="en-GB" sz="2000" dirty="0" smtClean="0">
                <a:latin typeface="Verdana" panose="020B0604030504040204" pitchFamily="34" charset="0"/>
                <a:ea typeface="Verdana" panose="020B0604030504040204" pitchFamily="34" charset="0"/>
                <a:cs typeface="Verdana" panose="020B0604030504040204" pitchFamily="34" charset="0"/>
              </a:rPr>
              <a:t>the manufacturing stage are </a:t>
            </a:r>
            <a:r>
              <a:rPr lang="en-GB" sz="2000" dirty="0">
                <a:latin typeface="Verdana" panose="020B0604030504040204" pitchFamily="34" charset="0"/>
                <a:ea typeface="Verdana" panose="020B0604030504040204" pitchFamily="34" charset="0"/>
                <a:cs typeface="Verdana" panose="020B0604030504040204" pitchFamily="34" charset="0"/>
              </a:rPr>
              <a:t>not subject to the authorisation </a:t>
            </a:r>
            <a:r>
              <a:rPr lang="en-GB" sz="2000" dirty="0" smtClean="0">
                <a:latin typeface="Verdana" panose="020B0604030504040204" pitchFamily="34" charset="0"/>
                <a:ea typeface="Verdana" panose="020B0604030504040204" pitchFamily="34" charset="0"/>
                <a:cs typeface="Verdana" panose="020B0604030504040204" pitchFamily="34" charset="0"/>
              </a:rPr>
              <a:t>requirement</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1655266"/>
            <a:ext cx="1059080" cy="1545267"/>
          </a:xfrm>
          <a:prstGeom prst="rect">
            <a:avLst/>
          </a:prstGeom>
        </p:spPr>
      </p:pic>
      <p:pic>
        <p:nvPicPr>
          <p:cNvPr id="12" name="Picture 2" descr="Z:\2.1 DU support package\2.1.14 Video Tutorials\DUtutorials Images\DU_tutorials_symbols\Who_is_DU\distribut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3602148"/>
            <a:ext cx="1520893" cy="97714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845" y="5301208"/>
            <a:ext cx="1149859" cy="968400"/>
          </a:xfrm>
          <a:prstGeom prst="rect">
            <a:avLst/>
          </a:prstGeom>
        </p:spPr>
      </p:pic>
    </p:spTree>
    <p:extLst>
      <p:ext uri="{BB962C8B-B14F-4D97-AF65-F5344CB8AC3E}">
        <p14:creationId xmlns:p14="http://schemas.microsoft.com/office/powerpoint/2010/main" val="742921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384"/>
            <a:ext cx="7772400" cy="1080121"/>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Supply chain coverage</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83" name="Group 82"/>
          <p:cNvGrpSpPr/>
          <p:nvPr/>
        </p:nvGrpSpPr>
        <p:grpSpPr>
          <a:xfrm>
            <a:off x="323527" y="908720"/>
            <a:ext cx="8712969" cy="5472608"/>
            <a:chOff x="323527" y="980728"/>
            <a:chExt cx="8712969" cy="5472608"/>
          </a:xfrm>
        </p:grpSpPr>
        <p:sp>
          <p:nvSpPr>
            <p:cNvPr id="3" name="Rounded Rectangle 2"/>
            <p:cNvSpPr/>
            <p:nvPr/>
          </p:nvSpPr>
          <p:spPr>
            <a:xfrm>
              <a:off x="323528" y="2204864"/>
              <a:ext cx="8424936"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323527" y="1772816"/>
              <a:ext cx="2664297" cy="36004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Manufacturer/ Importer</a:t>
              </a:r>
              <a:endParaRPr lang="en-GB" sz="14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11"/>
            <p:cNvSpPr/>
            <p:nvPr/>
          </p:nvSpPr>
          <p:spPr>
            <a:xfrm>
              <a:off x="3203848" y="1772816"/>
              <a:ext cx="5544616" cy="36004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Downstream user</a:t>
              </a:r>
              <a:endParaRPr lang="en-GB" sz="14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ounded Rectangle 12"/>
            <p:cNvSpPr/>
            <p:nvPr/>
          </p:nvSpPr>
          <p:spPr>
            <a:xfrm>
              <a:off x="323528" y="980728"/>
              <a:ext cx="504056" cy="50405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827584" y="1043444"/>
              <a:ext cx="1872208" cy="307777"/>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Applicant</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16" name="Straight Arrow Connector 15"/>
            <p:cNvCxnSpPr/>
            <p:nvPr/>
          </p:nvCxnSpPr>
          <p:spPr>
            <a:xfrm>
              <a:off x="2267744" y="1228110"/>
              <a:ext cx="648072"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15816" y="1052736"/>
              <a:ext cx="2304256" cy="307777"/>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Authorisation covers</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36" name="TextBox 35"/>
            <p:cNvSpPr txBox="1"/>
            <p:nvPr/>
          </p:nvSpPr>
          <p:spPr>
            <a:xfrm>
              <a:off x="323528" y="2566645"/>
              <a:ext cx="648072" cy="646331"/>
            </a:xfrm>
            <a:prstGeom prst="rect">
              <a:avLst/>
            </a:prstGeom>
            <a:noFill/>
          </p:spPr>
          <p:txBody>
            <a:bodyPr wrap="square" rtlCol="0">
              <a:spAutoFit/>
            </a:bodyPr>
            <a:lstStyle/>
            <a:p>
              <a:pPr algn="ctr"/>
              <a:r>
                <a:rPr lang="en-GB" sz="3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A</a:t>
              </a:r>
              <a:endParaRPr lang="en-GB" sz="3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a:xfrm>
              <a:off x="323528" y="3934797"/>
              <a:ext cx="648072" cy="646331"/>
            </a:xfrm>
            <a:prstGeom prst="rect">
              <a:avLst/>
            </a:prstGeom>
            <a:noFill/>
          </p:spPr>
          <p:txBody>
            <a:bodyPr wrap="square" rtlCol="0">
              <a:spAutoFit/>
            </a:bodyPr>
            <a:lstStyle/>
            <a:p>
              <a:pPr algn="ctr"/>
              <a:r>
                <a:rPr lang="en-GB" sz="3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B</a:t>
              </a:r>
              <a:endParaRPr lang="en-GB" sz="3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TextBox 37"/>
            <p:cNvSpPr txBox="1"/>
            <p:nvPr/>
          </p:nvSpPr>
          <p:spPr>
            <a:xfrm>
              <a:off x="323528" y="5446965"/>
              <a:ext cx="648072" cy="646331"/>
            </a:xfrm>
            <a:prstGeom prst="rect">
              <a:avLst/>
            </a:prstGeom>
            <a:noFill/>
          </p:spPr>
          <p:txBody>
            <a:bodyPr wrap="square" rtlCol="0">
              <a:spAutoFit/>
            </a:bodyPr>
            <a:lstStyle/>
            <a:p>
              <a:pPr algn="ctr"/>
              <a:r>
                <a:rPr lang="en-GB" sz="3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C</a:t>
              </a:r>
              <a:endParaRPr lang="en-GB" sz="3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3288" y="3717032"/>
              <a:ext cx="478432" cy="698063"/>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3288" y="5179209"/>
              <a:ext cx="478432" cy="698063"/>
            </a:xfrm>
            <a:prstGeom prst="rect">
              <a:avLst/>
            </a:prstGeom>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2594" y="2341099"/>
              <a:ext cx="499606" cy="727861"/>
            </a:xfrm>
            <a:prstGeom prst="rect">
              <a:avLst/>
            </a:prstGeom>
          </p:spPr>
        </p:pic>
        <p:sp>
          <p:nvSpPr>
            <p:cNvPr id="49" name="Rounded Rectangle 48"/>
            <p:cNvSpPr/>
            <p:nvPr/>
          </p:nvSpPr>
          <p:spPr>
            <a:xfrm>
              <a:off x="971600" y="2276872"/>
              <a:ext cx="1728192" cy="122413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Picture 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9912" y="2348880"/>
              <a:ext cx="499606" cy="727861"/>
            </a:xfrm>
            <a:prstGeom prst="rect">
              <a:avLst/>
            </a:prstGeom>
          </p:spPr>
        </p:pic>
        <p:sp>
          <p:nvSpPr>
            <p:cNvPr id="52" name="TextBox 51"/>
            <p:cNvSpPr txBox="1"/>
            <p:nvPr/>
          </p:nvSpPr>
          <p:spPr>
            <a:xfrm>
              <a:off x="899592" y="3100898"/>
              <a:ext cx="1872208" cy="400110"/>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Manufacturer/Importer (applicant)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53" name="Rounded Rectangle 52"/>
            <p:cNvSpPr/>
            <p:nvPr/>
          </p:nvSpPr>
          <p:spPr>
            <a:xfrm>
              <a:off x="323528" y="3645024"/>
              <a:ext cx="8424936"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Rounded Rectangle 53"/>
            <p:cNvSpPr/>
            <p:nvPr/>
          </p:nvSpPr>
          <p:spPr>
            <a:xfrm>
              <a:off x="323528" y="5085184"/>
              <a:ext cx="8424936"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Rounded Rectangle 54"/>
            <p:cNvSpPr/>
            <p:nvPr/>
          </p:nvSpPr>
          <p:spPr>
            <a:xfrm>
              <a:off x="3347864" y="3717032"/>
              <a:ext cx="1368152" cy="122413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ounded Rectangle 55"/>
            <p:cNvSpPr/>
            <p:nvPr/>
          </p:nvSpPr>
          <p:spPr>
            <a:xfrm>
              <a:off x="3347864" y="5157192"/>
              <a:ext cx="1368152" cy="122413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575556" y="4437112"/>
              <a:ext cx="2412268" cy="553998"/>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Manufacturer/Importer</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Applicant’s immediate </a:t>
              </a:r>
              <a:r>
                <a:rPr lang="en-GB" sz="1000" dirty="0" smtClean="0">
                  <a:latin typeface="Verdana" panose="020B0604030504040204" pitchFamily="34" charset="0"/>
                  <a:ea typeface="Verdana" panose="020B0604030504040204" pitchFamily="34" charset="0"/>
                  <a:cs typeface="Verdana" panose="020B0604030504040204" pitchFamily="34" charset="0"/>
                </a:rPr>
                <a:t>supplier</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M/I </a:t>
              </a:r>
              <a:r>
                <a:rPr lang="en-GB" sz="1000" dirty="0" smtClean="0">
                  <a:latin typeface="Verdana" panose="020B0604030504040204" pitchFamily="34" charset="0"/>
                  <a:ea typeface="Verdana" panose="020B0604030504040204" pitchFamily="34" charset="0"/>
                  <a:cs typeface="Verdana" panose="020B0604030504040204" pitchFamily="34" charset="0"/>
                </a:rPr>
                <a:t>does not </a:t>
              </a:r>
              <a:r>
                <a:rPr lang="en-GB" sz="1000" dirty="0" smtClean="0">
                  <a:latin typeface="Verdana" panose="020B0604030504040204" pitchFamily="34" charset="0"/>
                  <a:ea typeface="Verdana" panose="020B0604030504040204" pitchFamily="34" charset="0"/>
                  <a:cs typeface="Verdana" panose="020B0604030504040204" pitchFamily="34" charset="0"/>
                </a:rPr>
                <a:t>use </a:t>
              </a:r>
              <a:r>
                <a:rPr lang="en-GB" sz="1000" dirty="0" smtClean="0">
                  <a:latin typeface="Verdana" panose="020B0604030504040204" pitchFamily="34" charset="0"/>
                  <a:ea typeface="Verdana" panose="020B0604030504040204" pitchFamily="34" charset="0"/>
                  <a:cs typeface="Verdana" panose="020B0604030504040204" pitchFamily="34" charset="0"/>
                </a:rPr>
                <a:t>the substance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58" name="TextBox 57"/>
            <p:cNvSpPr txBox="1"/>
            <p:nvPr/>
          </p:nvSpPr>
          <p:spPr>
            <a:xfrm>
              <a:off x="575556" y="5899338"/>
              <a:ext cx="2412268" cy="553998"/>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Manufacturer/Importer</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Applicant’s immediate </a:t>
              </a:r>
              <a:r>
                <a:rPr lang="en-GB" sz="1000" dirty="0" smtClean="0">
                  <a:latin typeface="Verdana" panose="020B0604030504040204" pitchFamily="34" charset="0"/>
                  <a:ea typeface="Verdana" panose="020B0604030504040204" pitchFamily="34" charset="0"/>
                  <a:cs typeface="Verdana" panose="020B0604030504040204" pitchFamily="34" charset="0"/>
                </a:rPr>
                <a:t>supplier</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lgn="ctr"/>
              <a:r>
                <a:rPr lang="en-GB" sz="1000" dirty="0">
                  <a:latin typeface="Verdana" panose="020B0604030504040204" pitchFamily="34" charset="0"/>
                  <a:ea typeface="Verdana" panose="020B0604030504040204" pitchFamily="34" charset="0"/>
                  <a:cs typeface="Verdana" panose="020B0604030504040204" pitchFamily="34" charset="0"/>
                </a:rPr>
                <a:t>M/I does not use the substance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cxnSp>
          <p:nvCxnSpPr>
            <p:cNvPr id="59" name="Straight Arrow Connector 58"/>
            <p:cNvCxnSpPr/>
            <p:nvPr/>
          </p:nvCxnSpPr>
          <p:spPr>
            <a:xfrm>
              <a:off x="2771800" y="285293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2771800" y="429309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2594" y="3781259"/>
              <a:ext cx="499606" cy="727861"/>
            </a:xfrm>
            <a:prstGeom prst="rect">
              <a:avLst/>
            </a:prstGeom>
          </p:spPr>
        </p:pic>
        <p:cxnSp>
          <p:nvCxnSpPr>
            <p:cNvPr id="63" name="Straight Arrow Connector 62"/>
            <p:cNvCxnSpPr/>
            <p:nvPr/>
          </p:nvCxnSpPr>
          <p:spPr>
            <a:xfrm flipH="1">
              <a:off x="2771800" y="5805264"/>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004048" y="285293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004048" y="429309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732240" y="285293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6732240" y="4293096"/>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131840" y="3100898"/>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1</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0" name="TextBox 69"/>
            <p:cNvSpPr txBox="1"/>
            <p:nvPr/>
          </p:nvSpPr>
          <p:spPr>
            <a:xfrm>
              <a:off x="5220072" y="3110771"/>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2</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1" name="TextBox 70"/>
            <p:cNvSpPr txBox="1"/>
            <p:nvPr/>
          </p:nvSpPr>
          <p:spPr>
            <a:xfrm>
              <a:off x="7164288" y="3110771"/>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End user</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2" name="TextBox 71"/>
            <p:cNvSpPr txBox="1"/>
            <p:nvPr/>
          </p:nvSpPr>
          <p:spPr>
            <a:xfrm>
              <a:off x="3131840" y="4478923"/>
              <a:ext cx="1872208" cy="400110"/>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1</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3" name="TextBox 72"/>
            <p:cNvSpPr txBox="1"/>
            <p:nvPr/>
          </p:nvSpPr>
          <p:spPr>
            <a:xfrm>
              <a:off x="5220072" y="4478923"/>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2</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5" name="TextBox 74"/>
            <p:cNvSpPr txBox="1"/>
            <p:nvPr/>
          </p:nvSpPr>
          <p:spPr>
            <a:xfrm>
              <a:off x="7164288" y="4478923"/>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End user</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6" name="TextBox 75"/>
            <p:cNvSpPr txBox="1"/>
            <p:nvPr/>
          </p:nvSpPr>
          <p:spPr>
            <a:xfrm>
              <a:off x="3131840" y="5981218"/>
              <a:ext cx="1872208" cy="400110"/>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End user</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78" name="Picture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01353" y="5254538"/>
              <a:ext cx="898639" cy="766750"/>
            </a:xfrm>
            <a:prstGeom prst="rect">
              <a:avLst/>
            </a:prstGeom>
          </p:spPr>
        </p:pic>
        <p:pic>
          <p:nvPicPr>
            <p:cNvPr id="79" name="Picture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1274" y="3768664"/>
              <a:ext cx="888718" cy="75828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3648" y="2352487"/>
              <a:ext cx="888718" cy="758284"/>
            </a:xfrm>
            <a:prstGeom prst="rect">
              <a:avLst/>
            </a:prstGeom>
          </p:spPr>
        </p:pic>
        <p:pic>
          <p:nvPicPr>
            <p:cNvPr id="81" name="Picture 8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24328" y="2348880"/>
              <a:ext cx="892154" cy="750949"/>
            </a:xfrm>
            <a:prstGeom prst="rect">
              <a:avLst/>
            </a:prstGeom>
          </p:spPr>
        </p:pic>
        <p:pic>
          <p:nvPicPr>
            <p:cNvPr id="82" name="Picture 8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24328" y="3758171"/>
              <a:ext cx="892154" cy="750949"/>
            </a:xfrm>
            <a:prstGeom prst="rect">
              <a:avLst/>
            </a:prstGeom>
          </p:spPr>
        </p:pic>
      </p:grpSp>
    </p:spTree>
    <p:extLst>
      <p:ext uri="{BB962C8B-B14F-4D97-AF65-F5344CB8AC3E}">
        <p14:creationId xmlns:p14="http://schemas.microsoft.com/office/powerpoint/2010/main" val="1538629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5"/>
            <a:ext cx="7772400" cy="1080121"/>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Supply chain coverage</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323527" y="1412776"/>
            <a:ext cx="9001001" cy="4176464"/>
            <a:chOff x="323527" y="764704"/>
            <a:chExt cx="9001001" cy="4176464"/>
          </a:xfrm>
        </p:grpSpPr>
        <p:sp>
          <p:nvSpPr>
            <p:cNvPr id="3" name="Rounded Rectangle 2"/>
            <p:cNvSpPr/>
            <p:nvPr/>
          </p:nvSpPr>
          <p:spPr>
            <a:xfrm>
              <a:off x="323528" y="2132856"/>
              <a:ext cx="8424936"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323527" y="1700808"/>
              <a:ext cx="2664297" cy="36004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Manufacturer/ Importer</a:t>
              </a:r>
              <a:endParaRPr lang="en-GB" sz="14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11"/>
            <p:cNvSpPr/>
            <p:nvPr/>
          </p:nvSpPr>
          <p:spPr>
            <a:xfrm>
              <a:off x="3203848" y="1700808"/>
              <a:ext cx="5544616" cy="36004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Downstream user</a:t>
              </a:r>
              <a:endParaRPr lang="en-GB" sz="14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ounded Rectangle 12"/>
            <p:cNvSpPr/>
            <p:nvPr/>
          </p:nvSpPr>
          <p:spPr>
            <a:xfrm>
              <a:off x="323528" y="764704"/>
              <a:ext cx="504056" cy="50405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827584" y="827420"/>
              <a:ext cx="1872208" cy="307777"/>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Applicant</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16" name="Straight Arrow Connector 15"/>
            <p:cNvCxnSpPr/>
            <p:nvPr/>
          </p:nvCxnSpPr>
          <p:spPr>
            <a:xfrm>
              <a:off x="2267744" y="1012086"/>
              <a:ext cx="648072"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15816" y="836712"/>
              <a:ext cx="2304256" cy="307777"/>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Authorisation covers</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p:cNvSpPr txBox="1"/>
            <p:nvPr/>
          </p:nvSpPr>
          <p:spPr>
            <a:xfrm>
              <a:off x="6012160" y="836712"/>
              <a:ext cx="3312368" cy="307777"/>
            </a:xfrm>
            <a:prstGeom prst="rect">
              <a:avLst/>
            </a:prstGeom>
            <a:noFill/>
          </p:spPr>
          <p:txBody>
            <a:bodyPr wrap="square" rtlCol="0">
              <a:spAutoFi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Authorisation does not cover</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5364088" y="785673"/>
              <a:ext cx="688268" cy="447991"/>
              <a:chOff x="5364088" y="785673"/>
              <a:chExt cx="688268" cy="447991"/>
            </a:xfrm>
          </p:grpSpPr>
          <p:cxnSp>
            <p:nvCxnSpPr>
              <p:cNvPr id="20" name="Straight Arrow Connector 19"/>
              <p:cNvCxnSpPr/>
              <p:nvPr/>
            </p:nvCxnSpPr>
            <p:spPr>
              <a:xfrm flipH="1">
                <a:off x="5364088" y="1010033"/>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08104" y="785673"/>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535724" y="785673"/>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323528" y="2494637"/>
              <a:ext cx="648072" cy="646331"/>
            </a:xfrm>
            <a:prstGeom prst="rect">
              <a:avLst/>
            </a:prstGeom>
            <a:noFill/>
          </p:spPr>
          <p:txBody>
            <a:bodyPr wrap="square" rtlCol="0">
              <a:spAutoFit/>
            </a:bodyPr>
            <a:lstStyle/>
            <a:p>
              <a:pPr algn="ctr"/>
              <a:r>
                <a:rPr lang="en-GB" sz="3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D</a:t>
              </a:r>
              <a:endParaRPr lang="en-GB" sz="3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a:xfrm>
              <a:off x="323528" y="3933056"/>
              <a:ext cx="648072" cy="646331"/>
            </a:xfrm>
            <a:prstGeom prst="rect">
              <a:avLst/>
            </a:prstGeom>
            <a:noFill/>
          </p:spPr>
          <p:txBody>
            <a:bodyPr wrap="square" rtlCol="0">
              <a:spAutoFit/>
            </a:bodyPr>
            <a:lstStyle/>
            <a:p>
              <a:pPr algn="ctr"/>
              <a:r>
                <a:rPr lang="en-GB" sz="3600" b="1" dirty="0">
                  <a:solidFill>
                    <a:srgbClr val="008BC8"/>
                  </a:solidFill>
                  <a:latin typeface="Verdana" panose="020B0604030504040204" pitchFamily="34" charset="0"/>
                  <a:ea typeface="Verdana" panose="020B0604030504040204" pitchFamily="34" charset="0"/>
                  <a:cs typeface="Verdana" panose="020B0604030504040204" pitchFamily="34" charset="0"/>
                </a:rPr>
                <a:t>E</a:t>
              </a: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3288" y="3739049"/>
              <a:ext cx="478432" cy="698063"/>
            </a:xfrm>
            <a:prstGeom prst="rect">
              <a:avLst/>
            </a:prstGeom>
          </p:spPr>
        </p:pic>
        <p:pic>
          <p:nvPicPr>
            <p:cNvPr id="51" name="Picture 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9912" y="2358753"/>
              <a:ext cx="499606" cy="727861"/>
            </a:xfrm>
            <a:prstGeom prst="rect">
              <a:avLst/>
            </a:prstGeom>
          </p:spPr>
        </p:pic>
        <p:sp>
          <p:nvSpPr>
            <p:cNvPr id="52" name="TextBox 51"/>
            <p:cNvSpPr txBox="1"/>
            <p:nvPr/>
          </p:nvSpPr>
          <p:spPr>
            <a:xfrm>
              <a:off x="899592" y="3028890"/>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Manufacturer/Importer</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53" name="Rounded Rectangle 52"/>
            <p:cNvSpPr/>
            <p:nvPr/>
          </p:nvSpPr>
          <p:spPr>
            <a:xfrm>
              <a:off x="323528" y="3573016"/>
              <a:ext cx="8424936"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TextBox 56"/>
            <p:cNvSpPr txBox="1"/>
            <p:nvPr/>
          </p:nvSpPr>
          <p:spPr>
            <a:xfrm>
              <a:off x="611560" y="4478923"/>
              <a:ext cx="241226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Manufacturer/Importer</a:t>
              </a:r>
            </a:p>
          </p:txBody>
        </p: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2594" y="3781259"/>
              <a:ext cx="499606" cy="727861"/>
            </a:xfrm>
            <a:prstGeom prst="rect">
              <a:avLst/>
            </a:prstGeom>
          </p:spPr>
        </p:pic>
        <p:cxnSp>
          <p:nvCxnSpPr>
            <p:cNvPr id="67" name="Straight Arrow Connector 66"/>
            <p:cNvCxnSpPr/>
            <p:nvPr/>
          </p:nvCxnSpPr>
          <p:spPr>
            <a:xfrm>
              <a:off x="6876256" y="2780928"/>
              <a:ext cx="432048" cy="0"/>
            </a:xfrm>
            <a:prstGeom prst="straightConnector1">
              <a:avLst/>
            </a:prstGeom>
            <a:ln w="28575">
              <a:solidFill>
                <a:srgbClr val="008BC8"/>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131840" y="3110771"/>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1</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0" name="TextBox 69"/>
            <p:cNvSpPr txBox="1"/>
            <p:nvPr/>
          </p:nvSpPr>
          <p:spPr>
            <a:xfrm>
              <a:off x="5220072" y="3038763"/>
              <a:ext cx="1872208" cy="400110"/>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2</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1" name="TextBox 70"/>
            <p:cNvSpPr txBox="1"/>
            <p:nvPr/>
          </p:nvSpPr>
          <p:spPr>
            <a:xfrm>
              <a:off x="7164288" y="3038763"/>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End user</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2" name="TextBox 71"/>
            <p:cNvSpPr txBox="1"/>
            <p:nvPr/>
          </p:nvSpPr>
          <p:spPr>
            <a:xfrm>
              <a:off x="3131840" y="4478923"/>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1</a:t>
              </a:r>
            </a:p>
          </p:txBody>
        </p:sp>
        <p:sp>
          <p:nvSpPr>
            <p:cNvPr id="73" name="TextBox 72"/>
            <p:cNvSpPr txBox="1"/>
            <p:nvPr/>
          </p:nvSpPr>
          <p:spPr>
            <a:xfrm>
              <a:off x="5220072" y="4478923"/>
              <a:ext cx="1872208" cy="246221"/>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Formulator 2</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5" name="TextBox 74"/>
            <p:cNvSpPr txBox="1"/>
            <p:nvPr/>
          </p:nvSpPr>
          <p:spPr>
            <a:xfrm>
              <a:off x="7092280" y="4469050"/>
              <a:ext cx="1872208" cy="400110"/>
            </a:xfrm>
            <a:prstGeom prst="rect">
              <a:avLst/>
            </a:prstGeom>
            <a:noFill/>
          </p:spPr>
          <p:txBody>
            <a:bodyPr wrap="square" rtlCol="0">
              <a:spAutoFit/>
            </a:bodyPr>
            <a:lstStyle/>
            <a:p>
              <a:pPr algn="ctr"/>
              <a:r>
                <a:rPr lang="en-GB" sz="1000" dirty="0" smtClean="0">
                  <a:latin typeface="Verdana" panose="020B0604030504040204" pitchFamily="34" charset="0"/>
                  <a:ea typeface="Verdana" panose="020B0604030504040204" pitchFamily="34" charset="0"/>
                  <a:cs typeface="Verdana" panose="020B0604030504040204" pitchFamily="34" charset="0"/>
                </a:rPr>
                <a:t>End user</a:t>
              </a:r>
            </a:p>
            <a:p>
              <a:pPr algn="ctr"/>
              <a:r>
                <a:rPr lang="en-GB" sz="1000" dirty="0" smtClean="0">
                  <a:latin typeface="Verdana" panose="020B0604030504040204" pitchFamily="34" charset="0"/>
                  <a:ea typeface="Verdana" panose="020B0604030504040204" pitchFamily="34" charset="0"/>
                  <a:cs typeface="Verdana" panose="020B0604030504040204" pitchFamily="34" charset="0"/>
                </a:rPr>
                <a:t>(applicant)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81" name="Picture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4328" y="2276872"/>
              <a:ext cx="892154" cy="750949"/>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3288" y="2298889"/>
              <a:ext cx="478432" cy="698063"/>
            </a:xfrm>
            <a:prstGeom prst="rect">
              <a:avLst/>
            </a:prstGeom>
          </p:spPr>
        </p:pic>
        <p:grpSp>
          <p:nvGrpSpPr>
            <p:cNvPr id="60" name="Group 59"/>
            <p:cNvGrpSpPr/>
            <p:nvPr/>
          </p:nvGrpSpPr>
          <p:grpSpPr>
            <a:xfrm>
              <a:off x="2627784" y="2564904"/>
              <a:ext cx="688268" cy="447991"/>
              <a:chOff x="5364088" y="1073705"/>
              <a:chExt cx="688268" cy="447991"/>
            </a:xfrm>
          </p:grpSpPr>
          <p:cxnSp>
            <p:nvCxnSpPr>
              <p:cNvPr id="66" name="Straight Arrow Connector 65"/>
              <p:cNvCxnSpPr/>
              <p:nvPr/>
            </p:nvCxnSpPr>
            <p:spPr>
              <a:xfrm flipH="1">
                <a:off x="5364088" y="1298065"/>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508104" y="1073705"/>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5535724" y="1073705"/>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2627784" y="4005064"/>
              <a:ext cx="688268" cy="447991"/>
              <a:chOff x="5364088" y="1073705"/>
              <a:chExt cx="688268" cy="447991"/>
            </a:xfrm>
          </p:grpSpPr>
          <p:cxnSp>
            <p:nvCxnSpPr>
              <p:cNvPr id="84" name="Straight Arrow Connector 83"/>
              <p:cNvCxnSpPr/>
              <p:nvPr/>
            </p:nvCxnSpPr>
            <p:spPr>
              <a:xfrm flipH="1">
                <a:off x="5364088" y="1298065"/>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508104" y="1073705"/>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5535724" y="1073705"/>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pic>
          <p:nvPicPr>
            <p:cNvPr id="87" name="Picture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9912" y="3789040"/>
              <a:ext cx="499606" cy="727861"/>
            </a:xfrm>
            <a:prstGeom prst="rect">
              <a:avLst/>
            </a:prstGeom>
          </p:spPr>
        </p:pic>
        <p:grpSp>
          <p:nvGrpSpPr>
            <p:cNvPr id="88" name="Group 87"/>
            <p:cNvGrpSpPr/>
            <p:nvPr/>
          </p:nvGrpSpPr>
          <p:grpSpPr>
            <a:xfrm>
              <a:off x="4675820" y="2564904"/>
              <a:ext cx="688268" cy="447991"/>
              <a:chOff x="5364088" y="1073705"/>
              <a:chExt cx="688268" cy="447991"/>
            </a:xfrm>
          </p:grpSpPr>
          <p:cxnSp>
            <p:nvCxnSpPr>
              <p:cNvPr id="89" name="Straight Arrow Connector 88"/>
              <p:cNvCxnSpPr/>
              <p:nvPr/>
            </p:nvCxnSpPr>
            <p:spPr>
              <a:xfrm flipH="1">
                <a:off x="5364088" y="1298065"/>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508104" y="1073705"/>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5535724" y="1073705"/>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4675820" y="3989121"/>
              <a:ext cx="688268" cy="447991"/>
              <a:chOff x="5364088" y="1073705"/>
              <a:chExt cx="688268" cy="447991"/>
            </a:xfrm>
          </p:grpSpPr>
          <p:cxnSp>
            <p:nvCxnSpPr>
              <p:cNvPr id="93" name="Straight Arrow Connector 92"/>
              <p:cNvCxnSpPr/>
              <p:nvPr/>
            </p:nvCxnSpPr>
            <p:spPr>
              <a:xfrm flipH="1">
                <a:off x="5364088" y="1298065"/>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508104" y="1073705"/>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5535724" y="1073705"/>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grpSp>
          <p:nvGrpSpPr>
            <p:cNvPr id="100" name="Group 99"/>
            <p:cNvGrpSpPr/>
            <p:nvPr/>
          </p:nvGrpSpPr>
          <p:grpSpPr>
            <a:xfrm>
              <a:off x="6516216" y="4005064"/>
              <a:ext cx="688268" cy="447991"/>
              <a:chOff x="5260268" y="1073705"/>
              <a:chExt cx="688268" cy="447991"/>
            </a:xfrm>
          </p:grpSpPr>
          <p:cxnSp>
            <p:nvCxnSpPr>
              <p:cNvPr id="101" name="Straight Arrow Connector 100"/>
              <p:cNvCxnSpPr/>
              <p:nvPr/>
            </p:nvCxnSpPr>
            <p:spPr>
              <a:xfrm flipH="1">
                <a:off x="5260268" y="1298065"/>
                <a:ext cx="688268" cy="1488"/>
              </a:xfrm>
              <a:prstGeom prst="straightConnector1">
                <a:avLst/>
              </a:prstGeom>
              <a:ln w="28575">
                <a:solidFill>
                  <a:srgbClr val="E45E24"/>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404284" y="1073705"/>
                <a:ext cx="544252"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5431904" y="1073705"/>
                <a:ext cx="476436" cy="447991"/>
              </a:xfrm>
              <a:prstGeom prst="line">
                <a:avLst/>
              </a:prstGeom>
              <a:ln w="28575">
                <a:solidFill>
                  <a:srgbClr val="E45E24"/>
                </a:solidFill>
              </a:ln>
            </p:spPr>
            <p:style>
              <a:lnRef idx="1">
                <a:schemeClr val="accent1"/>
              </a:lnRef>
              <a:fillRef idx="0">
                <a:schemeClr val="accent1"/>
              </a:fillRef>
              <a:effectRef idx="0">
                <a:schemeClr val="accent1"/>
              </a:effectRef>
              <a:fontRef idx="minor">
                <a:schemeClr val="tx1"/>
              </a:fontRef>
            </p:style>
          </p:cxnSp>
        </p:grpSp>
        <p:sp>
          <p:nvSpPr>
            <p:cNvPr id="104" name="Rounded Rectangle 103"/>
            <p:cNvSpPr/>
            <p:nvPr/>
          </p:nvSpPr>
          <p:spPr>
            <a:xfrm>
              <a:off x="5436096" y="2204864"/>
              <a:ext cx="1368152" cy="122413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 name="Picture 10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9506" y="2310676"/>
              <a:ext cx="888718" cy="758284"/>
            </a:xfrm>
            <a:prstGeom prst="rect">
              <a:avLst/>
            </a:prstGeom>
          </p:spPr>
        </p:pic>
        <p:sp>
          <p:nvSpPr>
            <p:cNvPr id="106" name="Rounded Rectangle 105"/>
            <p:cNvSpPr/>
            <p:nvPr/>
          </p:nvSpPr>
          <p:spPr>
            <a:xfrm>
              <a:off x="7308304" y="3645024"/>
              <a:ext cx="1368152" cy="1224136"/>
            </a:xfrm>
            <a:prstGeom prst="roundRect">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7" name="Picture 10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61793" y="3717032"/>
              <a:ext cx="898639" cy="766750"/>
            </a:xfrm>
            <a:prstGeom prst="rect">
              <a:avLst/>
            </a:prstGeom>
          </p:spPr>
        </p:pic>
      </p:grpSp>
    </p:spTree>
    <p:extLst>
      <p:ext uri="{BB962C8B-B14F-4D97-AF65-F5344CB8AC3E}">
        <p14:creationId xmlns:p14="http://schemas.microsoft.com/office/powerpoint/2010/main" val="18078797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374799"/>
            <a:ext cx="8204448"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Application for Authorisation overview</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3" name="Group 2"/>
          <p:cNvGrpSpPr/>
          <p:nvPr/>
        </p:nvGrpSpPr>
        <p:grpSpPr>
          <a:xfrm>
            <a:off x="755576" y="2454514"/>
            <a:ext cx="7563684" cy="1368152"/>
            <a:chOff x="561337" y="4797152"/>
            <a:chExt cx="7563684" cy="1368152"/>
          </a:xfrm>
          <a:effectLst/>
        </p:grpSpPr>
        <p:sp>
          <p:nvSpPr>
            <p:cNvPr id="25" name="Flowchart: Alternate Process 24"/>
            <p:cNvSpPr/>
            <p:nvPr/>
          </p:nvSpPr>
          <p:spPr>
            <a:xfrm>
              <a:off x="561337" y="4797152"/>
              <a:ext cx="7563684" cy="1368152"/>
            </a:xfrm>
            <a:prstGeom prst="flowChartAlternateProcess">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2483768" y="5229212"/>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29" name="TextBox 28"/>
            <p:cNvSpPr txBox="1"/>
            <p:nvPr/>
          </p:nvSpPr>
          <p:spPr>
            <a:xfrm>
              <a:off x="6175733" y="5229212"/>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32" name="TextBox 31"/>
            <p:cNvSpPr txBox="1"/>
            <p:nvPr/>
          </p:nvSpPr>
          <p:spPr>
            <a:xfrm>
              <a:off x="4644008" y="5229212"/>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37" name="Rounded Rectangle 36"/>
            <p:cNvSpPr/>
            <p:nvPr/>
          </p:nvSpPr>
          <p:spPr>
            <a:xfrm>
              <a:off x="987348" y="5356152"/>
              <a:ext cx="1407063"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lowchart: Alternate Process 37"/>
            <p:cNvSpPr/>
            <p:nvPr/>
          </p:nvSpPr>
          <p:spPr>
            <a:xfrm>
              <a:off x="882243" y="5213185"/>
              <a:ext cx="1423017" cy="73609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ounded Rectangle 38"/>
            <p:cNvSpPr/>
            <p:nvPr/>
          </p:nvSpPr>
          <p:spPr>
            <a:xfrm>
              <a:off x="772719" y="4866767"/>
              <a:ext cx="1423017" cy="94089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Applying for authorisation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40" name="Rounded Rectangle 39"/>
            <p:cNvSpPr/>
            <p:nvPr/>
          </p:nvSpPr>
          <p:spPr>
            <a:xfrm>
              <a:off x="3049895" y="5356152"/>
              <a:ext cx="1407063"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lowchart: Alternate Process 40"/>
            <p:cNvSpPr/>
            <p:nvPr/>
          </p:nvSpPr>
          <p:spPr>
            <a:xfrm>
              <a:off x="2944790" y="5213185"/>
              <a:ext cx="1423017" cy="736095"/>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ounded Rectangle 41"/>
            <p:cNvSpPr/>
            <p:nvPr/>
          </p:nvSpPr>
          <p:spPr>
            <a:xfrm>
              <a:off x="2861126" y="4866767"/>
              <a:ext cx="1423017" cy="94089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 and committees opinions</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3" name="Group 42"/>
            <p:cNvGrpSpPr/>
            <p:nvPr/>
          </p:nvGrpSpPr>
          <p:grpSpPr>
            <a:xfrm>
              <a:off x="5012218" y="4960548"/>
              <a:ext cx="1129229" cy="753329"/>
              <a:chOff x="6179075" y="1734267"/>
              <a:chExt cx="1129229" cy="753329"/>
            </a:xfrm>
          </p:grpSpPr>
          <p:sp>
            <p:nvSpPr>
              <p:cNvPr id="44" name="Diamond 43"/>
              <p:cNvSpPr/>
              <p:nvPr/>
            </p:nvSpPr>
            <p:spPr>
              <a:xfrm>
                <a:off x="6228184" y="1734267"/>
                <a:ext cx="1042711" cy="753329"/>
              </a:xfrm>
              <a:prstGeom prst="diamond">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45" name="TextBox 44"/>
              <p:cNvSpPr txBox="1"/>
              <p:nvPr/>
            </p:nvSpPr>
            <p:spPr>
              <a:xfrm>
                <a:off x="6179075" y="1980126"/>
                <a:ext cx="1129229" cy="261610"/>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46" name="Flowchart: Alternate Process 45"/>
            <p:cNvSpPr/>
            <p:nvPr/>
          </p:nvSpPr>
          <p:spPr>
            <a:xfrm>
              <a:off x="6552915" y="4925612"/>
              <a:ext cx="1316724" cy="823201"/>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p:cNvSpPr txBox="1"/>
            <p:nvPr/>
          </p:nvSpPr>
          <p:spPr>
            <a:xfrm>
              <a:off x="6573493" y="5037130"/>
              <a:ext cx="1296146"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rPr>
                <a:t>g</a:t>
              </a: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ranted or rejected</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980862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347504"/>
            <a:ext cx="7772400"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Applying for Authorisation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79712" y="5364505"/>
            <a:ext cx="6696744" cy="584775"/>
          </a:xfrm>
          <a:prstGeom prst="rect">
            <a:avLst/>
          </a:prstGeom>
          <a:noFill/>
        </p:spPr>
        <p:txBody>
          <a:bodyPr wrap="square" rtlCol="0">
            <a:spAutoFit/>
          </a:bodyPr>
          <a:lstStyle/>
          <a:p>
            <a:pPr>
              <a:buClr>
                <a:schemeClr val="tx1"/>
              </a:buCl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The application should be submitted before the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‘latest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application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date’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to avoid disruption in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supply/use</a:t>
            </a:r>
            <a:endPar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339752" y="1457488"/>
            <a:ext cx="6480720" cy="3693319"/>
          </a:xfrm>
          <a:prstGeom prst="rect">
            <a:avLst/>
          </a:prstGeom>
          <a:noFill/>
        </p:spPr>
        <p:txBody>
          <a:bodyPr wrap="squar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When a substance is on the Authorisation list, companies can submit an application to ECHA requesting the authorisation for specified uses</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Applicants are requested to notify ECHA of their intentions to submit an application and can request a pre-submission information session with ECHA to ask case specific questions</a:t>
            </a:r>
          </a:p>
          <a:p>
            <a:r>
              <a:rPr lang="en-GB" dirty="0" smtClean="0">
                <a:latin typeface="Verdana" panose="020B0604030504040204" pitchFamily="34" charset="0"/>
                <a:ea typeface="Verdana" panose="020B0604030504040204" pitchFamily="34" charset="0"/>
                <a:cs typeface="Verdana" panose="020B0604030504040204" pitchFamily="34" charset="0"/>
              </a:rPr>
              <a:t>Once the application is submitted, ECHA checks it is complete, issues the invoice and prepares the documents for the public consultation</a:t>
            </a:r>
          </a:p>
          <a:p>
            <a:endParaRPr lang="en-GB" dirty="0" smtClean="0">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179512" y="1556792"/>
            <a:ext cx="2160240" cy="2104976"/>
            <a:chOff x="179512" y="1556792"/>
            <a:chExt cx="2160240" cy="2104976"/>
          </a:xfrm>
        </p:grpSpPr>
        <p:sp>
          <p:nvSpPr>
            <p:cNvPr id="7" name="Rounded Rectangle 6"/>
            <p:cNvSpPr/>
            <p:nvPr/>
          </p:nvSpPr>
          <p:spPr>
            <a:xfrm>
              <a:off x="971600" y="1556792"/>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999004" y="2915107"/>
              <a:ext cx="1165253" cy="737144"/>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823508" y="1677185"/>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 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931520" y="2978176"/>
              <a:ext cx="1300220"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Application for authorisation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469" y="2780928"/>
              <a:ext cx="504123" cy="448792"/>
            </a:xfrm>
            <a:prstGeom prst="rect">
              <a:avLst/>
            </a:prstGeom>
          </p:spPr>
        </p:pic>
        <p:grpSp>
          <p:nvGrpSpPr>
            <p:cNvPr id="14" name="Group 13"/>
            <p:cNvGrpSpPr/>
            <p:nvPr/>
          </p:nvGrpSpPr>
          <p:grpSpPr>
            <a:xfrm>
              <a:off x="179512" y="3338275"/>
              <a:ext cx="720080" cy="323493"/>
              <a:chOff x="7416301" y="969999"/>
              <a:chExt cx="720080" cy="323493"/>
            </a:xfrm>
          </p:grpSpPr>
          <p:sp>
            <p:nvSpPr>
              <p:cNvPr id="15" name="TextBox 14"/>
              <p:cNvSpPr txBox="1"/>
              <p:nvPr/>
            </p:nvSpPr>
            <p:spPr>
              <a:xfrm>
                <a:off x="7416301" y="969999"/>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6383" y="1050383"/>
                <a:ext cx="619911" cy="162727"/>
              </a:xfrm>
              <a:prstGeom prst="rect">
                <a:avLst/>
              </a:prstGeom>
            </p:spPr>
          </p:pic>
        </p:grpSp>
        <p:sp>
          <p:nvSpPr>
            <p:cNvPr id="18" name="TextBox 17"/>
            <p:cNvSpPr txBox="1"/>
            <p:nvPr/>
          </p:nvSpPr>
          <p:spPr>
            <a:xfrm rot="5400000">
              <a:off x="1454757" y="246420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9853" y="5229200"/>
            <a:ext cx="1149859" cy="968400"/>
          </a:xfrm>
          <a:prstGeom prst="rect">
            <a:avLst/>
          </a:prstGeom>
        </p:spPr>
      </p:pic>
      <p:grpSp>
        <p:nvGrpSpPr>
          <p:cNvPr id="3" name="Group 2"/>
          <p:cNvGrpSpPr/>
          <p:nvPr/>
        </p:nvGrpSpPr>
        <p:grpSpPr>
          <a:xfrm>
            <a:off x="6948264" y="188696"/>
            <a:ext cx="2088231" cy="486000"/>
            <a:chOff x="6948264" y="188696"/>
            <a:chExt cx="2088231" cy="486000"/>
          </a:xfrm>
        </p:grpSpPr>
        <p:pic>
          <p:nvPicPr>
            <p:cNvPr id="307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9462" y="215988"/>
              <a:ext cx="2077033" cy="40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Rounded Rectangle 42"/>
            <p:cNvSpPr/>
            <p:nvPr/>
          </p:nvSpPr>
          <p:spPr>
            <a:xfrm>
              <a:off x="6948264" y="188696"/>
              <a:ext cx="576000" cy="486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641570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6959462" y="188640"/>
            <a:ext cx="2077033" cy="486000"/>
            <a:chOff x="6959462" y="188640"/>
            <a:chExt cx="2077033" cy="486000"/>
          </a:xfrm>
        </p:grpSpPr>
        <p:pic>
          <p:nvPicPr>
            <p:cNvPr id="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462" y="215988"/>
              <a:ext cx="2077033" cy="40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ounded Rectangle 28"/>
            <p:cNvSpPr/>
            <p:nvPr/>
          </p:nvSpPr>
          <p:spPr>
            <a:xfrm>
              <a:off x="7524327" y="188640"/>
              <a:ext cx="576000" cy="486000"/>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ctrTitle"/>
          </p:nvPr>
        </p:nvSpPr>
        <p:spPr>
          <a:xfrm>
            <a:off x="472008" y="446807"/>
            <a:ext cx="8132440"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Consultation and </a:t>
            </a:r>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Committees’ </a:t>
            </a:r>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opinions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39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782225" y="5129897"/>
            <a:ext cx="7182263" cy="1477328"/>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Follow the process and be ready to provide more information if requested by the Committees</a:t>
            </a:r>
          </a:p>
          <a:p>
            <a:pPr marL="285750" indent="-285750">
              <a:spcAft>
                <a:spcPts val="600"/>
              </a:spcAft>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You can also contribute to the public consultation on alternatives of other applications</a:t>
            </a:r>
          </a:p>
          <a:p>
            <a:pPr marL="285750" indent="-285750">
              <a:buClr>
                <a:schemeClr val="tx1"/>
              </a:buClr>
              <a:buFont typeface="Arial" panose="020B0604020202020204" pitchFamily="34" charset="0"/>
              <a:buChar char="•"/>
            </a:pP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Applicants can provide responses to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comments</a:t>
            </a:r>
            <a:endPar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67744" y="1412776"/>
            <a:ext cx="6408712" cy="4001095"/>
          </a:xfrm>
          <a:prstGeom prst="rect">
            <a:avLst/>
          </a:prstGeom>
          <a:noFill/>
        </p:spPr>
        <p:txBody>
          <a:bodyPr wrap="squar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A public consultation on alternatives is launched for each combination of applicant / substance / use applied for</a:t>
            </a:r>
          </a:p>
          <a:p>
            <a:r>
              <a:rPr lang="en-GB" dirty="0" smtClean="0">
                <a:latin typeface="Verdana" panose="020B0604030504040204" pitchFamily="34" charset="0"/>
                <a:ea typeface="Verdana" panose="020B0604030504040204" pitchFamily="34" charset="0"/>
                <a:cs typeface="Verdana" panose="020B0604030504040204" pitchFamily="34" charset="0"/>
              </a:rPr>
              <a:t>The consultation lasts 8 weeks and is on possible alternative substances or technologies</a:t>
            </a:r>
          </a:p>
          <a:p>
            <a:pPr marL="342900" indent="-342900">
              <a:buFont typeface="Arial" panose="020B0604020202020204" pitchFamily="34" charset="0"/>
              <a:buChar char="•"/>
            </a:pP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RAC and SEAC prepare their draft opinions  within about ten months</a:t>
            </a:r>
          </a:p>
          <a:p>
            <a:r>
              <a:rPr lang="en-GB" dirty="0" smtClean="0">
                <a:latin typeface="Verdana" panose="020B0604030504040204" pitchFamily="34" charset="0"/>
                <a:ea typeface="Verdana" panose="020B0604030504040204" pitchFamily="34" charset="0"/>
                <a:cs typeface="Verdana" panose="020B0604030504040204" pitchFamily="34" charset="0"/>
              </a:rPr>
              <a:t>The applicant has two months to comment on the draft opinions before the Committees adopt their final opinions</a:t>
            </a:r>
          </a:p>
          <a:p>
            <a:r>
              <a:rPr lang="en-GB" dirty="0" smtClean="0">
                <a:latin typeface="Verdana" panose="020B0604030504040204" pitchFamily="34" charset="0"/>
                <a:ea typeface="Verdana" panose="020B0604030504040204" pitchFamily="34" charset="0"/>
                <a:cs typeface="Verdana" panose="020B0604030504040204" pitchFamily="34" charset="0"/>
              </a:rPr>
              <a:t>ECHA publishes non-confidential versions of the final opinions</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395536" y="1611273"/>
            <a:ext cx="1942177" cy="2573268"/>
            <a:chOff x="395536" y="1611273"/>
            <a:chExt cx="1942177" cy="2573268"/>
          </a:xfrm>
        </p:grpSpPr>
        <p:grpSp>
          <p:nvGrpSpPr>
            <p:cNvPr id="3" name="Group 2"/>
            <p:cNvGrpSpPr/>
            <p:nvPr/>
          </p:nvGrpSpPr>
          <p:grpSpPr>
            <a:xfrm>
              <a:off x="395536" y="1611273"/>
              <a:ext cx="1942177" cy="2573268"/>
              <a:chOff x="395536" y="1611273"/>
              <a:chExt cx="1942177" cy="2573268"/>
            </a:xfrm>
          </p:grpSpPr>
          <p:sp>
            <p:nvSpPr>
              <p:cNvPr id="7" name="Flowchart: Alternate Process 6"/>
              <p:cNvSpPr/>
              <p:nvPr/>
            </p:nvSpPr>
            <p:spPr>
              <a:xfrm>
                <a:off x="1120111" y="1611273"/>
                <a:ext cx="1134985" cy="737607"/>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Alternate Process 10"/>
              <p:cNvSpPr/>
              <p:nvPr/>
            </p:nvSpPr>
            <p:spPr>
              <a:xfrm>
                <a:off x="1192119" y="3112045"/>
                <a:ext cx="990969" cy="496322"/>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037493" y="3145816"/>
                <a:ext cx="1300220"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Flowchart: Alternate Process 12"/>
              <p:cNvSpPr/>
              <p:nvPr/>
            </p:nvSpPr>
            <p:spPr>
              <a:xfrm>
                <a:off x="1194157" y="3700788"/>
                <a:ext cx="986893" cy="448292"/>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037493" y="3701949"/>
                <a:ext cx="1300220"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485" y="1684064"/>
                <a:ext cx="504123" cy="448792"/>
              </a:xfrm>
              <a:prstGeom prst="rect">
                <a:avLst/>
              </a:prstGeom>
            </p:spPr>
          </p:pic>
          <p:sp>
            <p:nvSpPr>
              <p:cNvPr id="17" name="TextBox 16"/>
              <p:cNvSpPr txBox="1"/>
              <p:nvPr/>
            </p:nvSpPr>
            <p:spPr>
              <a:xfrm>
                <a:off x="395536" y="3861048"/>
                <a:ext cx="720080" cy="323493"/>
              </a:xfrm>
              <a:prstGeom prst="roundRect">
                <a:avLst/>
              </a:prstGeom>
              <a:solidFill>
                <a:srgbClr val="FFCC00"/>
              </a:solidFill>
              <a:ln>
                <a:solidFill>
                  <a:srgbClr val="FFCC00"/>
                </a:solid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SEAC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1037493" y="1754479"/>
                <a:ext cx="1300220"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395536" y="3068960"/>
                <a:ext cx="720080" cy="323493"/>
              </a:xfrm>
              <a:prstGeom prst="roundRect">
                <a:avLst/>
              </a:prstGeom>
              <a:solidFill>
                <a:srgbClr val="D7EFFA"/>
              </a:solidFill>
              <a:ln>
                <a:solidFill>
                  <a:srgbClr val="D7EFFA"/>
                </a:solid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RAC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20" name="Group 19"/>
              <p:cNvGrpSpPr/>
              <p:nvPr/>
            </p:nvGrpSpPr>
            <p:grpSpPr>
              <a:xfrm>
                <a:off x="395536" y="3465547"/>
                <a:ext cx="720080" cy="323493"/>
                <a:chOff x="7416301" y="969999"/>
                <a:chExt cx="720080" cy="323493"/>
              </a:xfrm>
            </p:grpSpPr>
            <p:sp>
              <p:nvSpPr>
                <p:cNvPr id="21" name="TextBox 20"/>
                <p:cNvSpPr txBox="1"/>
                <p:nvPr/>
              </p:nvSpPr>
              <p:spPr>
                <a:xfrm>
                  <a:off x="7416301" y="969999"/>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66383" y="1050383"/>
                  <a:ext cx="619911" cy="162727"/>
                </a:xfrm>
                <a:prstGeom prst="rect">
                  <a:avLst/>
                </a:prstGeom>
              </p:spPr>
            </p:pic>
          </p:grpSp>
        </p:grpSp>
        <p:sp>
          <p:nvSpPr>
            <p:cNvPr id="23" name="TextBox 22"/>
            <p:cNvSpPr txBox="1"/>
            <p:nvPr/>
          </p:nvSpPr>
          <p:spPr>
            <a:xfrm rot="5400000">
              <a:off x="1560730" y="2618063"/>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1560" y="5301208"/>
            <a:ext cx="1149859" cy="968400"/>
          </a:xfrm>
          <a:prstGeom prst="rect">
            <a:avLst/>
          </a:prstGeom>
        </p:spPr>
      </p:pic>
    </p:spTree>
    <p:extLst>
      <p:ext uri="{BB962C8B-B14F-4D97-AF65-F5344CB8AC3E}">
        <p14:creationId xmlns:p14="http://schemas.microsoft.com/office/powerpoint/2010/main" val="212483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4799"/>
            <a:ext cx="7772400" cy="1470025"/>
          </a:xfrm>
        </p:spPr>
        <p:txBody>
          <a:bodyPr>
            <a:noAutofit/>
          </a:bodyPr>
          <a:lstStyle/>
          <a:p>
            <a:pPr algn="l"/>
            <a:r>
              <a:rPr lang="en-GB" altLang="en-US"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Section 1</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1730673"/>
            <a:ext cx="7776864" cy="2015936"/>
          </a:xfrm>
          <a:prstGeom prst="rect">
            <a:avLst/>
          </a:prstGeom>
          <a:noFill/>
        </p:spPr>
        <p:txBody>
          <a:bodyPr wrap="square" rtlCol="0">
            <a:spAutoFit/>
          </a:bodyPr>
          <a:lstStyle/>
          <a:p>
            <a:pPr>
              <a:spcBef>
                <a:spcPts val="600"/>
              </a:spcBef>
            </a:pPr>
            <a:r>
              <a:rPr lang="en-GB" sz="2200" dirty="0" smtClean="0">
                <a:latin typeface="Verdana" panose="020B0604030504040204" pitchFamily="34" charset="0"/>
                <a:ea typeface="Verdana" panose="020B0604030504040204" pitchFamily="34" charset="0"/>
                <a:cs typeface="Verdana" panose="020B0604030504040204" pitchFamily="34" charset="0"/>
              </a:rPr>
              <a:t>Identification of chemicals of concern and of the most appropriate way to address them under REACH/CLP</a:t>
            </a:r>
          </a:p>
          <a:p>
            <a:pPr>
              <a:spcBef>
                <a:spcPts val="600"/>
              </a:spcBef>
            </a:pPr>
            <a:endParaRPr lang="en-GB" sz="22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r>
              <a:rPr lang="en-GB" sz="2200" dirty="0" smtClean="0">
                <a:latin typeface="Verdana" panose="020B0604030504040204" pitchFamily="34" charset="0"/>
                <a:ea typeface="Verdana" panose="020B0604030504040204" pitchFamily="34" charset="0"/>
                <a:cs typeface="Verdana" panose="020B0604030504040204" pitchFamily="34" charset="0"/>
              </a:rPr>
              <a:t>Basic concepts</a:t>
            </a:r>
          </a:p>
          <a:p>
            <a:pPr marL="342900" indent="-342900">
              <a:spcBef>
                <a:spcPts val="600"/>
              </a:spcBef>
              <a:buFont typeface="Arial" panose="020B0604020202020204" pitchFamily="34" charset="0"/>
              <a:buChar char="•"/>
            </a:pPr>
            <a:r>
              <a:rPr lang="en-GB" sz="2200" dirty="0" smtClean="0">
                <a:latin typeface="Verdana" panose="020B0604030504040204" pitchFamily="34" charset="0"/>
                <a:ea typeface="Verdana" panose="020B0604030504040204" pitchFamily="34" charset="0"/>
                <a:cs typeface="Verdana" panose="020B0604030504040204" pitchFamily="34" charset="0"/>
              </a:rPr>
              <a:t>Regulatory tools used by authorities</a:t>
            </a:r>
          </a:p>
        </p:txBody>
      </p:sp>
    </p:spTree>
    <p:extLst>
      <p:ext uri="{BB962C8B-B14F-4D97-AF65-F5344CB8AC3E}">
        <p14:creationId xmlns:p14="http://schemas.microsoft.com/office/powerpoint/2010/main" val="3826047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4624"/>
            <a:ext cx="7772400" cy="147002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From opinions to decision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40</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1272250"/>
            <a:ext cx="5224748" cy="4862870"/>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The Committees’ final opinions are sent to the European Commission, the Member States and the applicant.</a:t>
            </a:r>
          </a:p>
          <a:p>
            <a:pPr marL="342900" indent="-342900">
              <a:spcBef>
                <a:spcPts val="12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The Commission prepares a draft decision within 3 months after receiving the opinions.</a:t>
            </a:r>
          </a:p>
          <a:p>
            <a:pPr marL="342900" indent="-342900">
              <a:spcBef>
                <a:spcPts val="12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The final decision is taken by the Commission.</a:t>
            </a:r>
          </a:p>
          <a:p>
            <a:pPr marL="342900" indent="-342900">
              <a:spcBef>
                <a:spcPts val="12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 summary of the decision is published in the Official Journal (OJ) of the European Union, and made publicly available through a database maintained by ECHA.</a:t>
            </a:r>
          </a:p>
          <a:p>
            <a:pPr marL="342900" indent="-342900">
              <a:spcBef>
                <a:spcPts val="12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The authorisation is subject to a time-limited review period.</a:t>
            </a:r>
          </a:p>
        </p:txBody>
      </p:sp>
      <p:grpSp>
        <p:nvGrpSpPr>
          <p:cNvPr id="29" name="Group 28"/>
          <p:cNvGrpSpPr/>
          <p:nvPr/>
        </p:nvGrpSpPr>
        <p:grpSpPr>
          <a:xfrm>
            <a:off x="6959462" y="188640"/>
            <a:ext cx="2077033" cy="465112"/>
            <a:chOff x="6959462" y="188640"/>
            <a:chExt cx="2077033" cy="465112"/>
          </a:xfrm>
        </p:grpSpPr>
        <p:pic>
          <p:nvPicPr>
            <p:cNvPr id="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462" y="215988"/>
              <a:ext cx="2077033" cy="40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ounded Rectangle 30"/>
            <p:cNvSpPr/>
            <p:nvPr/>
          </p:nvSpPr>
          <p:spPr>
            <a:xfrm>
              <a:off x="8100392" y="188640"/>
              <a:ext cx="936000" cy="465112"/>
            </a:xfrm>
            <a:prstGeom prst="roundRect">
              <a:avLst/>
            </a:prstGeom>
            <a:noFill/>
            <a:ln w="1905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5" name="Group 4"/>
          <p:cNvGrpSpPr/>
          <p:nvPr/>
        </p:nvGrpSpPr>
        <p:grpSpPr>
          <a:xfrm>
            <a:off x="5796136" y="2606204"/>
            <a:ext cx="3096312" cy="1290305"/>
            <a:chOff x="503215" y="1302434"/>
            <a:chExt cx="3096312" cy="1290305"/>
          </a:xfrm>
        </p:grpSpPr>
        <p:grpSp>
          <p:nvGrpSpPr>
            <p:cNvPr id="4" name="Group 3"/>
            <p:cNvGrpSpPr/>
            <p:nvPr/>
          </p:nvGrpSpPr>
          <p:grpSpPr>
            <a:xfrm>
              <a:off x="503215" y="1302434"/>
              <a:ext cx="3096312" cy="1044000"/>
              <a:chOff x="5017934" y="44624"/>
              <a:chExt cx="3096312" cy="1044000"/>
            </a:xfrm>
          </p:grpSpPr>
          <p:sp>
            <p:nvSpPr>
              <p:cNvPr id="16" name="Flowchart: Alternate Process 15"/>
              <p:cNvSpPr/>
              <p:nvPr/>
            </p:nvSpPr>
            <p:spPr>
              <a:xfrm>
                <a:off x="5161934" y="44624"/>
                <a:ext cx="2952312" cy="1044000"/>
              </a:xfrm>
              <a:prstGeom prst="flowChartAlternateProcess">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Diamond 21"/>
              <p:cNvSpPr/>
              <p:nvPr/>
            </p:nvSpPr>
            <p:spPr>
              <a:xfrm>
                <a:off x="5283035" y="183796"/>
                <a:ext cx="1042711" cy="753329"/>
              </a:xfrm>
              <a:prstGeom prst="diamond">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p:cNvSpPr txBox="1"/>
              <p:nvPr/>
            </p:nvSpPr>
            <p:spPr>
              <a:xfrm>
                <a:off x="5233926" y="429655"/>
                <a:ext cx="1129229" cy="261610"/>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Flowchart: Alternate Process 31"/>
              <p:cNvSpPr/>
              <p:nvPr/>
            </p:nvSpPr>
            <p:spPr>
              <a:xfrm>
                <a:off x="6652247" y="148860"/>
                <a:ext cx="1316724" cy="823201"/>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6672825" y="260378"/>
                <a:ext cx="1296146"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rPr>
                  <a:t>g</a:t>
                </a: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ranted or rejected</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6363187" y="452460"/>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21" name="TextBox 20"/>
              <p:cNvSpPr txBox="1"/>
              <p:nvPr/>
            </p:nvSpPr>
            <p:spPr>
              <a:xfrm>
                <a:off x="5017934" y="452460"/>
                <a:ext cx="288000"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grpSp>
          <p:nvGrpSpPr>
            <p:cNvPr id="17" name="Group 16"/>
            <p:cNvGrpSpPr/>
            <p:nvPr/>
          </p:nvGrpSpPr>
          <p:grpSpPr>
            <a:xfrm>
              <a:off x="935231" y="2269246"/>
              <a:ext cx="720080" cy="323493"/>
              <a:chOff x="321034" y="4103413"/>
              <a:chExt cx="720080" cy="323493"/>
            </a:xfrm>
          </p:grpSpPr>
          <p:sp>
            <p:nvSpPr>
              <p:cNvPr id="18" name="TextBox 17"/>
              <p:cNvSpPr txBox="1"/>
              <p:nvPr/>
            </p:nvSpPr>
            <p:spPr>
              <a:xfrm>
                <a:off x="321034" y="4103413"/>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050" y="4124921"/>
                <a:ext cx="432048" cy="30027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grpSp>
    </p:spTree>
    <p:extLst>
      <p:ext uri="{BB962C8B-B14F-4D97-AF65-F5344CB8AC3E}">
        <p14:creationId xmlns:p14="http://schemas.microsoft.com/office/powerpoint/2010/main" val="2491351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74799"/>
            <a:ext cx="7772400" cy="1470025"/>
          </a:xfrm>
        </p:spPr>
        <p:txBody>
          <a:bodyPr>
            <a:noAutofit/>
          </a:bodyPr>
          <a:lstStyle/>
          <a:p>
            <a:pPr algn="l"/>
            <a: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Obligations related to an</a:t>
            </a:r>
            <a:b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authorisation decision</a:t>
            </a:r>
            <a:endParaRPr lang="en-GB" sz="30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41</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858954" y="1844824"/>
            <a:ext cx="7426092" cy="5001369"/>
          </a:xfrm>
          <a:prstGeom prst="rect">
            <a:avLst/>
          </a:prstGeom>
          <a:noFill/>
        </p:spPr>
        <p:txBody>
          <a:bodyPr wrap="square" rtlCol="0">
            <a:spAutoFit/>
          </a:bodyPr>
          <a:lstStyle/>
          <a:p>
            <a:pPr marL="342900" indent="-342900">
              <a:spcBef>
                <a:spcPts val="6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Include the authorisation number on relevant labels</a:t>
            </a:r>
          </a:p>
          <a:p>
            <a:pPr marL="342900" indent="-342900">
              <a:spcBef>
                <a:spcPts val="6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Update the SDS or if a SDS is not required, inform the recipient of the substance on the details of the authorisation</a:t>
            </a:r>
          </a:p>
          <a:p>
            <a:pPr marL="342900" indent="-342900">
              <a:spcBef>
                <a:spcPts val="6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Comply with conditions defined in the authorisation</a:t>
            </a:r>
          </a:p>
          <a:p>
            <a:pPr marL="342900" indent="-342900">
              <a:spcBef>
                <a:spcPts val="600"/>
              </a:spcBef>
              <a:buClr>
                <a:schemeClr val="tx1"/>
              </a:buClr>
              <a:buFont typeface="Arial" panose="020B0604020202020204" pitchFamily="34" charset="0"/>
              <a:buChar char="•"/>
            </a:pPr>
            <a:r>
              <a:rPr lang="en-GB" b="1" dirty="0">
                <a:solidFill>
                  <a:srgbClr val="0046AD"/>
                </a:solidFill>
                <a:latin typeface="Verdana" panose="020B0604030504040204" pitchFamily="34" charset="0"/>
                <a:ea typeface="Verdana" panose="020B0604030504040204" pitchFamily="34" charset="0"/>
                <a:cs typeface="Verdana" panose="020B0604030504040204" pitchFamily="34" charset="0"/>
              </a:rPr>
              <a:t>The registration dossier (if applicable) needs to be updated</a:t>
            </a:r>
          </a:p>
          <a:p>
            <a:pPr marL="342900" indent="-342900">
              <a:buClr>
                <a:schemeClr val="tx1"/>
              </a:buClr>
              <a:buFont typeface="Arial" panose="020B0604020202020204" pitchFamily="34" charset="0"/>
              <a:buChar char="•"/>
            </a:pPr>
            <a:r>
              <a:rPr lang="en-GB" b="1" u="sng"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Specific to DU not holding the authorisation</a:t>
            </a: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 notify ECHA within three months of the first supply of the substance</a:t>
            </a:r>
          </a:p>
          <a:p>
            <a:pPr marL="342900" indent="-342900">
              <a:buClr>
                <a:schemeClr val="tx1"/>
              </a:buClr>
              <a:buFont typeface="Arial" panose="020B0604020202020204" pitchFamily="34" charset="0"/>
              <a:buChar char="•"/>
            </a:pPr>
            <a:endPar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endParaRPr>
          </a:p>
          <a:p>
            <a:pPr>
              <a:buClr>
                <a:schemeClr val="tx1"/>
              </a:buClr>
            </a:pPr>
            <a:r>
              <a:rPr lang="en-GB" b="1" dirty="0" smtClean="0">
                <a:latin typeface="Verdana" panose="020B0604030504040204" pitchFamily="34" charset="0"/>
                <a:ea typeface="Verdana" panose="020B0604030504040204" pitchFamily="34" charset="0"/>
                <a:cs typeface="Verdana" panose="020B0604030504040204" pitchFamily="34" charset="0"/>
              </a:rPr>
              <a:t>If </a:t>
            </a:r>
            <a:r>
              <a:rPr lang="en-GB" b="1" dirty="0">
                <a:latin typeface="Verdana" panose="020B0604030504040204" pitchFamily="34" charset="0"/>
                <a:ea typeface="Verdana" panose="020B0604030504040204" pitchFamily="34" charset="0"/>
                <a:cs typeface="Verdana" panose="020B0604030504040204" pitchFamily="34" charset="0"/>
              </a:rPr>
              <a:t>you want to continue the use beyond the review period, a review report should be submitted at least 18 months before the end of the review period</a:t>
            </a:r>
          </a:p>
          <a:p>
            <a:pPr marL="342900" indent="-342900">
              <a:buClr>
                <a:schemeClr val="tx1"/>
              </a:buClr>
              <a:buFont typeface="Arial" panose="020B0604020202020204" pitchFamily="34" charset="0"/>
              <a:buChar char="•"/>
            </a:pPr>
            <a:endPar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endParaRPr>
          </a:p>
          <a:p>
            <a:endParaRPr lang="en-GB" b="1"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GB" sz="1600" b="1"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645984"/>
            <a:ext cx="995975" cy="838800"/>
          </a:xfrm>
          <a:prstGeom prst="rect">
            <a:avLst/>
          </a:prstGeom>
        </p:spPr>
      </p:pic>
    </p:spTree>
    <p:extLst>
      <p:ext uri="{BB962C8B-B14F-4D97-AF65-F5344CB8AC3E}">
        <p14:creationId xmlns:p14="http://schemas.microsoft.com/office/powerpoint/2010/main" val="5768722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181993"/>
          </a:xfrm>
        </p:spPr>
        <p:txBody>
          <a:bodyPr>
            <a:noAutofit/>
          </a:bodyPr>
          <a:lstStyle/>
          <a:p>
            <a:pPr algn="l"/>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Application for authorisation,</a:t>
            </a:r>
            <a:b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process summary</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42</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8" name="Group 7"/>
          <p:cNvGrpSpPr/>
          <p:nvPr/>
        </p:nvGrpSpPr>
        <p:grpSpPr>
          <a:xfrm>
            <a:off x="683568" y="1988840"/>
            <a:ext cx="7704856" cy="4032448"/>
            <a:chOff x="539552" y="1988840"/>
            <a:chExt cx="7704856" cy="4032448"/>
          </a:xfrm>
        </p:grpSpPr>
        <p:grpSp>
          <p:nvGrpSpPr>
            <p:cNvPr id="7" name="Group 6"/>
            <p:cNvGrpSpPr/>
            <p:nvPr/>
          </p:nvGrpSpPr>
          <p:grpSpPr>
            <a:xfrm>
              <a:off x="971600" y="1988840"/>
              <a:ext cx="7272808" cy="4032448"/>
              <a:chOff x="971600" y="1988840"/>
              <a:chExt cx="7272808" cy="4032448"/>
            </a:xfrm>
          </p:grpSpPr>
          <p:grpSp>
            <p:nvGrpSpPr>
              <p:cNvPr id="5" name="Group 4"/>
              <p:cNvGrpSpPr/>
              <p:nvPr/>
            </p:nvGrpSpPr>
            <p:grpSpPr>
              <a:xfrm>
                <a:off x="971600" y="1988840"/>
                <a:ext cx="7272808" cy="4032448"/>
                <a:chOff x="1403648" y="2060848"/>
                <a:chExt cx="7272808" cy="4032448"/>
              </a:xfrm>
              <a:effectLst/>
            </p:grpSpPr>
            <p:sp>
              <p:nvSpPr>
                <p:cNvPr id="50" name="Flowchart: Alternate Process 49"/>
                <p:cNvSpPr/>
                <p:nvPr/>
              </p:nvSpPr>
              <p:spPr>
                <a:xfrm>
                  <a:off x="1403648" y="2060848"/>
                  <a:ext cx="7272808" cy="1204310"/>
                </a:xfrm>
                <a:prstGeom prst="flowChartAlternateProcess">
                  <a:avLst/>
                </a:prstGeom>
                <a:solidFill>
                  <a:srgbClr val="FF9900"/>
                </a:solidFill>
                <a:ln>
                  <a:solidFill>
                    <a:srgbClr val="FF99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ounded Rectangle 51"/>
                <p:cNvSpPr/>
                <p:nvPr/>
              </p:nvSpPr>
              <p:spPr>
                <a:xfrm>
                  <a:off x="1551740" y="2272498"/>
                  <a:ext cx="1220060" cy="756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ounded Rectangle 52"/>
                <p:cNvSpPr/>
                <p:nvPr/>
              </p:nvSpPr>
              <p:spPr>
                <a:xfrm>
                  <a:off x="3635896" y="2259048"/>
                  <a:ext cx="1165253" cy="756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p:cNvSpPr txBox="1"/>
                <p:nvPr/>
              </p:nvSpPr>
              <p:spPr>
                <a:xfrm>
                  <a:off x="1403648" y="2412177"/>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Applying for</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55" name="TextBox 54"/>
                <p:cNvSpPr txBox="1"/>
                <p:nvPr/>
              </p:nvSpPr>
              <p:spPr>
                <a:xfrm>
                  <a:off x="3635896" y="2276872"/>
                  <a:ext cx="1165253" cy="756000"/>
                </a:xfrm>
                <a:prstGeom prst="rect">
                  <a:avLst/>
                </a:prstGeom>
                <a:noFill/>
              </p:spPr>
              <p:txBody>
                <a:bodyPr wrap="square" rtlCol="0">
                  <a:spAutoFit/>
                </a:bodyPr>
                <a:lstStyle/>
                <a:p>
                  <a:pPr algn="ctr"/>
                  <a:r>
                    <a:rPr lang="en-GB" sz="105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 and committees opinions</a:t>
                  </a:r>
                  <a:endParaRPr lang="en-GB" sz="105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Flowchart: Alternate Process 58"/>
                <p:cNvSpPr/>
                <p:nvPr/>
              </p:nvSpPr>
              <p:spPr>
                <a:xfrm>
                  <a:off x="7071713" y="2258816"/>
                  <a:ext cx="1316711" cy="756000"/>
                </a:xfrm>
                <a:prstGeom prst="flowChartAlternateProcess">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7071714" y="2327538"/>
                  <a:ext cx="1300220" cy="600164"/>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rPr>
                    <a:t>r</a:t>
                  </a: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ejected or granted</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62" name="Diamond 61"/>
                <p:cNvSpPr/>
                <p:nvPr/>
              </p:nvSpPr>
              <p:spPr>
                <a:xfrm>
                  <a:off x="5578031" y="2292182"/>
                  <a:ext cx="972582" cy="670877"/>
                </a:xfrm>
                <a:prstGeom prst="diamond">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5641281" y="2496815"/>
                  <a:ext cx="864094" cy="261610"/>
                </a:xfrm>
                <a:prstGeom prst="rect">
                  <a:avLst/>
                </a:prstGeom>
                <a:noFill/>
              </p:spPr>
              <p:txBody>
                <a:bodyPr wrap="square" rtlCol="0">
                  <a:spAutoFit/>
                </a:bodyPr>
                <a:lstStyle/>
                <a:p>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57" name="TextBox 56"/>
                <p:cNvSpPr txBox="1"/>
                <p:nvPr/>
              </p:nvSpPr>
              <p:spPr>
                <a:xfrm>
                  <a:off x="6660232" y="2532247"/>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nvGrpSpPr>
                <p:cNvPr id="30" name="Group 29"/>
                <p:cNvGrpSpPr/>
                <p:nvPr/>
              </p:nvGrpSpPr>
              <p:grpSpPr>
                <a:xfrm>
                  <a:off x="2699792" y="2532754"/>
                  <a:ext cx="733640" cy="2439762"/>
                  <a:chOff x="2699792" y="2532754"/>
                  <a:chExt cx="733640" cy="2439762"/>
                </a:xfrm>
              </p:grpSpPr>
              <p:sp>
                <p:nvSpPr>
                  <p:cNvPr id="65" name="Rectangle 64"/>
                  <p:cNvSpPr/>
                  <p:nvPr/>
                </p:nvSpPr>
                <p:spPr>
                  <a:xfrm>
                    <a:off x="2699792" y="4869160"/>
                    <a:ext cx="437663" cy="103356"/>
                  </a:xfrm>
                  <a:prstGeom prst="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Bent-Up Arrow 65"/>
                  <p:cNvSpPr/>
                  <p:nvPr/>
                </p:nvSpPr>
                <p:spPr>
                  <a:xfrm rot="5400000" flipH="1">
                    <a:off x="2065392" y="3506037"/>
                    <a:ext cx="2341324" cy="394757"/>
                  </a:xfrm>
                  <a:prstGeom prst="bentUpArrow">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p:cNvGrpSpPr/>
                <p:nvPr/>
              </p:nvGrpSpPr>
              <p:grpSpPr>
                <a:xfrm>
                  <a:off x="4801150" y="2542082"/>
                  <a:ext cx="630869" cy="2840971"/>
                  <a:chOff x="2802562" y="2532753"/>
                  <a:chExt cx="630869" cy="2840971"/>
                </a:xfrm>
              </p:grpSpPr>
              <p:sp>
                <p:nvSpPr>
                  <p:cNvPr id="68" name="Rectangle 67"/>
                  <p:cNvSpPr/>
                  <p:nvPr/>
                </p:nvSpPr>
                <p:spPr>
                  <a:xfrm>
                    <a:off x="2802562" y="5260530"/>
                    <a:ext cx="334894" cy="113194"/>
                  </a:xfrm>
                  <a:prstGeom prst="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Bent-Up Arrow 68"/>
                  <p:cNvSpPr/>
                  <p:nvPr/>
                </p:nvSpPr>
                <p:spPr>
                  <a:xfrm rot="5400000" flipH="1">
                    <a:off x="1851572" y="3719855"/>
                    <a:ext cx="2768962" cy="394757"/>
                  </a:xfrm>
                  <a:prstGeom prst="bentUpArrow">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0" name="Rounded Rectangle 69"/>
                <p:cNvSpPr/>
                <p:nvPr/>
              </p:nvSpPr>
              <p:spPr>
                <a:xfrm>
                  <a:off x="1551740" y="3510845"/>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1403648" y="3631238"/>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List</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73" name="Rounded Rectangle 72"/>
                <p:cNvSpPr/>
                <p:nvPr/>
              </p:nvSpPr>
              <p:spPr>
                <a:xfrm>
                  <a:off x="1551740" y="4590965"/>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1403648" y="4711358"/>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Application for </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authorisation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75" name="Rounded Rectangle 74"/>
                <p:cNvSpPr/>
                <p:nvPr/>
              </p:nvSpPr>
              <p:spPr>
                <a:xfrm>
                  <a:off x="3633858" y="3510845"/>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3485766" y="3631238"/>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77" name="Rounded Rectangle 76"/>
                <p:cNvSpPr/>
                <p:nvPr/>
              </p:nvSpPr>
              <p:spPr>
                <a:xfrm>
                  <a:off x="3633858" y="4590965"/>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3635896" y="4711358"/>
                  <a:ext cx="121598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79" name="Rounded Rectangle 78"/>
                <p:cNvSpPr/>
                <p:nvPr/>
              </p:nvSpPr>
              <p:spPr>
                <a:xfrm>
                  <a:off x="3633858" y="5383053"/>
                  <a:ext cx="1220060" cy="7102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TextBox 79"/>
                <p:cNvSpPr txBox="1"/>
                <p:nvPr/>
              </p:nvSpPr>
              <p:spPr>
                <a:xfrm>
                  <a:off x="3485766" y="5503446"/>
                  <a:ext cx="1516244" cy="430887"/>
                </a:xfrm>
                <a:prstGeom prst="rect">
                  <a:avLst/>
                </a:prstGeom>
                <a:noFill/>
              </p:spPr>
              <p:txBody>
                <a:bodyPr wrap="square" rtlCol="0">
                  <a:spAutoFit/>
                </a:bodyPr>
                <a:lstStyle/>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83" name="TextBox 82"/>
                <p:cNvSpPr txBox="1"/>
                <p:nvPr/>
              </p:nvSpPr>
              <p:spPr>
                <a:xfrm rot="5400000">
                  <a:off x="2034897" y="431196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84" name="TextBox 83"/>
                <p:cNvSpPr txBox="1"/>
                <p:nvPr/>
              </p:nvSpPr>
              <p:spPr>
                <a:xfrm rot="5400000">
                  <a:off x="4117015" y="431196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sp>
            <p:nvSpPr>
              <p:cNvPr id="35" name="TextBox 34"/>
              <p:cNvSpPr txBox="1"/>
              <p:nvPr/>
            </p:nvSpPr>
            <p:spPr>
              <a:xfrm rot="5400000">
                <a:off x="1602849" y="312211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sp>
            <p:nvSpPr>
              <p:cNvPr id="36" name="TextBox 35"/>
              <p:cNvSpPr txBox="1"/>
              <p:nvPr/>
            </p:nvSpPr>
            <p:spPr>
              <a:xfrm rot="5400000">
                <a:off x="3684967" y="3122119"/>
                <a:ext cx="253746" cy="216000"/>
              </a:xfrm>
              <a:prstGeom prst="rightArrow">
                <a:avLst/>
              </a:prstGeom>
              <a:solidFill>
                <a:srgbClr val="008BC8"/>
              </a:solidFill>
              <a:ln>
                <a:solidFill>
                  <a:srgbClr val="008BC8"/>
                </a:solidFill>
              </a:ln>
            </p:spPr>
            <p:txBody>
              <a:bodyPr wrap="square" rtlCol="0">
                <a:spAutoFit/>
              </a:bodyPr>
              <a:lstStyle/>
              <a:p>
                <a:pPr algn="ctr"/>
                <a:endParaRPr lang="en-GB" sz="1000" b="1" dirty="0">
                  <a:solidFill>
                    <a:schemeClr val="bg1"/>
                  </a:solidFill>
                </a:endParaRPr>
              </a:p>
            </p:txBody>
          </p:sp>
        </p:gr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506695"/>
              <a:ext cx="458022" cy="535955"/>
            </a:xfrm>
            <a:prstGeom prst="rect">
              <a:avLst/>
            </a:prstGeom>
          </p:spPr>
        </p:pic>
      </p:grpSp>
    </p:spTree>
    <p:extLst>
      <p:ext uri="{BB962C8B-B14F-4D97-AF65-F5344CB8AC3E}">
        <p14:creationId xmlns:p14="http://schemas.microsoft.com/office/powerpoint/2010/main" val="35616490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467544" y="548680"/>
            <a:ext cx="8064896" cy="936104"/>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11560" y="260648"/>
            <a:ext cx="7772400" cy="1470025"/>
          </a:xfrm>
        </p:spPr>
        <p:txBody>
          <a:bodyPr>
            <a:noAutofit/>
          </a:bodyPr>
          <a:lstStyle/>
          <a:p>
            <a:pPr algn="l"/>
            <a:r>
              <a:rPr lang="en-GB" altLang="en-US" sz="2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Restriction</a:t>
            </a:r>
            <a:endParaRPr lang="en-GB"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2028324"/>
            <a:ext cx="7776864" cy="2277547"/>
          </a:xfrm>
          <a:prstGeom prst="rect">
            <a:avLst/>
          </a:prstGeom>
          <a:noFill/>
        </p:spPr>
        <p:txBody>
          <a:bodyPr wrap="square" rtlCol="0">
            <a:spAutoFit/>
          </a:bodyPr>
          <a:lstStyle/>
          <a:p>
            <a:r>
              <a:rPr lang="en-GB" sz="2000" b="1" dirty="0">
                <a:latin typeface="Verdana" panose="020B0604030504040204" pitchFamily="34" charset="0"/>
                <a:ea typeface="Verdana" panose="020B0604030504040204" pitchFamily="34" charset="0"/>
                <a:cs typeface="Verdana" panose="020B0604030504040204" pitchFamily="34" charset="0"/>
              </a:rPr>
              <a:t>Aim: </a:t>
            </a:r>
            <a:r>
              <a:rPr lang="en-GB" sz="2000" dirty="0">
                <a:latin typeface="Verdana" panose="020B0604030504040204" pitchFamily="34" charset="0"/>
                <a:ea typeface="Verdana" panose="020B0604030504040204" pitchFamily="34" charset="0"/>
                <a:cs typeface="Verdana" panose="020B0604030504040204" pitchFamily="34" charset="0"/>
              </a:rPr>
              <a:t>to limit (or ban) the manufacture, placing on the market or use of certain substances that pose an unacceptable risk to human health and/or the environment</a:t>
            </a:r>
          </a:p>
          <a:p>
            <a:endParaRPr lang="en-GB" sz="2200" dirty="0" smtClean="0">
              <a:latin typeface="Verdana" panose="020B0604030504040204" pitchFamily="34" charset="0"/>
              <a:ea typeface="Verdana" panose="020B0604030504040204" pitchFamily="34" charset="0"/>
              <a:cs typeface="Verdana" panose="020B0604030504040204" pitchFamily="34" charset="0"/>
            </a:endParaRPr>
          </a:p>
          <a:p>
            <a:r>
              <a:rPr lang="en-GB" sz="1500" dirty="0" smtClean="0">
                <a:latin typeface="Verdana" panose="020B0604030504040204" pitchFamily="34" charset="0"/>
                <a:ea typeface="Verdana" panose="020B0604030504040204" pitchFamily="34" charset="0"/>
                <a:cs typeface="Verdana" panose="020B0604030504040204" pitchFamily="34" charset="0"/>
                <a:hlinkClick r:id="rId3"/>
              </a:rPr>
              <a:t/>
            </a:r>
            <a:br>
              <a:rPr lang="en-GB" sz="1500" dirty="0" smtClean="0">
                <a:latin typeface="Verdana" panose="020B0604030504040204" pitchFamily="34" charset="0"/>
                <a:ea typeface="Verdana" panose="020B0604030504040204" pitchFamily="34" charset="0"/>
                <a:cs typeface="Verdana" panose="020B0604030504040204" pitchFamily="34" charset="0"/>
                <a:hlinkClick r:id="rId3"/>
              </a:rPr>
            </a:br>
            <a:r>
              <a:rPr lang="en-GB" sz="1500" dirty="0">
                <a:latin typeface="Verdana" panose="020B0604030504040204" pitchFamily="34" charset="0"/>
                <a:ea typeface="Verdana" panose="020B0604030504040204" pitchFamily="34" charset="0"/>
                <a:cs typeface="Verdana" panose="020B0604030504040204" pitchFamily="34" charset="0"/>
                <a:hlinkClick r:id="rId4"/>
              </a:rPr>
              <a:t>https://</a:t>
            </a:r>
            <a:r>
              <a:rPr lang="en-GB" sz="1500" dirty="0" smtClean="0">
                <a:latin typeface="Verdana" panose="020B0604030504040204" pitchFamily="34" charset="0"/>
                <a:ea typeface="Verdana" panose="020B0604030504040204" pitchFamily="34" charset="0"/>
                <a:cs typeface="Verdana" panose="020B0604030504040204" pitchFamily="34" charset="0"/>
                <a:hlinkClick r:id="rId4"/>
              </a:rPr>
              <a:t>echa.europa.eu/regulations/reach/restriction</a:t>
            </a:r>
            <a:endParaRPr lang="en-GB" sz="1500" dirty="0" smtClean="0">
              <a:latin typeface="Verdana" panose="020B0604030504040204" pitchFamily="34" charset="0"/>
              <a:ea typeface="Verdana" panose="020B0604030504040204" pitchFamily="34" charset="0"/>
              <a:cs typeface="Verdana" panose="020B0604030504040204" pitchFamily="34" charset="0"/>
            </a:endParaRPr>
          </a:p>
          <a:p>
            <a:endParaRPr lang="en-GB" sz="1500" dirty="0" smtClean="0">
              <a:latin typeface="Verdana" panose="020B0604030504040204" pitchFamily="34" charset="0"/>
              <a:ea typeface="Verdana" panose="020B0604030504040204" pitchFamily="34" charset="0"/>
              <a:cs typeface="Verdana" panose="020B0604030504040204" pitchFamily="34" charset="0"/>
            </a:endParaRPr>
          </a:p>
          <a:p>
            <a:r>
              <a:rPr lang="en-GB" sz="1500" dirty="0">
                <a:latin typeface="Verdana" panose="020B0604030504040204" pitchFamily="34" charset="0"/>
                <a:ea typeface="Verdana" panose="020B0604030504040204" pitchFamily="34" charset="0"/>
                <a:cs typeface="Verdana" panose="020B0604030504040204" pitchFamily="34" charset="0"/>
              </a:rPr>
              <a:t>Questions &amp; answers: </a:t>
            </a:r>
            <a:r>
              <a:rPr lang="en-GB" sz="1500" dirty="0">
                <a:latin typeface="Verdana" panose="020B0604030504040204" pitchFamily="34" charset="0"/>
                <a:ea typeface="Verdana" panose="020B0604030504040204" pitchFamily="34" charset="0"/>
                <a:cs typeface="Verdana" panose="020B0604030504040204" pitchFamily="34" charset="0"/>
                <a:hlinkClick r:id="rId5"/>
              </a:rPr>
              <a:t>https://echa.europa.eu/support/qas-support/browse</a:t>
            </a:r>
            <a:endParaRPr lang="en-GB"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688237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5" name="Title 1"/>
          <p:cNvSpPr txBox="1">
            <a:spLocks/>
          </p:cNvSpPr>
          <p:nvPr/>
        </p:nvSpPr>
        <p:spPr>
          <a:xfrm>
            <a:off x="323528" y="260648"/>
            <a:ext cx="8564488" cy="11099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Restriction process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 18"/>
          <p:cNvGrpSpPr/>
          <p:nvPr/>
        </p:nvGrpSpPr>
        <p:grpSpPr>
          <a:xfrm>
            <a:off x="-112596" y="2564904"/>
            <a:ext cx="9149092" cy="2016224"/>
            <a:chOff x="-112596" y="2564904"/>
            <a:chExt cx="9149092" cy="2016224"/>
          </a:xfrm>
          <a:effectLst/>
        </p:grpSpPr>
        <p:sp>
          <p:nvSpPr>
            <p:cNvPr id="8" name="Flowchart: Alternate Process 7"/>
            <p:cNvSpPr/>
            <p:nvPr/>
          </p:nvSpPr>
          <p:spPr>
            <a:xfrm>
              <a:off x="1242489" y="2564904"/>
              <a:ext cx="7794007" cy="2016224"/>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iamond 12"/>
            <p:cNvSpPr/>
            <p:nvPr/>
          </p:nvSpPr>
          <p:spPr>
            <a:xfrm>
              <a:off x="7308306" y="3265345"/>
              <a:ext cx="751289" cy="616269"/>
            </a:xfrm>
            <a:prstGeom prst="diamond">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Bent-Up Arrow 70"/>
            <p:cNvSpPr/>
            <p:nvPr/>
          </p:nvSpPr>
          <p:spPr>
            <a:xfrm>
              <a:off x="7092280" y="3699505"/>
              <a:ext cx="696663" cy="360000"/>
            </a:xfrm>
            <a:prstGeom prst="bentUp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Bent-Up Arrow 65"/>
            <p:cNvSpPr/>
            <p:nvPr/>
          </p:nvSpPr>
          <p:spPr>
            <a:xfrm rot="10800000" flipH="1">
              <a:off x="5558373" y="2997918"/>
              <a:ext cx="2230570" cy="359073"/>
            </a:xfrm>
            <a:prstGeom prst="bentUp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Alternate Process 8"/>
            <p:cNvSpPr/>
            <p:nvPr/>
          </p:nvSpPr>
          <p:spPr>
            <a:xfrm>
              <a:off x="7976283" y="3204676"/>
              <a:ext cx="1008783"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1259632" y="3218358"/>
              <a:ext cx="1035455" cy="710243"/>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Alternate Process 13"/>
            <p:cNvSpPr/>
            <p:nvPr/>
          </p:nvSpPr>
          <p:spPr>
            <a:xfrm>
              <a:off x="3500871" y="3204676"/>
              <a:ext cx="1134985"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15616" y="3358036"/>
              <a:ext cx="1331639"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proposal</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3411720" y="3358036"/>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Flowchart: Alternate Process 23"/>
            <p:cNvSpPr/>
            <p:nvPr/>
          </p:nvSpPr>
          <p:spPr>
            <a:xfrm>
              <a:off x="4716017" y="3699505"/>
              <a:ext cx="842357"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563848" y="3717032"/>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31" name="TextBox 30"/>
            <p:cNvSpPr txBox="1"/>
            <p:nvPr/>
          </p:nvSpPr>
          <p:spPr>
            <a:xfrm>
              <a:off x="7976282" y="3373424"/>
              <a:ext cx="1060214" cy="400110"/>
            </a:xfrm>
            <a:prstGeom prst="rect">
              <a:avLst/>
            </a:prstGeom>
            <a:noFill/>
          </p:spPr>
          <p:txBody>
            <a:bodyPr wrap="square" rtlCol="0">
              <a:spAutoFit/>
            </a:bodyPr>
            <a:lstStyle/>
            <a:p>
              <a:pPr algn="ctr"/>
              <a:r>
                <a:rPr lang="en-GB" sz="10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List of Restrictions</a:t>
              </a:r>
              <a:endParaRPr lang="en-GB" sz="10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Rounded Rectangle 31"/>
            <p:cNvSpPr/>
            <p:nvPr/>
          </p:nvSpPr>
          <p:spPr>
            <a:xfrm>
              <a:off x="107504" y="3218358"/>
              <a:ext cx="1080120" cy="710243"/>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112596" y="3358036"/>
              <a:ext cx="1516244"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TextBox 24"/>
            <p:cNvSpPr txBox="1"/>
            <p:nvPr/>
          </p:nvSpPr>
          <p:spPr>
            <a:xfrm>
              <a:off x="4644008" y="3768226"/>
              <a:ext cx="974466"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draft</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Flowchart: Alternate Process 41"/>
            <p:cNvSpPr/>
            <p:nvPr/>
          </p:nvSpPr>
          <p:spPr>
            <a:xfrm>
              <a:off x="5580112" y="3699505"/>
              <a:ext cx="1134985"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5508104" y="3852865"/>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5436096" y="3960308"/>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21" name="Flowchart: Alternate Process 20"/>
            <p:cNvSpPr/>
            <p:nvPr/>
          </p:nvSpPr>
          <p:spPr>
            <a:xfrm>
              <a:off x="4737235" y="2708920"/>
              <a:ext cx="990969"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572000" y="2799616"/>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4563848" y="3212976"/>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44" name="Flowchart: Alternate Process 43"/>
            <p:cNvSpPr/>
            <p:nvPr/>
          </p:nvSpPr>
          <p:spPr>
            <a:xfrm>
              <a:off x="6732240" y="3699505"/>
              <a:ext cx="792087"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6732240" y="3852865"/>
              <a:ext cx="792088"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TextBox 45"/>
            <p:cNvSpPr txBox="1"/>
            <p:nvPr/>
          </p:nvSpPr>
          <p:spPr>
            <a:xfrm>
              <a:off x="6588224" y="3960308"/>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65" name="TextBox 64"/>
            <p:cNvSpPr txBox="1"/>
            <p:nvPr/>
          </p:nvSpPr>
          <p:spPr>
            <a:xfrm>
              <a:off x="1115616"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68" name="Bent Arrow 67"/>
            <p:cNvSpPr/>
            <p:nvPr/>
          </p:nvSpPr>
          <p:spPr>
            <a:xfrm>
              <a:off x="3131840" y="2870463"/>
              <a:ext cx="1685754" cy="396000"/>
            </a:xfrm>
            <a:prstGeom prst="ben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Bent Arrow 69"/>
            <p:cNvSpPr/>
            <p:nvPr/>
          </p:nvSpPr>
          <p:spPr>
            <a:xfrm rot="10800000" flipH="1">
              <a:off x="3131840" y="3874390"/>
              <a:ext cx="1685754" cy="396000"/>
            </a:xfrm>
            <a:prstGeom prst="ben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ounded Rectangle 11"/>
            <p:cNvSpPr/>
            <p:nvPr/>
          </p:nvSpPr>
          <p:spPr>
            <a:xfrm>
              <a:off x="2331600" y="3204907"/>
              <a:ext cx="1165253" cy="737144"/>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259592" y="3273397"/>
              <a:ext cx="1300220"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rPr>
                <a:t>u</a:t>
              </a: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nder</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consideration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3411720"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57" name="TextBox 56"/>
            <p:cNvSpPr txBox="1"/>
            <p:nvPr/>
          </p:nvSpPr>
          <p:spPr>
            <a:xfrm>
              <a:off x="2195736"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41" name="TextBox 40"/>
            <p:cNvSpPr txBox="1"/>
            <p:nvPr/>
          </p:nvSpPr>
          <p:spPr>
            <a:xfrm>
              <a:off x="7308306" y="3458063"/>
              <a:ext cx="792088" cy="230832"/>
            </a:xfrm>
            <a:prstGeom prst="rect">
              <a:avLst/>
            </a:prstGeom>
            <a:noFill/>
          </p:spPr>
          <p:txBody>
            <a:bodyPr wrap="square" rtlCol="0">
              <a:spAutoFit/>
            </a:bodyPr>
            <a:lstStyle/>
            <a:p>
              <a:r>
                <a:rPr lang="en-GB" sz="9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73" name="TextBox 72"/>
            <p:cNvSpPr txBox="1"/>
            <p:nvPr/>
          </p:nvSpPr>
          <p:spPr>
            <a:xfrm>
              <a:off x="7934782" y="3483479"/>
              <a:ext cx="187203" cy="180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18310995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18815"/>
            <a:ext cx="8564488"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Registry of current Restriction intentions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07704" y="4869160"/>
            <a:ext cx="6696744" cy="1400383"/>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If you use a substance present on the </a:t>
            </a:r>
            <a:r>
              <a:rPr lang="en-GB" sz="1600" b="1" dirty="0">
                <a:solidFill>
                  <a:srgbClr val="0046AD"/>
                </a:solidFill>
                <a:latin typeface="Verdana" panose="020B0604030504040204" pitchFamily="34" charset="0"/>
                <a:ea typeface="Verdana" panose="020B0604030504040204" pitchFamily="34" charset="0"/>
                <a:cs typeface="Verdana" panose="020B0604030504040204" pitchFamily="34" charset="0"/>
              </a:rPr>
              <a:t>‘Registry of restriction </a:t>
            </a: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intentions’ be aware and follow developments</a:t>
            </a:r>
          </a:p>
          <a:p>
            <a:pPr marL="285750" indent="-285750">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Start planning for substitution of the substance and get ready to share information</a:t>
            </a:r>
          </a:p>
        </p:txBody>
      </p:sp>
      <p:sp>
        <p:nvSpPr>
          <p:cNvPr id="10" name="TextBox 9"/>
          <p:cNvSpPr txBox="1"/>
          <p:nvPr/>
        </p:nvSpPr>
        <p:spPr>
          <a:xfrm>
            <a:off x="611561" y="1555045"/>
            <a:ext cx="5688632" cy="332398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As the first step, authorities (ECHA, Member States) inform all interested parties of their intention to submit a proposal to restrict the substance.</a:t>
            </a:r>
          </a:p>
          <a:p>
            <a:pPr marL="342900" indent="-342900">
              <a:spcAft>
                <a:spcPts val="60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The intention is published in the registry of intentions, on the ECHA website.</a:t>
            </a:r>
          </a:p>
          <a:p>
            <a:pPr marL="342900" indent="-34290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Timeline: the authorities have 12 months to submit their proposal from the time the intention is added to the registry of intentions.</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5013176"/>
            <a:ext cx="1149859" cy="968400"/>
          </a:xfrm>
          <a:prstGeom prst="rect">
            <a:avLst/>
          </a:prstGeom>
        </p:spPr>
      </p:pic>
      <p:grpSp>
        <p:nvGrpSpPr>
          <p:cNvPr id="4" name="Group 3"/>
          <p:cNvGrpSpPr/>
          <p:nvPr/>
        </p:nvGrpSpPr>
        <p:grpSpPr>
          <a:xfrm>
            <a:off x="6804248" y="2477663"/>
            <a:ext cx="1520797" cy="1455393"/>
            <a:chOff x="6804248" y="2477663"/>
            <a:chExt cx="1520797" cy="1455393"/>
          </a:xfrm>
        </p:grpSpPr>
        <p:grpSp>
          <p:nvGrpSpPr>
            <p:cNvPr id="7" name="Group 6"/>
            <p:cNvGrpSpPr/>
            <p:nvPr/>
          </p:nvGrpSpPr>
          <p:grpSpPr>
            <a:xfrm>
              <a:off x="6804248" y="2477663"/>
              <a:ext cx="1516244" cy="1455393"/>
              <a:chOff x="-112596" y="2708920"/>
              <a:chExt cx="1516244" cy="1455393"/>
            </a:xfrm>
          </p:grpSpPr>
          <p:sp>
            <p:nvSpPr>
              <p:cNvPr id="11" name="Rounded Rectangle 10"/>
              <p:cNvSpPr/>
              <p:nvPr/>
            </p:nvSpPr>
            <p:spPr>
              <a:xfrm>
                <a:off x="107504" y="2708920"/>
                <a:ext cx="1080120" cy="710243"/>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12596" y="2852936"/>
                <a:ext cx="1516244"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92071" y="3483074"/>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5" name="Group 14"/>
              <p:cNvGrpSpPr/>
              <p:nvPr/>
            </p:nvGrpSpPr>
            <p:grpSpPr>
              <a:xfrm>
                <a:off x="285486" y="3840820"/>
                <a:ext cx="720080" cy="323493"/>
                <a:chOff x="-2412776" y="1906494"/>
                <a:chExt cx="720080" cy="323493"/>
              </a:xfrm>
            </p:grpSpPr>
            <p:sp>
              <p:nvSpPr>
                <p:cNvPr id="16" name="TextBox 15"/>
                <p:cNvSpPr txBox="1"/>
                <p:nvPr/>
              </p:nvSpPr>
              <p:spPr>
                <a:xfrm>
                  <a:off x="-2412776" y="1906494"/>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694" y="1986878"/>
                  <a:ext cx="619911" cy="162727"/>
                </a:xfrm>
                <a:prstGeom prst="rect">
                  <a:avLst/>
                </a:prstGeom>
              </p:spPr>
            </p:pic>
          </p:grpSp>
        </p:grpSp>
        <p:sp>
          <p:nvSpPr>
            <p:cNvPr id="18" name="TextBox 17"/>
            <p:cNvSpPr txBox="1"/>
            <p:nvPr/>
          </p:nvSpPr>
          <p:spPr>
            <a:xfrm>
              <a:off x="8071299" y="2724784"/>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grpSp>
        <p:nvGrpSpPr>
          <p:cNvPr id="20" name="Group 19"/>
          <p:cNvGrpSpPr/>
          <p:nvPr/>
        </p:nvGrpSpPr>
        <p:grpSpPr>
          <a:xfrm>
            <a:off x="6804247" y="151200"/>
            <a:ext cx="2232247" cy="504000"/>
            <a:chOff x="6804247" y="151200"/>
            <a:chExt cx="2232247" cy="504000"/>
          </a:xfrm>
        </p:grpSpPr>
        <p:pic>
          <p:nvPicPr>
            <p:cNvPr id="2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7" y="188640"/>
              <a:ext cx="2232247" cy="44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ounded Rectangle 21"/>
            <p:cNvSpPr/>
            <p:nvPr/>
          </p:nvSpPr>
          <p:spPr>
            <a:xfrm>
              <a:off x="6804248" y="151200"/>
              <a:ext cx="360000" cy="504000"/>
            </a:xfrm>
            <a:prstGeom prst="roundRect">
              <a:avLst/>
            </a:prstGeom>
            <a:noFill/>
            <a:ln w="19050">
              <a:solidFill>
                <a:srgbClr val="0046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8928071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476672"/>
            <a:ext cx="8564488"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Restriction under consideration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07704" y="5508188"/>
            <a:ext cx="6696744" cy="830997"/>
          </a:xfrm>
          <a:prstGeom prst="rect">
            <a:avLst/>
          </a:prstGeom>
          <a:noFill/>
        </p:spPr>
        <p:txBody>
          <a:bodyPr wrap="square" rtlCol="0">
            <a:spAutoFit/>
          </a:bodyPr>
          <a:lstStyle/>
          <a:p>
            <a:pPr>
              <a:buClr>
                <a:schemeClr val="tx1"/>
              </a:buCl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First public consultation: 6 months to comment the restriction proposal from the date of publication (as and when proposals are submitted successfully)</a:t>
            </a:r>
          </a:p>
        </p:txBody>
      </p:sp>
      <p:sp>
        <p:nvSpPr>
          <p:cNvPr id="10" name="TextBox 9"/>
          <p:cNvSpPr txBox="1"/>
          <p:nvPr/>
        </p:nvSpPr>
        <p:spPr>
          <a:xfrm>
            <a:off x="539552" y="1502162"/>
            <a:ext cx="7848872" cy="1092607"/>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Authority prepares and submits a restriction proposal</a:t>
            </a:r>
          </a:p>
          <a:p>
            <a:pPr marL="342900" indent="-342900">
              <a:spcBef>
                <a:spcPts val="6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The dossier is checked for conformity and published on the ECHA website for public consultation</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5373216"/>
            <a:ext cx="1149859" cy="968400"/>
          </a:xfrm>
          <a:prstGeom prst="rect">
            <a:avLst/>
          </a:prstGeom>
        </p:spPr>
      </p:pic>
      <p:grpSp>
        <p:nvGrpSpPr>
          <p:cNvPr id="29" name="Group 28"/>
          <p:cNvGrpSpPr/>
          <p:nvPr/>
        </p:nvGrpSpPr>
        <p:grpSpPr>
          <a:xfrm>
            <a:off x="6804247" y="151200"/>
            <a:ext cx="2232247" cy="504000"/>
            <a:chOff x="6804247" y="151200"/>
            <a:chExt cx="2232247" cy="504000"/>
          </a:xfrm>
        </p:grpSpPr>
        <p:pic>
          <p:nvPicPr>
            <p:cNvPr id="3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7" y="188640"/>
              <a:ext cx="2232247" cy="44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ounded Rectangle 30"/>
            <p:cNvSpPr/>
            <p:nvPr/>
          </p:nvSpPr>
          <p:spPr>
            <a:xfrm>
              <a:off x="7127639" y="151200"/>
              <a:ext cx="893278" cy="504000"/>
            </a:xfrm>
            <a:prstGeom prst="roundRect">
              <a:avLst/>
            </a:prstGeom>
            <a:noFill/>
            <a:ln w="19050">
              <a:solidFill>
                <a:srgbClr val="0046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 name="Group 2"/>
          <p:cNvGrpSpPr/>
          <p:nvPr/>
        </p:nvGrpSpPr>
        <p:grpSpPr>
          <a:xfrm>
            <a:off x="2590062" y="3033136"/>
            <a:ext cx="4214186" cy="1827413"/>
            <a:chOff x="2590062" y="3033136"/>
            <a:chExt cx="4214186" cy="1827413"/>
          </a:xfrm>
        </p:grpSpPr>
        <p:grpSp>
          <p:nvGrpSpPr>
            <p:cNvPr id="7" name="Group 6"/>
            <p:cNvGrpSpPr/>
            <p:nvPr/>
          </p:nvGrpSpPr>
          <p:grpSpPr>
            <a:xfrm>
              <a:off x="2703868" y="3033136"/>
              <a:ext cx="3960000" cy="1827413"/>
              <a:chOff x="1115616" y="2355199"/>
              <a:chExt cx="3960000" cy="1827413"/>
            </a:xfrm>
          </p:grpSpPr>
          <p:sp>
            <p:nvSpPr>
              <p:cNvPr id="11" name="Flowchart: Alternate Process 10"/>
              <p:cNvSpPr/>
              <p:nvPr/>
            </p:nvSpPr>
            <p:spPr>
              <a:xfrm>
                <a:off x="1115616" y="2355199"/>
                <a:ext cx="3960000" cy="1404000"/>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1285766" y="2714302"/>
                <a:ext cx="1035455" cy="710243"/>
              </a:xfrm>
              <a:prstGeom prst="roundRect">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Alternate Process 12"/>
              <p:cNvSpPr/>
              <p:nvPr/>
            </p:nvSpPr>
            <p:spPr>
              <a:xfrm>
                <a:off x="3823189" y="2700620"/>
                <a:ext cx="1134985"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141750" y="2853980"/>
                <a:ext cx="1331639"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proposal</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3734038" y="2853980"/>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2479692" y="2700851"/>
                <a:ext cx="1165253" cy="737144"/>
              </a:xfrm>
              <a:prstGeom prst="roundRect">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2407684" y="2769341"/>
                <a:ext cx="1300220"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rPr>
                  <a:t>u</a:t>
                </a: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nder</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consideration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3666106" y="2961423"/>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9" name="TextBox 18"/>
              <p:cNvSpPr txBox="1"/>
              <p:nvPr/>
            </p:nvSpPr>
            <p:spPr>
              <a:xfrm>
                <a:off x="2297954" y="2961423"/>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21" name="TextBox 20"/>
              <p:cNvSpPr txBox="1"/>
              <p:nvPr/>
            </p:nvSpPr>
            <p:spPr>
              <a:xfrm>
                <a:off x="1511671" y="3489656"/>
                <a:ext cx="720080" cy="323493"/>
              </a:xfrm>
              <a:prstGeom prst="roundRect">
                <a:avLst/>
              </a:prstGeom>
              <a:solidFill>
                <a:srgbClr val="008654"/>
              </a:solidFill>
              <a:ln>
                <a:noFill/>
              </a:ln>
            </p:spPr>
            <p:txBody>
              <a:bodyPr wrap="square" rtlCol="0">
                <a:spAutoFit/>
              </a:bodyPr>
              <a:lstStyle/>
              <a:p>
                <a:pPr algn="ctr"/>
                <a:r>
                  <a:rPr lang="en-GB" sz="13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MS</a:t>
                </a:r>
                <a:endParaRPr lang="en-GB" sz="13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02230" y="3628280"/>
                <a:ext cx="504123" cy="448792"/>
              </a:xfrm>
              <a:prstGeom prst="rect">
                <a:avLst/>
              </a:prstGeom>
            </p:spPr>
          </p:pic>
          <p:grpSp>
            <p:nvGrpSpPr>
              <p:cNvPr id="23" name="Group 22"/>
              <p:cNvGrpSpPr/>
              <p:nvPr/>
            </p:nvGrpSpPr>
            <p:grpSpPr>
              <a:xfrm>
                <a:off x="1508967" y="3859119"/>
                <a:ext cx="720080" cy="323493"/>
                <a:chOff x="-2310558" y="1906494"/>
                <a:chExt cx="720080" cy="323493"/>
              </a:xfrm>
            </p:grpSpPr>
            <p:sp>
              <p:nvSpPr>
                <p:cNvPr id="24" name="TextBox 23"/>
                <p:cNvSpPr txBox="1"/>
                <p:nvPr/>
              </p:nvSpPr>
              <p:spPr>
                <a:xfrm>
                  <a:off x="-2310558" y="1906494"/>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0476" y="1986878"/>
                  <a:ext cx="619911" cy="162727"/>
                </a:xfrm>
                <a:prstGeom prst="rect">
                  <a:avLst/>
                </a:prstGeom>
              </p:spPr>
            </p:pic>
          </p:grpSp>
        </p:grpSp>
        <p:sp>
          <p:nvSpPr>
            <p:cNvPr id="27" name="TextBox 26"/>
            <p:cNvSpPr txBox="1"/>
            <p:nvPr/>
          </p:nvSpPr>
          <p:spPr>
            <a:xfrm>
              <a:off x="2590062" y="3639360"/>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26" name="TextBox 25"/>
            <p:cNvSpPr txBox="1"/>
            <p:nvPr/>
          </p:nvSpPr>
          <p:spPr>
            <a:xfrm>
              <a:off x="6550502" y="3639360"/>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27471508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476672"/>
            <a:ext cx="8564488" cy="720080"/>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Committees opinions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07704" y="5724545"/>
            <a:ext cx="6696744" cy="584775"/>
          </a:xfrm>
          <a:prstGeom prst="rect">
            <a:avLst/>
          </a:prstGeom>
          <a:noFill/>
        </p:spPr>
        <p:txBody>
          <a:bodyPr wrap="square" rtlCol="0">
            <a:spAutoFit/>
          </a:bodyPr>
          <a:lstStyle/>
          <a:p>
            <a:pPr>
              <a:buClr>
                <a:schemeClr val="tx1"/>
              </a:buCl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Second consultation: 60 days to comment the draft opinion of the socio-economic assessment committee</a:t>
            </a:r>
          </a:p>
        </p:txBody>
      </p:sp>
      <p:sp>
        <p:nvSpPr>
          <p:cNvPr id="10" name="TextBox 9"/>
          <p:cNvSpPr txBox="1"/>
          <p:nvPr/>
        </p:nvSpPr>
        <p:spPr>
          <a:xfrm>
            <a:off x="539619" y="1196752"/>
            <a:ext cx="4968485" cy="4385816"/>
          </a:xfrm>
          <a:prstGeom prst="rect">
            <a:avLst/>
          </a:prstGeom>
          <a:noFill/>
        </p:spPr>
        <p:txBody>
          <a:bodyPr wrap="square" rtlCol="0">
            <a:spAutoFit/>
          </a:bodyPr>
          <a:lstStyle/>
          <a:p>
            <a:pPr marL="342900" indent="-342900">
              <a:spcBef>
                <a:spcPts val="14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RAC and SEAC start building an opinion based on the dossier and comments received during the first public consultation</a:t>
            </a:r>
          </a:p>
          <a:p>
            <a:pPr marL="342900" indent="-342900">
              <a:spcBef>
                <a:spcPts val="14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RAC adopts its opinion within 9 months of the publication of the proposal</a:t>
            </a:r>
          </a:p>
          <a:p>
            <a:pPr marL="342900" indent="-342900">
              <a:spcBef>
                <a:spcPts val="14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SEAC  adopts a draft opinion within 9 months that is published for a public consultation that lasts 60 days</a:t>
            </a:r>
          </a:p>
          <a:p>
            <a:pPr marL="342900" indent="-342900">
              <a:spcBef>
                <a:spcPts val="1400"/>
              </a:spcBef>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SEAC  revises the draft and adopts its opinion within 12 (max. 15) months of the publication of the proposal</a:t>
            </a:r>
          </a:p>
        </p:txBody>
      </p:sp>
      <p:grpSp>
        <p:nvGrpSpPr>
          <p:cNvPr id="4" name="Group 3"/>
          <p:cNvGrpSpPr/>
          <p:nvPr/>
        </p:nvGrpSpPr>
        <p:grpSpPr>
          <a:xfrm>
            <a:off x="5436096" y="1988840"/>
            <a:ext cx="3384376" cy="2465016"/>
            <a:chOff x="5436096" y="1988840"/>
            <a:chExt cx="3384376" cy="2465016"/>
          </a:xfrm>
        </p:grpSpPr>
        <p:grpSp>
          <p:nvGrpSpPr>
            <p:cNvPr id="3" name="Group 2"/>
            <p:cNvGrpSpPr/>
            <p:nvPr/>
          </p:nvGrpSpPr>
          <p:grpSpPr>
            <a:xfrm>
              <a:off x="5436096" y="1988840"/>
              <a:ext cx="3300245" cy="2465016"/>
              <a:chOff x="5436096" y="1988840"/>
              <a:chExt cx="3300245" cy="2465016"/>
            </a:xfrm>
          </p:grpSpPr>
          <p:grpSp>
            <p:nvGrpSpPr>
              <p:cNvPr id="7" name="Group 6"/>
              <p:cNvGrpSpPr/>
              <p:nvPr/>
            </p:nvGrpSpPr>
            <p:grpSpPr>
              <a:xfrm>
                <a:off x="5496341" y="1988840"/>
                <a:ext cx="3240000" cy="2465016"/>
                <a:chOff x="4572000" y="1844824"/>
                <a:chExt cx="3240000" cy="2465016"/>
              </a:xfrm>
            </p:grpSpPr>
            <p:sp>
              <p:nvSpPr>
                <p:cNvPr id="11" name="Flowchart: Alternate Process 10"/>
                <p:cNvSpPr/>
                <p:nvPr/>
              </p:nvSpPr>
              <p:spPr>
                <a:xfrm>
                  <a:off x="4572000" y="2068240"/>
                  <a:ext cx="3240000" cy="1864816"/>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Alternate Process 11"/>
                <p:cNvSpPr/>
                <p:nvPr/>
              </p:nvSpPr>
              <p:spPr>
                <a:xfrm>
                  <a:off x="4762066" y="3068960"/>
                  <a:ext cx="842357"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4690057" y="3137681"/>
                  <a:ext cx="974466"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draft</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Flowchart: Alternate Process 13"/>
                <p:cNvSpPr/>
                <p:nvPr/>
              </p:nvSpPr>
              <p:spPr>
                <a:xfrm>
                  <a:off x="5698169" y="3068960"/>
                  <a:ext cx="1134985"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5626161" y="3222320"/>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p:cNvSpPr txBox="1"/>
                <p:nvPr/>
              </p:nvSpPr>
              <p:spPr>
                <a:xfrm>
                  <a:off x="5482145" y="3329763"/>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7" name="Flowchart: Alternate Process 16"/>
                <p:cNvSpPr/>
                <p:nvPr/>
              </p:nvSpPr>
              <p:spPr>
                <a:xfrm>
                  <a:off x="5753034" y="2259345"/>
                  <a:ext cx="990969"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587799" y="2412705"/>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Flowchart: Alternate Process 18"/>
                <p:cNvSpPr/>
                <p:nvPr/>
              </p:nvSpPr>
              <p:spPr>
                <a:xfrm>
                  <a:off x="6910542" y="3068960"/>
                  <a:ext cx="792087"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6910542" y="3222320"/>
                  <a:ext cx="792088"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p:cNvSpPr txBox="1"/>
                <p:nvPr/>
              </p:nvSpPr>
              <p:spPr>
                <a:xfrm>
                  <a:off x="6706281" y="3329763"/>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23" name="TextBox 22"/>
                <p:cNvSpPr txBox="1"/>
                <p:nvPr/>
              </p:nvSpPr>
              <p:spPr>
                <a:xfrm>
                  <a:off x="5879907" y="1844824"/>
                  <a:ext cx="720080" cy="323493"/>
                </a:xfrm>
                <a:prstGeom prst="roundRect">
                  <a:avLst/>
                </a:prstGeom>
                <a:solidFill>
                  <a:srgbClr val="D7EFFA"/>
                </a:solidFill>
                <a:ln>
                  <a:no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RAC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p:cNvSpPr txBox="1"/>
                <p:nvPr/>
              </p:nvSpPr>
              <p:spPr>
                <a:xfrm>
                  <a:off x="4799787" y="3866381"/>
                  <a:ext cx="720080" cy="323493"/>
                </a:xfrm>
                <a:prstGeom prst="roundRect">
                  <a:avLst/>
                </a:prstGeom>
                <a:solidFill>
                  <a:srgbClr val="FFCC00"/>
                </a:solidFill>
                <a:ln>
                  <a:solidFill>
                    <a:srgbClr val="FFCC00"/>
                  </a:solid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SEAC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3856" y="3861048"/>
                  <a:ext cx="504123" cy="448792"/>
                </a:xfrm>
                <a:prstGeom prst="rect">
                  <a:avLst/>
                </a:prstGeom>
              </p:spPr>
            </p:pic>
            <p:sp>
              <p:nvSpPr>
                <p:cNvPr id="26" name="TextBox 25"/>
                <p:cNvSpPr txBox="1"/>
                <p:nvPr/>
              </p:nvSpPr>
              <p:spPr>
                <a:xfrm>
                  <a:off x="6960027" y="3857034"/>
                  <a:ext cx="720080" cy="323493"/>
                </a:xfrm>
                <a:prstGeom prst="roundRect">
                  <a:avLst/>
                </a:prstGeom>
                <a:solidFill>
                  <a:srgbClr val="FFCC00"/>
                </a:solidFill>
                <a:ln>
                  <a:solidFill>
                    <a:srgbClr val="FFCC00"/>
                  </a:solidFill>
                </a:ln>
              </p:spPr>
              <p:txBody>
                <a:bodyPr wrap="square" rtlCol="0">
                  <a:spAutoFit/>
                </a:bodyPr>
                <a:lstStyle/>
                <a:p>
                  <a:pPr algn="ctr"/>
                  <a:r>
                    <a:rPr lang="en-GB" sz="1300" b="1" dirty="0" smtClean="0">
                      <a:latin typeface="Verdana" panose="020B0604030504040204" pitchFamily="34" charset="0"/>
                      <a:ea typeface="Verdana" panose="020B0604030504040204" pitchFamily="34" charset="0"/>
                      <a:cs typeface="Verdana" panose="020B0604030504040204" pitchFamily="34" charset="0"/>
                    </a:rPr>
                    <a:t>SEAC</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28" name="TextBox 27"/>
              <p:cNvSpPr txBox="1"/>
              <p:nvPr/>
            </p:nvSpPr>
            <p:spPr>
              <a:xfrm>
                <a:off x="5436096" y="34737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29" name="TextBox 28"/>
              <p:cNvSpPr txBox="1"/>
              <p:nvPr/>
            </p:nvSpPr>
            <p:spPr>
              <a:xfrm>
                <a:off x="5976208" y="2664164"/>
                <a:ext cx="468000"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sp>
          <p:nvSpPr>
            <p:cNvPr id="30" name="TextBox 29"/>
            <p:cNvSpPr txBox="1"/>
            <p:nvPr/>
          </p:nvSpPr>
          <p:spPr>
            <a:xfrm>
              <a:off x="8566726" y="34737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31" name="TextBox 30"/>
            <p:cNvSpPr txBox="1"/>
            <p:nvPr/>
          </p:nvSpPr>
          <p:spPr>
            <a:xfrm>
              <a:off x="7884416" y="2664164"/>
              <a:ext cx="432000"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845" y="5484936"/>
            <a:ext cx="1149859" cy="968400"/>
          </a:xfrm>
          <a:prstGeom prst="rect">
            <a:avLst/>
          </a:prstGeom>
        </p:spPr>
      </p:pic>
      <p:grpSp>
        <p:nvGrpSpPr>
          <p:cNvPr id="33" name="Group 32"/>
          <p:cNvGrpSpPr/>
          <p:nvPr/>
        </p:nvGrpSpPr>
        <p:grpSpPr>
          <a:xfrm>
            <a:off x="6804247" y="152688"/>
            <a:ext cx="2232247" cy="504000"/>
            <a:chOff x="6804247" y="152688"/>
            <a:chExt cx="2232247" cy="504000"/>
          </a:xfrm>
        </p:grpSpPr>
        <p:pic>
          <p:nvPicPr>
            <p:cNvPr id="3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7" y="188640"/>
              <a:ext cx="2232247" cy="44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ounded Rectangle 34"/>
            <p:cNvSpPr/>
            <p:nvPr/>
          </p:nvSpPr>
          <p:spPr>
            <a:xfrm>
              <a:off x="7956376" y="152688"/>
              <a:ext cx="724946" cy="504000"/>
            </a:xfrm>
            <a:prstGeom prst="roundRect">
              <a:avLst/>
            </a:prstGeom>
            <a:noFill/>
            <a:ln w="19050">
              <a:solidFill>
                <a:srgbClr val="0046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96884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590823"/>
            <a:ext cx="8564488" cy="1109985"/>
          </a:xfrm>
        </p:spPr>
        <p:txBody>
          <a:bodyPr>
            <a:noAutofit/>
          </a:bodyPr>
          <a:lstStyle/>
          <a:p>
            <a:pPr algn="l"/>
            <a:r>
              <a:rPr lang="en-GB" altLang="en-US"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Inclusion to the List of Restrictions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611561" y="1751905"/>
            <a:ext cx="5544615" cy="420115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RAC and SEAC opinions  are sent to the European Commission</a:t>
            </a:r>
          </a:p>
          <a:p>
            <a:pPr marL="342900" indent="-342900">
              <a:spcAft>
                <a:spcPts val="60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As necessary, the European Commission drafts an amendment to the List of Restrictions  within 3 months</a:t>
            </a:r>
          </a:p>
          <a:p>
            <a:pPr marL="342900" indent="-342900">
              <a:spcAft>
                <a:spcPts val="600"/>
              </a:spcAft>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 new restriction or a revision of an existing restriction is adopted if the European Council of Ministers or the European Parliament do not oppose the restriction</a:t>
            </a:r>
          </a:p>
          <a:p>
            <a:pPr marL="342900" indent="-34290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If adopted, the decision to restrict is published in the Official Journal as an amendment of Annex XVII of REACH</a:t>
            </a:r>
          </a:p>
          <a:p>
            <a:endParaRPr lang="en-GB"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 18"/>
          <p:cNvGrpSpPr/>
          <p:nvPr/>
        </p:nvGrpSpPr>
        <p:grpSpPr>
          <a:xfrm>
            <a:off x="6804247" y="151200"/>
            <a:ext cx="2232247" cy="504000"/>
            <a:chOff x="6804247" y="151200"/>
            <a:chExt cx="2232247" cy="504000"/>
          </a:xfrm>
        </p:grpSpPr>
        <p:pic>
          <p:nvPicPr>
            <p:cNvPr id="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7" y="188640"/>
              <a:ext cx="2232247" cy="44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20"/>
            <p:cNvSpPr/>
            <p:nvPr/>
          </p:nvSpPr>
          <p:spPr>
            <a:xfrm>
              <a:off x="8604448" y="151200"/>
              <a:ext cx="432046" cy="504000"/>
            </a:xfrm>
            <a:prstGeom prst="roundRect">
              <a:avLst/>
            </a:prstGeom>
            <a:noFill/>
            <a:ln w="19050">
              <a:solidFill>
                <a:srgbClr val="0046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4" name="Group 3"/>
          <p:cNvGrpSpPr/>
          <p:nvPr/>
        </p:nvGrpSpPr>
        <p:grpSpPr>
          <a:xfrm>
            <a:off x="6118454" y="2529056"/>
            <a:ext cx="2593738" cy="1548016"/>
            <a:chOff x="6118454" y="2817088"/>
            <a:chExt cx="2593738" cy="1548016"/>
          </a:xfrm>
        </p:grpSpPr>
        <p:grpSp>
          <p:nvGrpSpPr>
            <p:cNvPr id="3" name="Group 2"/>
            <p:cNvGrpSpPr/>
            <p:nvPr/>
          </p:nvGrpSpPr>
          <p:grpSpPr>
            <a:xfrm>
              <a:off x="6300192" y="2817088"/>
              <a:ext cx="2412000" cy="1548016"/>
              <a:chOff x="6300192" y="2817088"/>
              <a:chExt cx="2412000" cy="1548016"/>
            </a:xfrm>
          </p:grpSpPr>
          <p:sp>
            <p:nvSpPr>
              <p:cNvPr id="7" name="Flowchart: Alternate Process 6"/>
              <p:cNvSpPr/>
              <p:nvPr/>
            </p:nvSpPr>
            <p:spPr>
              <a:xfrm>
                <a:off x="6300192" y="2817088"/>
                <a:ext cx="2412000" cy="1404000"/>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lowchart: Alternate Process 7"/>
              <p:cNvSpPr/>
              <p:nvPr/>
            </p:nvSpPr>
            <p:spPr>
              <a:xfrm>
                <a:off x="7582856" y="3132641"/>
                <a:ext cx="1044000" cy="737607"/>
              </a:xfrm>
              <a:prstGeom prst="flowChartAlternateProcess">
                <a:avLst/>
              </a:prstGeom>
              <a:solidFill>
                <a:srgbClr val="FFFFFF"/>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7544906" y="3286001"/>
                <a:ext cx="113155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List of Restrictions</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Diamond 12"/>
              <p:cNvSpPr/>
              <p:nvPr/>
            </p:nvSpPr>
            <p:spPr>
              <a:xfrm>
                <a:off x="6372200" y="3159444"/>
                <a:ext cx="972000" cy="684000"/>
              </a:xfrm>
              <a:prstGeom prst="diamond">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6462156" y="3386028"/>
                <a:ext cx="792088" cy="230832"/>
              </a:xfrm>
              <a:prstGeom prst="rect">
                <a:avLst/>
              </a:prstGeom>
              <a:noFill/>
            </p:spPr>
            <p:txBody>
              <a:bodyPr wrap="square" rtlCol="0">
                <a:spAutoFit/>
              </a:bodyPr>
              <a:lstStyle/>
              <a:p>
                <a:r>
                  <a:rPr lang="en-GB" sz="9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7342590" y="3393444"/>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6" name="TextBox 15"/>
              <p:cNvSpPr txBox="1"/>
              <p:nvPr/>
            </p:nvSpPr>
            <p:spPr>
              <a:xfrm>
                <a:off x="6516216" y="4041611"/>
                <a:ext cx="720080" cy="323493"/>
              </a:xfrm>
              <a:prstGeom prst="roundRect">
                <a:avLst/>
              </a:prstGeom>
              <a:solidFill>
                <a:schemeClr val="bg1"/>
              </a:solidFill>
              <a:ln>
                <a:solidFill>
                  <a:schemeClr val="bg1">
                    <a:lumMod val="50000"/>
                  </a:schemeClr>
                </a:solidFill>
              </a:ln>
            </p:spPr>
            <p:txBody>
              <a:bodyPr wrap="square" rtlCol="0">
                <a:spAutoFit/>
              </a:bodyPr>
              <a:lstStyle/>
              <a:p>
                <a:pPr algn="ct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pic>
            <p:nvPicPr>
              <p:cNvPr id="1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4053222"/>
                <a:ext cx="432048" cy="30027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grpSp>
        <p:sp>
          <p:nvSpPr>
            <p:cNvPr id="18" name="TextBox 17"/>
            <p:cNvSpPr txBox="1"/>
            <p:nvPr/>
          </p:nvSpPr>
          <p:spPr>
            <a:xfrm>
              <a:off x="6118454" y="3393444"/>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spTree>
    <p:extLst>
      <p:ext uri="{BB962C8B-B14F-4D97-AF65-F5344CB8AC3E}">
        <p14:creationId xmlns:p14="http://schemas.microsoft.com/office/powerpoint/2010/main" val="31874242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008" y="411635"/>
            <a:ext cx="8564488" cy="1109985"/>
          </a:xfrm>
        </p:spPr>
        <p:txBody>
          <a:bodyPr>
            <a:noAutofit/>
          </a:bodyPr>
          <a:lstStyle/>
          <a:p>
            <a:pPr algn="l"/>
            <a: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List of Restrictions, important considerations for DUs</a:t>
            </a:r>
            <a:endParaRPr lang="en-GB" sz="30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49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907704" y="4363070"/>
            <a:ext cx="6696744" cy="1154162"/>
          </a:xfrm>
          <a:prstGeom prst="rect">
            <a:avLst/>
          </a:prstGeom>
          <a:noFill/>
        </p:spPr>
        <p:txBody>
          <a:bodyPr wrap="square" rtlCol="0">
            <a:spAutoFit/>
          </a:bodyPr>
          <a:lstStyle/>
          <a:p>
            <a:pPr marL="285750" indent="-285750">
              <a:spcAft>
                <a:spcPts val="600"/>
              </a:spcAft>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If you use a substance on this list, consider substitution</a:t>
            </a:r>
          </a:p>
          <a:p>
            <a:pPr marL="285750" indent="-285750">
              <a:buClr>
                <a:schemeClr val="tx1"/>
              </a:buClr>
              <a:buFont typeface="Arial" panose="020B0604020202020204" pitchFamily="34" charset="0"/>
              <a:buChar char="•"/>
            </a:pPr>
            <a:r>
              <a:rPr lang="en-GB" sz="1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 any case you have to comply with the conditions set by the restriction</a:t>
            </a:r>
          </a:p>
        </p:txBody>
      </p:sp>
      <p:sp>
        <p:nvSpPr>
          <p:cNvPr id="10" name="TextBox 9"/>
          <p:cNvSpPr txBox="1"/>
          <p:nvPr/>
        </p:nvSpPr>
        <p:spPr>
          <a:xfrm>
            <a:off x="611560" y="1994064"/>
            <a:ext cx="7209525" cy="2092881"/>
          </a:xfrm>
          <a:prstGeom prst="rect">
            <a:avLst/>
          </a:prstGeom>
          <a:noFill/>
        </p:spPr>
        <p:txBody>
          <a:bodyPr wrap="square" rtlCol="0">
            <a:spAutoFit/>
          </a:bodyPr>
          <a:lstStyle/>
          <a:p>
            <a:pPr>
              <a:spcAft>
                <a:spcPts val="1200"/>
              </a:spcAft>
            </a:pPr>
            <a:r>
              <a:rPr lang="en-GB" sz="2000" dirty="0" smtClean="0">
                <a:latin typeface="Verdana" panose="020B0604030504040204" pitchFamily="34" charset="0"/>
                <a:ea typeface="Verdana" panose="020B0604030504040204" pitchFamily="34" charset="0"/>
                <a:cs typeface="Verdana" panose="020B0604030504040204" pitchFamily="34" charset="0"/>
              </a:rPr>
              <a:t>The List of Restrictions contain substances for which manufacture, placing on the market or use is limited (or banned)</a:t>
            </a:r>
          </a:p>
          <a:p>
            <a:r>
              <a:rPr lang="en-GB" sz="2000" dirty="0" smtClean="0">
                <a:latin typeface="Verdana" panose="020B0604030504040204" pitchFamily="34" charset="0"/>
                <a:ea typeface="Verdana" panose="020B0604030504040204" pitchFamily="34" charset="0"/>
                <a:cs typeface="Verdana" panose="020B0604030504040204" pitchFamily="34" charset="0"/>
              </a:rPr>
              <a:t>The limitations apply to these substances as such, but also to mixtures and substances in articles </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5" y="4363070"/>
            <a:ext cx="1149859" cy="968400"/>
          </a:xfrm>
          <a:prstGeom prst="rect">
            <a:avLst/>
          </a:prstGeom>
        </p:spPr>
      </p:pic>
      <p:sp>
        <p:nvSpPr>
          <p:cNvPr id="3" name="Rectangle 2"/>
          <p:cNvSpPr/>
          <p:nvPr/>
        </p:nvSpPr>
        <p:spPr>
          <a:xfrm>
            <a:off x="1055804" y="6114782"/>
            <a:ext cx="7032392" cy="338554"/>
          </a:xfrm>
          <a:prstGeom prst="rect">
            <a:avLst/>
          </a:prstGeom>
        </p:spPr>
        <p:txBody>
          <a:bodyPr wrap="square">
            <a:spAutoFit/>
          </a:bodyPr>
          <a:lstStyle/>
          <a:p>
            <a:pPr algn="ctr"/>
            <a:r>
              <a:rPr lang="en-GB" sz="1600" dirty="0">
                <a:latin typeface="Verdana" panose="020B0604030504040204" pitchFamily="34" charset="0"/>
                <a:ea typeface="Verdana" panose="020B0604030504040204" pitchFamily="34" charset="0"/>
                <a:cs typeface="Verdana" panose="020B0604030504040204" pitchFamily="34" charset="0"/>
                <a:hlinkClick r:id="rId4"/>
              </a:rPr>
              <a:t>https://echa.europa.eu/substances-restricted-under-reach</a:t>
            </a:r>
            <a:r>
              <a:rPr lang="en-GB" sz="16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923614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36712"/>
            <a:ext cx="7772400" cy="648072"/>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What are chemicals of concern?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11560" y="2132856"/>
            <a:ext cx="7927206" cy="3631763"/>
          </a:xfrm>
          <a:prstGeom prst="rect">
            <a:avLst/>
          </a:prstGeom>
          <a:noFill/>
        </p:spPr>
        <p:txBody>
          <a:bodyPr wrap="square" rtlCol="0">
            <a:spAutoFit/>
          </a:bodyPr>
          <a:lstStyle/>
          <a:p>
            <a:pPr>
              <a:spcBef>
                <a:spcPts val="1200"/>
              </a:spcBef>
            </a:pPr>
            <a:r>
              <a:rPr lang="en-GB" sz="2000" dirty="0" smtClean="0">
                <a:latin typeface="Verdana" panose="020B0604030504040204" pitchFamily="34" charset="0"/>
                <a:ea typeface="Verdana" panose="020B0604030504040204" pitchFamily="34" charset="0"/>
                <a:cs typeface="Verdana" panose="020B0604030504040204" pitchFamily="34" charset="0"/>
              </a:rPr>
              <a:t>Substances with certain hazardous properties can be of concern for human health and/or the environment</a:t>
            </a:r>
          </a:p>
          <a:p>
            <a:pPr>
              <a:spcBef>
                <a:spcPts val="1200"/>
              </a:spcBef>
            </a:pPr>
            <a:endParaRPr lang="en-GB" sz="2000" dirty="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en-GB" sz="2000" dirty="0" smtClean="0">
                <a:latin typeface="Verdana" panose="020B0604030504040204" pitchFamily="34" charset="0"/>
                <a:ea typeface="Verdana" panose="020B0604030504040204" pitchFamily="34" charset="0"/>
                <a:cs typeface="Verdana" panose="020B0604030504040204" pitchFamily="34" charset="0"/>
              </a:rPr>
              <a:t>For example, substances that:</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Are carcinogenic, mutagenic or toxic to reproduction (CMR)</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Are persistent, </a:t>
            </a:r>
            <a:r>
              <a:rPr lang="en-GB" sz="2000" dirty="0" err="1" smtClean="0">
                <a:latin typeface="Verdana" panose="020B0604030504040204" pitchFamily="34" charset="0"/>
                <a:ea typeface="Verdana" panose="020B0604030504040204" pitchFamily="34" charset="0"/>
                <a:cs typeface="Verdana" panose="020B0604030504040204" pitchFamily="34" charset="0"/>
              </a:rPr>
              <a:t>bioaccumulative</a:t>
            </a:r>
            <a:r>
              <a:rPr lang="en-GB" sz="2000" dirty="0" smtClean="0">
                <a:latin typeface="Verdana" panose="020B0604030504040204" pitchFamily="34" charset="0"/>
                <a:ea typeface="Verdana" panose="020B0604030504040204" pitchFamily="34" charset="0"/>
                <a:cs typeface="Verdana" panose="020B0604030504040204" pitchFamily="34" charset="0"/>
              </a:rPr>
              <a:t> and toxic (PBT)</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Have an equivalent level of concern, such as </a:t>
            </a:r>
            <a:r>
              <a:rPr lang="en-GB" sz="2000" dirty="0" err="1" smtClean="0">
                <a:latin typeface="Verdana" panose="020B0604030504040204" pitchFamily="34" charset="0"/>
                <a:ea typeface="Verdana" panose="020B0604030504040204" pitchFamily="34" charset="0"/>
                <a:cs typeface="Verdana" panose="020B0604030504040204" pitchFamily="34" charset="0"/>
              </a:rPr>
              <a:t>sensitisers</a:t>
            </a:r>
            <a:r>
              <a:rPr lang="en-GB" sz="2000" dirty="0" smtClean="0">
                <a:latin typeface="Verdana" panose="020B0604030504040204" pitchFamily="34" charset="0"/>
                <a:ea typeface="Verdana" panose="020B0604030504040204" pitchFamily="34" charset="0"/>
                <a:cs typeface="Verdana" panose="020B0604030504040204" pitchFamily="34" charset="0"/>
              </a:rPr>
              <a:t> or endocrine disruptors (ED)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476672"/>
            <a:ext cx="852294" cy="1440160"/>
          </a:xfrm>
          <a:prstGeom prst="rect">
            <a:avLst/>
          </a:prstGeom>
        </p:spPr>
      </p:pic>
    </p:spTree>
    <p:extLst>
      <p:ext uri="{BB962C8B-B14F-4D97-AF65-F5344CB8AC3E}">
        <p14:creationId xmlns:p14="http://schemas.microsoft.com/office/powerpoint/2010/main" val="707808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6632"/>
            <a:ext cx="7772400" cy="1470025"/>
          </a:xfrm>
        </p:spPr>
        <p:txBody>
          <a:bodyPr>
            <a:noAutofit/>
          </a:bodyPr>
          <a:lstStyle/>
          <a:p>
            <a:pPr algn="l"/>
            <a:r>
              <a:rPr lang="en-GB" altLang="en-US"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Restriction, process summary</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50</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112596" y="2276872"/>
            <a:ext cx="9149092" cy="2192139"/>
            <a:chOff x="-112596" y="2276872"/>
            <a:chExt cx="9149092" cy="2192139"/>
          </a:xfrm>
        </p:grpSpPr>
        <p:grpSp>
          <p:nvGrpSpPr>
            <p:cNvPr id="43" name="Group 42"/>
            <p:cNvGrpSpPr/>
            <p:nvPr/>
          </p:nvGrpSpPr>
          <p:grpSpPr>
            <a:xfrm>
              <a:off x="-112596" y="2276872"/>
              <a:ext cx="9149092" cy="2016224"/>
              <a:chOff x="-112596" y="2564904"/>
              <a:chExt cx="9149092" cy="2016224"/>
            </a:xfrm>
            <a:effectLst/>
          </p:grpSpPr>
          <p:sp>
            <p:nvSpPr>
              <p:cNvPr id="44" name="Flowchart: Alternate Process 43"/>
              <p:cNvSpPr/>
              <p:nvPr/>
            </p:nvSpPr>
            <p:spPr>
              <a:xfrm>
                <a:off x="1242489" y="2564904"/>
                <a:ext cx="7794007" cy="2016224"/>
              </a:xfrm>
              <a:prstGeom prst="flowChartAlternateProcess">
                <a:avLst/>
              </a:prstGeom>
              <a:solidFill>
                <a:srgbClr val="E45E24"/>
              </a:solid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Diamond 44"/>
              <p:cNvSpPr/>
              <p:nvPr/>
            </p:nvSpPr>
            <p:spPr>
              <a:xfrm>
                <a:off x="7308306" y="3265345"/>
                <a:ext cx="751289" cy="616269"/>
              </a:xfrm>
              <a:prstGeom prst="diamond">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Bent-Up Arrow 45"/>
              <p:cNvSpPr/>
              <p:nvPr/>
            </p:nvSpPr>
            <p:spPr>
              <a:xfrm>
                <a:off x="7092280" y="3699505"/>
                <a:ext cx="696663" cy="360000"/>
              </a:xfrm>
              <a:prstGeom prst="bentUp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Bent-Up Arrow 46"/>
              <p:cNvSpPr/>
              <p:nvPr/>
            </p:nvSpPr>
            <p:spPr>
              <a:xfrm rot="10800000" flipH="1">
                <a:off x="5558373" y="2997918"/>
                <a:ext cx="2230570" cy="359073"/>
              </a:xfrm>
              <a:prstGeom prst="bentUp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lowchart: Alternate Process 47"/>
              <p:cNvSpPr/>
              <p:nvPr/>
            </p:nvSpPr>
            <p:spPr>
              <a:xfrm>
                <a:off x="7976283" y="3204676"/>
                <a:ext cx="1008783"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ounded Rectangle 48"/>
              <p:cNvSpPr/>
              <p:nvPr/>
            </p:nvSpPr>
            <p:spPr>
              <a:xfrm>
                <a:off x="1259632" y="3218358"/>
                <a:ext cx="1035455" cy="710243"/>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Flowchart: Alternate Process 49"/>
              <p:cNvSpPr/>
              <p:nvPr/>
            </p:nvSpPr>
            <p:spPr>
              <a:xfrm>
                <a:off x="3500871" y="3204676"/>
                <a:ext cx="1134985"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p:cNvSpPr txBox="1"/>
              <p:nvPr/>
            </p:nvSpPr>
            <p:spPr>
              <a:xfrm>
                <a:off x="1115616" y="3358036"/>
                <a:ext cx="1331639"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proposal</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52" name="TextBox 51"/>
              <p:cNvSpPr txBox="1"/>
              <p:nvPr/>
            </p:nvSpPr>
            <p:spPr>
              <a:xfrm>
                <a:off x="3411720" y="3358036"/>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53" name="Flowchart: Alternate Process 52"/>
              <p:cNvSpPr/>
              <p:nvPr/>
            </p:nvSpPr>
            <p:spPr>
              <a:xfrm>
                <a:off x="4716017" y="3699505"/>
                <a:ext cx="842357"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p:cNvSpPr txBox="1"/>
              <p:nvPr/>
            </p:nvSpPr>
            <p:spPr>
              <a:xfrm>
                <a:off x="4563848" y="3717032"/>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55" name="TextBox 54"/>
              <p:cNvSpPr txBox="1"/>
              <p:nvPr/>
            </p:nvSpPr>
            <p:spPr>
              <a:xfrm>
                <a:off x="7976282" y="3373424"/>
                <a:ext cx="1060214" cy="400110"/>
              </a:xfrm>
              <a:prstGeom prst="rect">
                <a:avLst/>
              </a:prstGeom>
              <a:noFill/>
            </p:spPr>
            <p:txBody>
              <a:bodyPr wrap="square" rtlCol="0">
                <a:spAutoFit/>
              </a:bodyPr>
              <a:lstStyle/>
              <a:p>
                <a:pPr algn="ctr"/>
                <a:r>
                  <a:rPr lang="en-GB" sz="10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List of Restrictions</a:t>
                </a:r>
                <a:endParaRPr lang="en-GB" sz="10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56" name="Rounded Rectangle 55"/>
              <p:cNvSpPr/>
              <p:nvPr/>
            </p:nvSpPr>
            <p:spPr>
              <a:xfrm>
                <a:off x="107504" y="3218358"/>
                <a:ext cx="1080120" cy="710243"/>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112596" y="3358036"/>
                <a:ext cx="1516244"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Registry of intentions</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58" name="TextBox 57"/>
              <p:cNvSpPr txBox="1"/>
              <p:nvPr/>
            </p:nvSpPr>
            <p:spPr>
              <a:xfrm>
                <a:off x="4644008" y="3768226"/>
                <a:ext cx="974466"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draft</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Flowchart: Alternate Process 58"/>
              <p:cNvSpPr/>
              <p:nvPr/>
            </p:nvSpPr>
            <p:spPr>
              <a:xfrm>
                <a:off x="5580112" y="3699505"/>
                <a:ext cx="1134985"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5508104" y="3852865"/>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Public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consultation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61" name="TextBox 60"/>
              <p:cNvSpPr txBox="1"/>
              <p:nvPr/>
            </p:nvSpPr>
            <p:spPr>
              <a:xfrm>
                <a:off x="5436096" y="3960308"/>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62" name="Flowchart: Alternate Process 61"/>
              <p:cNvSpPr/>
              <p:nvPr/>
            </p:nvSpPr>
            <p:spPr>
              <a:xfrm>
                <a:off x="4737235" y="2708920"/>
                <a:ext cx="990969"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4572000" y="2799616"/>
                <a:ext cx="1300220"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64" name="TextBox 63"/>
              <p:cNvSpPr txBox="1"/>
              <p:nvPr/>
            </p:nvSpPr>
            <p:spPr>
              <a:xfrm>
                <a:off x="4563848" y="3212976"/>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99" name="Flowchart: Alternate Process 98"/>
              <p:cNvSpPr/>
              <p:nvPr/>
            </p:nvSpPr>
            <p:spPr>
              <a:xfrm>
                <a:off x="6732240" y="3699505"/>
                <a:ext cx="792087" cy="737607"/>
              </a:xfrm>
              <a:prstGeom prst="flowChartAlternateProcess">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TextBox 99"/>
              <p:cNvSpPr txBox="1"/>
              <p:nvPr/>
            </p:nvSpPr>
            <p:spPr>
              <a:xfrm>
                <a:off x="6732240" y="3852865"/>
                <a:ext cx="792088" cy="430887"/>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SEAC</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opinion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03" name="TextBox 102"/>
              <p:cNvSpPr txBox="1"/>
              <p:nvPr/>
            </p:nvSpPr>
            <p:spPr>
              <a:xfrm>
                <a:off x="6588224" y="3960308"/>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04" name="TextBox 103"/>
              <p:cNvSpPr txBox="1"/>
              <p:nvPr/>
            </p:nvSpPr>
            <p:spPr>
              <a:xfrm>
                <a:off x="1115616"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06" name="Bent Arrow 105"/>
              <p:cNvSpPr/>
              <p:nvPr/>
            </p:nvSpPr>
            <p:spPr>
              <a:xfrm>
                <a:off x="3131840" y="2870463"/>
                <a:ext cx="1685754" cy="396000"/>
              </a:xfrm>
              <a:prstGeom prst="ben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Bent Arrow 106"/>
              <p:cNvSpPr/>
              <p:nvPr/>
            </p:nvSpPr>
            <p:spPr>
              <a:xfrm rot="10800000" flipH="1">
                <a:off x="3131840" y="3874390"/>
                <a:ext cx="1685754" cy="396000"/>
              </a:xfrm>
              <a:prstGeom prst="ben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8" name="Rounded Rectangle 107"/>
              <p:cNvSpPr/>
              <p:nvPr/>
            </p:nvSpPr>
            <p:spPr>
              <a:xfrm>
                <a:off x="2331600" y="3204907"/>
                <a:ext cx="1165253" cy="737144"/>
              </a:xfrm>
              <a:prstGeom prst="roundRect">
                <a:avLst/>
              </a:prstGeom>
              <a:solidFill>
                <a:schemeClr val="bg1"/>
              </a:solidFill>
              <a:ln w="38100">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TextBox 108"/>
              <p:cNvSpPr txBox="1"/>
              <p:nvPr/>
            </p:nvSpPr>
            <p:spPr>
              <a:xfrm>
                <a:off x="2259592" y="3273397"/>
                <a:ext cx="1300220" cy="600164"/>
              </a:xfrm>
              <a:prstGeom prst="rect">
                <a:avLst/>
              </a:prstGeom>
              <a:noFill/>
            </p:spPr>
            <p:txBody>
              <a:bodyPr wrap="square" rtlCol="0">
                <a:spAutoFit/>
              </a:bodyPr>
              <a:lstStyle/>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Restriction</a:t>
                </a:r>
              </a:p>
              <a:p>
                <a:pPr algn="ctr"/>
                <a:r>
                  <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rPr>
                  <a:t>u</a:t>
                </a: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nder</a:t>
                </a:r>
              </a:p>
              <a:p>
                <a:pPr algn="ctr"/>
                <a:r>
                  <a:rPr lang="en-GB" sz="11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consideration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10" name="TextBox 109"/>
              <p:cNvSpPr txBox="1"/>
              <p:nvPr/>
            </p:nvSpPr>
            <p:spPr>
              <a:xfrm>
                <a:off x="3411720"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11" name="TextBox 110"/>
              <p:cNvSpPr txBox="1"/>
              <p:nvPr/>
            </p:nvSpPr>
            <p:spPr>
              <a:xfrm>
                <a:off x="2195736" y="3465479"/>
                <a:ext cx="253746" cy="216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sp>
            <p:nvSpPr>
              <p:cNvPr id="112" name="TextBox 111"/>
              <p:cNvSpPr txBox="1"/>
              <p:nvPr/>
            </p:nvSpPr>
            <p:spPr>
              <a:xfrm>
                <a:off x="7308306" y="3458063"/>
                <a:ext cx="792088" cy="230832"/>
              </a:xfrm>
              <a:prstGeom prst="rect">
                <a:avLst/>
              </a:prstGeom>
              <a:noFill/>
            </p:spPr>
            <p:txBody>
              <a:bodyPr wrap="square" rtlCol="0">
                <a:spAutoFit/>
              </a:bodyPr>
              <a:lstStyle/>
              <a:p>
                <a:r>
                  <a:rPr lang="en-GB" sz="900" b="1" dirty="0" smtClean="0">
                    <a:solidFill>
                      <a:srgbClr val="E45E24"/>
                    </a:solidFill>
                    <a:latin typeface="Verdana" panose="020B0604030504040204" pitchFamily="34" charset="0"/>
                    <a:ea typeface="Verdana" panose="020B0604030504040204" pitchFamily="34" charset="0"/>
                    <a:cs typeface="Verdana" panose="020B0604030504040204" pitchFamily="34" charset="0"/>
                  </a:rPr>
                  <a:t>Decision</a:t>
                </a:r>
                <a:endParaRPr lang="en-GB" sz="1100" b="1" dirty="0">
                  <a:solidFill>
                    <a:srgbClr val="E45E24"/>
                  </a:solidFill>
                  <a:latin typeface="Verdana" panose="020B0604030504040204" pitchFamily="34" charset="0"/>
                  <a:ea typeface="Verdana" panose="020B0604030504040204" pitchFamily="34" charset="0"/>
                  <a:cs typeface="Verdana" panose="020B0604030504040204" pitchFamily="34" charset="0"/>
                </a:endParaRPr>
              </a:p>
            </p:txBody>
          </p:sp>
          <p:sp>
            <p:nvSpPr>
              <p:cNvPr id="113" name="TextBox 112"/>
              <p:cNvSpPr txBox="1"/>
              <p:nvPr/>
            </p:nvSpPr>
            <p:spPr>
              <a:xfrm>
                <a:off x="7934782" y="3483479"/>
                <a:ext cx="187203" cy="180000"/>
              </a:xfrm>
              <a:prstGeom prst="rightArrow">
                <a:avLst/>
              </a:prstGeom>
              <a:solidFill>
                <a:srgbClr val="FFCC00"/>
              </a:solidFill>
              <a:ln>
                <a:solidFill>
                  <a:srgbClr val="FFCC00"/>
                </a:solidFill>
              </a:ln>
            </p:spPr>
            <p:txBody>
              <a:bodyPr wrap="square" rtlCol="0">
                <a:spAutoFit/>
              </a:bodyPr>
              <a:lstStyle/>
              <a:p>
                <a:pPr algn="ctr"/>
                <a:endParaRPr lang="en-GB" sz="1000" b="1" dirty="0">
                  <a:solidFill>
                    <a:schemeClr val="bg1"/>
                  </a:solidFill>
                </a:endParaRPr>
              </a:p>
            </p:txBody>
          </p:sp>
        </p:grpSp>
        <p:pic>
          <p:nvPicPr>
            <p:cNvPr id="105" name="Picture 10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581" y="3673555"/>
              <a:ext cx="458022" cy="535955"/>
            </a:xfrm>
            <a:prstGeom prst="rect">
              <a:avLst/>
            </a:prstGeom>
          </p:spPr>
        </p:pic>
        <p:pic>
          <p:nvPicPr>
            <p:cNvPr id="101" name="Picture 10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9678" y="3933056"/>
              <a:ext cx="458022" cy="535955"/>
            </a:xfrm>
            <a:prstGeom prst="rect">
              <a:avLst/>
            </a:prstGeom>
          </p:spPr>
        </p:pic>
        <p:pic>
          <p:nvPicPr>
            <p:cNvPr id="102"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7378" y="3933056"/>
              <a:ext cx="458022" cy="535955"/>
            </a:xfrm>
            <a:prstGeom prst="rect">
              <a:avLst/>
            </a:prstGeom>
          </p:spPr>
        </p:pic>
      </p:grpSp>
    </p:spTree>
    <p:extLst>
      <p:ext uri="{BB962C8B-B14F-4D97-AF65-F5344CB8AC3E}">
        <p14:creationId xmlns:p14="http://schemas.microsoft.com/office/powerpoint/2010/main" val="32840421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645984"/>
            <a:ext cx="995975" cy="838800"/>
          </a:xfrm>
          <a:prstGeom prst="rect">
            <a:avLst/>
          </a:prstGeom>
        </p:spPr>
      </p:pic>
      <p:sp>
        <p:nvSpPr>
          <p:cNvPr id="2" name="Title 1"/>
          <p:cNvSpPr>
            <a:spLocks noGrp="1"/>
          </p:cNvSpPr>
          <p:nvPr>
            <p:ph type="ctrTitle"/>
          </p:nvPr>
        </p:nvSpPr>
        <p:spPr>
          <a:xfrm>
            <a:off x="539552" y="374799"/>
            <a:ext cx="7772400" cy="1470025"/>
          </a:xfrm>
        </p:spPr>
        <p:txBody>
          <a:bodyPr>
            <a:noAutofit/>
          </a:bodyPr>
          <a:lstStyle/>
          <a:p>
            <a:pPr algn="l"/>
            <a:r>
              <a:rPr lang="en-GB" altLang="en-US" sz="3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Conclusions</a:t>
            </a:r>
            <a:endParaRPr lang="en-GB" sz="30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51</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674300" y="1628800"/>
            <a:ext cx="7426092" cy="4524315"/>
          </a:xfrm>
          <a:prstGeom prst="rect">
            <a:avLst/>
          </a:prstGeom>
          <a:noFill/>
        </p:spPr>
        <p:txBody>
          <a:bodyPr wrap="square" rtlCol="0">
            <a:spAutoFit/>
          </a:bodyPr>
          <a:lstStyle/>
          <a:p>
            <a:pPr marL="342900" indent="-342900">
              <a:spcBef>
                <a:spcPts val="12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Know your chemicals, know your business</a:t>
            </a:r>
          </a:p>
          <a:p>
            <a:pPr marL="342900" indent="-342900">
              <a:spcBef>
                <a:spcPts val="12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Substitute chemicals of concern with a safer alternative chemical or process whenever possible</a:t>
            </a:r>
          </a:p>
          <a:p>
            <a:pPr marL="342900" indent="-342900">
              <a:spcBef>
                <a:spcPts val="12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Follow the regulatory processes </a:t>
            </a:r>
          </a:p>
          <a:p>
            <a:pPr marL="342900" indent="-342900">
              <a:spcBef>
                <a:spcPts val="12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Engage with your suppliers and customers</a:t>
            </a:r>
          </a:p>
          <a:p>
            <a:pPr marL="342900" indent="-342900">
              <a:spcBef>
                <a:spcPts val="1200"/>
              </a:spcBef>
              <a:buClr>
                <a:schemeClr val="tx1"/>
              </a:buClr>
              <a:buFont typeface="Arial" panose="020B0604020202020204" pitchFamily="34" charset="0"/>
              <a:buChar char="•"/>
            </a:pPr>
            <a:r>
              <a:rPr lang="en-GB"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Participate in public consultations to make sure decisions are made on the best available information</a:t>
            </a:r>
          </a:p>
          <a:p>
            <a:endParaRPr lang="en-GB" b="1"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pPr algn="ctr"/>
            <a:r>
              <a:rPr lang="en-GB" dirty="0">
                <a:latin typeface="Verdana" panose="020B0604030504040204" pitchFamily="34" charset="0"/>
                <a:ea typeface="Verdana" panose="020B0604030504040204" pitchFamily="34" charset="0"/>
                <a:cs typeface="Verdana" panose="020B0604030504040204" pitchFamily="34" charset="0"/>
              </a:rPr>
              <a:t>The aim is to ensure that the risks associated with the use of substances of concern are identified and properly controlled for the safety of human health and the </a:t>
            </a:r>
            <a:r>
              <a:rPr lang="en-GB" dirty="0" smtClean="0">
                <a:latin typeface="Verdana" panose="020B0604030504040204" pitchFamily="34" charset="0"/>
                <a:ea typeface="Verdana" panose="020B0604030504040204" pitchFamily="34" charset="0"/>
                <a:cs typeface="Verdana" panose="020B0604030504040204" pitchFamily="34" charset="0"/>
              </a:rPr>
              <a:t>environment</a:t>
            </a:r>
          </a:p>
          <a:p>
            <a:endParaRPr lang="en-GB" sz="1600" b="1"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GB" sz="1600" b="1"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txBox="1">
            <a:spLocks/>
          </p:cNvSpPr>
          <p:nvPr/>
        </p:nvSpPr>
        <p:spPr bwMode="auto">
          <a:xfrm>
            <a:off x="395536" y="552608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solidFill>
                  <a:srgbClr val="0046AD"/>
                </a:solidFill>
                <a:latin typeface="Verdana" pitchFamily="34" charset="0"/>
                <a:ea typeface="Verdana" pitchFamily="34" charset="0"/>
                <a:cs typeface="Verdana" pitchFamily="34" charset="0"/>
                <a:hlinkClick r:id="rId4"/>
              </a:rPr>
              <a:t>https://</a:t>
            </a:r>
            <a:r>
              <a:rPr lang="en-GB" altLang="en-US" dirty="0" smtClean="0">
                <a:solidFill>
                  <a:srgbClr val="0046AD"/>
                </a:solidFill>
                <a:latin typeface="Verdana" pitchFamily="34" charset="0"/>
                <a:ea typeface="Verdana" pitchFamily="34" charset="0"/>
                <a:cs typeface="Verdana" pitchFamily="34" charset="0"/>
                <a:hlinkClick r:id="rId4"/>
              </a:rPr>
              <a:t>echa.europa.eu/regulations/reach/downstream-users</a:t>
            </a:r>
            <a:r>
              <a:rPr lang="en-GB" altLang="en-US" dirty="0" smtClean="0">
                <a:solidFill>
                  <a:srgbClr val="0046AD"/>
                </a:solidFill>
                <a:latin typeface="Verdana" pitchFamily="34" charset="0"/>
                <a:ea typeface="Verdana" pitchFamily="34" charset="0"/>
                <a:cs typeface="Verdana" pitchFamily="34" charset="0"/>
              </a:rPr>
              <a:t> </a:t>
            </a:r>
            <a:endParaRPr lang="en-GB" altLang="en-US" dirty="0">
              <a:solidFill>
                <a:srgbClr val="0046AD"/>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935662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485800"/>
            <a:ext cx="8363272" cy="1143000"/>
          </a:xfrm>
        </p:spPr>
        <p:txBody>
          <a:bodyPr>
            <a:normAutofit/>
          </a:bodyPr>
          <a:lstStyle/>
          <a:p>
            <a:pPr algn="l"/>
            <a:r>
              <a:rPr lang="en-GB"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Information for Downstream users on the ECHA website</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FBF7E9CE-8ECA-47E2-BD73-4D736B317C11}" type="slidenum">
              <a:rPr lang="en-GB" smtClean="0">
                <a:solidFill>
                  <a:prstClr val="black">
                    <a:tint val="75000"/>
                  </a:prstClr>
                </a:solidFill>
              </a:rPr>
              <a:pPr/>
              <a:t>52</a:t>
            </a:fld>
            <a:endParaRPr lang="en-GB">
              <a:solidFill>
                <a:prstClr val="black">
                  <a:tint val="75000"/>
                </a:prstClr>
              </a:solidFill>
            </a:endParaRPr>
          </a:p>
        </p:txBody>
      </p:sp>
      <p:sp>
        <p:nvSpPr>
          <p:cNvPr id="6" name="Content Placeholder 2"/>
          <p:cNvSpPr>
            <a:spLocks noGrp="1"/>
          </p:cNvSpPr>
          <p:nvPr>
            <p:ph idx="1"/>
          </p:nvPr>
        </p:nvSpPr>
        <p:spPr>
          <a:xfrm>
            <a:off x="482377" y="1760327"/>
            <a:ext cx="7992888" cy="2232248"/>
          </a:xfrm>
        </p:spPr>
        <p:txBody>
          <a:bodyPr>
            <a:noAutofit/>
          </a:bodyPr>
          <a:lstStyle/>
          <a:p>
            <a:r>
              <a:rPr lang="en-GB" sz="2000" dirty="0"/>
              <a:t>The technical, scientific and administrative aspects of REACH and CLP </a:t>
            </a:r>
            <a:r>
              <a:rPr lang="en-GB" sz="2000" dirty="0" smtClean="0"/>
              <a:t>are managed </a:t>
            </a:r>
            <a:r>
              <a:rPr lang="en-GB" sz="2000" dirty="0"/>
              <a:t>by ECHA, the European Chemicals Agency. </a:t>
            </a:r>
            <a:endParaRPr lang="en-GB" sz="2000" dirty="0" smtClean="0"/>
          </a:p>
          <a:p>
            <a:r>
              <a:rPr lang="en-GB" sz="2000" dirty="0" smtClean="0"/>
              <a:t>Web pages </a:t>
            </a:r>
            <a:r>
              <a:rPr lang="en-GB" sz="2000" dirty="0"/>
              <a:t>containing information specifically aimed at Downstream users have been </a:t>
            </a:r>
            <a:r>
              <a:rPr lang="en-GB" sz="2000" dirty="0" smtClean="0"/>
              <a:t>tagged “Downstream user”. </a:t>
            </a:r>
            <a:r>
              <a:rPr lang="en-GB" sz="2000" dirty="0"/>
              <a:t>Click the tag to retrieve the list of </a:t>
            </a:r>
            <a:r>
              <a:rPr lang="en-GB" sz="2000" dirty="0" smtClean="0"/>
              <a:t>relevant </a:t>
            </a:r>
            <a:r>
              <a:rPr lang="en-GB" sz="2000" dirty="0"/>
              <a:t>content.</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8004" y="3429000"/>
            <a:ext cx="5040000" cy="2721873"/>
          </a:xfrm>
          <a:prstGeom prst="rect">
            <a:avLst/>
          </a:prstGeom>
        </p:spPr>
      </p:pic>
      <p:sp>
        <p:nvSpPr>
          <p:cNvPr id="7" name="Rectangle 6"/>
          <p:cNvSpPr/>
          <p:nvPr/>
        </p:nvSpPr>
        <p:spPr>
          <a:xfrm>
            <a:off x="1835696" y="6320353"/>
            <a:ext cx="5544616" cy="276999"/>
          </a:xfrm>
          <a:prstGeom prst="rect">
            <a:avLst/>
          </a:prstGeom>
        </p:spPr>
        <p:txBody>
          <a:bodyPr wrap="square">
            <a:spAutoFit/>
          </a:bodyPr>
          <a:lstStyle/>
          <a:p>
            <a:pPr algn="ctr">
              <a:defRPr/>
            </a:pPr>
            <a:r>
              <a:rPr lang="en-GB" sz="1200" b="1" dirty="0" smtClean="0">
                <a:solidFill>
                  <a:srgbClr val="008BC8"/>
                </a:solidFill>
                <a:latin typeface="Verdana"/>
              </a:rPr>
              <a:t>echa.europa.eu/regulations/reach/downstream-users</a:t>
            </a:r>
            <a:endParaRPr lang="en-GB" sz="1200" b="1" dirty="0">
              <a:solidFill>
                <a:srgbClr val="008BC8"/>
              </a:solidFill>
              <a:latin typeface="Verdana"/>
            </a:endParaRPr>
          </a:p>
        </p:txBody>
      </p:sp>
    </p:spTree>
    <p:extLst>
      <p:ext uri="{BB962C8B-B14F-4D97-AF65-F5344CB8AC3E}">
        <p14:creationId xmlns:p14="http://schemas.microsoft.com/office/powerpoint/2010/main" val="27848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30783"/>
            <a:ext cx="8424936" cy="1470025"/>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The main principles of REACH/CLP</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11560" y="1527170"/>
            <a:ext cx="7344816" cy="4278094"/>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200" dirty="0">
                <a:latin typeface="Verdana" panose="020B0604030504040204" pitchFamily="34" charset="0"/>
                <a:ea typeface="Verdana" panose="020B0604030504040204" pitchFamily="34" charset="0"/>
                <a:cs typeface="Verdana" panose="020B0604030504040204" pitchFamily="34" charset="0"/>
              </a:rPr>
              <a:t>Industry is responsible for the safety of chemicals they place on the market</a:t>
            </a:r>
          </a:p>
          <a:p>
            <a:pPr marL="342900" indent="-342900">
              <a:spcBef>
                <a:spcPts val="1200"/>
              </a:spcBef>
              <a:buFont typeface="Arial" panose="020B0604020202020204" pitchFamily="34" charset="0"/>
              <a:buChar char="•"/>
            </a:pPr>
            <a:r>
              <a:rPr lang="en-GB" sz="2200" dirty="0">
                <a:latin typeface="Verdana" panose="020B0604030504040204" pitchFamily="34" charset="0"/>
                <a:ea typeface="Verdana" panose="020B0604030504040204" pitchFamily="34" charset="0"/>
                <a:cs typeface="Verdana" panose="020B0604030504040204" pitchFamily="34" charset="0"/>
              </a:rPr>
              <a:t>Industry has the responsibility to provide reliable and realistic information for decision-making on regulatory risk management options</a:t>
            </a:r>
          </a:p>
          <a:p>
            <a:pPr marL="342900" indent="-342900">
              <a:spcBef>
                <a:spcPts val="1200"/>
              </a:spcBef>
              <a:buFont typeface="Arial" panose="020B0604020202020204" pitchFamily="34" charset="0"/>
              <a:buChar char="•"/>
            </a:pPr>
            <a:r>
              <a:rPr lang="en-GB" sz="2200" dirty="0">
                <a:latin typeface="Verdana" panose="020B0604030504040204" pitchFamily="34" charset="0"/>
                <a:ea typeface="Verdana" panose="020B0604030504040204" pitchFamily="34" charset="0"/>
                <a:cs typeface="Verdana" panose="020B0604030504040204" pitchFamily="34" charset="0"/>
              </a:rPr>
              <a:t>Industry can support substitution of chemicals of concern with safer alternative</a:t>
            </a:r>
          </a:p>
          <a:p>
            <a:pPr marL="342900" indent="-342900">
              <a:spcBef>
                <a:spcPts val="1200"/>
              </a:spcBef>
              <a:buFont typeface="Arial" panose="020B0604020202020204" pitchFamily="34" charset="0"/>
              <a:buChar char="•"/>
            </a:pPr>
            <a:r>
              <a:rPr lang="en-GB" sz="2200" dirty="0">
                <a:latin typeface="Verdana" panose="020B0604030504040204" pitchFamily="34" charset="0"/>
                <a:ea typeface="Verdana" panose="020B0604030504040204" pitchFamily="34" charset="0"/>
                <a:cs typeface="Verdana" panose="020B0604030504040204" pitchFamily="34" charset="0"/>
              </a:rPr>
              <a:t>Authorities identify and if necessary regulate substances of concern to make sure that the risks associated with them are properly controlled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9204" y="4725143"/>
            <a:ext cx="1297212" cy="1685579"/>
          </a:xfrm>
          <a:prstGeom prst="rect">
            <a:avLst/>
          </a:prstGeom>
        </p:spPr>
      </p:pic>
    </p:spTree>
    <p:extLst>
      <p:ext uri="{BB962C8B-B14F-4D97-AF65-F5344CB8AC3E}">
        <p14:creationId xmlns:p14="http://schemas.microsoft.com/office/powerpoint/2010/main" val="171541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40"/>
            <a:ext cx="8424936" cy="1470025"/>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The typical path to regulatory control</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83568" y="5445224"/>
            <a:ext cx="7632848" cy="923330"/>
          </a:xfrm>
          <a:prstGeom prst="rect">
            <a:avLst/>
          </a:prstGeom>
          <a:noFill/>
        </p:spPr>
        <p:txBody>
          <a:bodyPr wrap="square" rtlCol="0">
            <a:spAutoFit/>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The aim is to ensure that the risks associated with the use of substances of concern are identified and properly controlled for </a:t>
            </a:r>
            <a:r>
              <a:rPr lang="en-GB" dirty="0">
                <a:latin typeface="Verdana" panose="020B0604030504040204" pitchFamily="34" charset="0"/>
                <a:ea typeface="Verdana" panose="020B0604030504040204" pitchFamily="34" charset="0"/>
                <a:cs typeface="Verdana" panose="020B0604030504040204" pitchFamily="34" charset="0"/>
              </a:rPr>
              <a:t>the safety of human health and the </a:t>
            </a:r>
            <a:r>
              <a:rPr lang="en-GB" dirty="0" smtClean="0">
                <a:latin typeface="Verdana" panose="020B0604030504040204" pitchFamily="34" charset="0"/>
                <a:ea typeface="Verdana" panose="020B0604030504040204" pitchFamily="34" charset="0"/>
                <a:cs typeface="Verdana" panose="020B0604030504040204" pitchFamily="34" charset="0"/>
              </a:rPr>
              <a:t>environment</a:t>
            </a:r>
          </a:p>
        </p:txBody>
      </p:sp>
      <p:sp>
        <p:nvSpPr>
          <p:cNvPr id="5" name="Right Arrow 4"/>
          <p:cNvSpPr/>
          <p:nvPr/>
        </p:nvSpPr>
        <p:spPr>
          <a:xfrm>
            <a:off x="1331640" y="1412776"/>
            <a:ext cx="6552728" cy="3860556"/>
          </a:xfrm>
          <a:prstGeom prst="rightArrow">
            <a:avLst/>
          </a:prstGeom>
          <a:solidFill>
            <a:srgbClr val="D7EFFA"/>
          </a:solidFill>
          <a:ln>
            <a:solidFill>
              <a:srgbClr val="D7EF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755576" y="2708920"/>
            <a:ext cx="1620000" cy="1080000"/>
          </a:xfrm>
          <a:prstGeom prst="round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2699792" y="2708920"/>
            <a:ext cx="1620000" cy="1080000"/>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4644008" y="2726920"/>
            <a:ext cx="1620000" cy="1080000"/>
          </a:xfrm>
          <a:prstGeom prst="round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6588224" y="2726920"/>
            <a:ext cx="1620000" cy="1080000"/>
          </a:xfrm>
          <a:prstGeom prst="roundRect">
            <a:avLst/>
          </a:prstGeom>
          <a:solidFill>
            <a:srgbClr val="0046AD"/>
          </a:solidFill>
          <a:ln>
            <a:solidFill>
              <a:srgbClr val="0046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755576" y="2726728"/>
            <a:ext cx="1656184" cy="830997"/>
          </a:xfrm>
          <a:prstGeom prst="rect">
            <a:avLst/>
          </a:prstGeom>
          <a:noFill/>
        </p:spPr>
        <p:txBody>
          <a:bodyPr wrap="square" rtlCol="0">
            <a:spAutoFit/>
          </a:bodyPr>
          <a:lstStyle/>
          <a:p>
            <a:pPr algn="ct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b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Identification of concern by authorities</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2699792" y="2726728"/>
            <a:ext cx="1656184" cy="1015663"/>
          </a:xfrm>
          <a:prstGeom prst="rect">
            <a:avLst/>
          </a:prstGeom>
          <a:noFill/>
        </p:spPr>
        <p:txBody>
          <a:bodyPr wrap="square" rtlCol="0">
            <a:spAutoFit/>
          </a:bodyPr>
          <a:lstStyle/>
          <a:p>
            <a:pPr algn="ct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Regulatory decision to address the concern</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4499992" y="2726728"/>
            <a:ext cx="1944216" cy="830997"/>
          </a:xfrm>
          <a:prstGeom prst="rect">
            <a:avLst/>
          </a:prstGeom>
          <a:noFill/>
        </p:spPr>
        <p:txBody>
          <a:bodyPr wrap="square" rtlCol="0">
            <a:spAutoFit/>
          </a:bodyPr>
          <a:lstStyle/>
          <a:p>
            <a:pPr algn="ct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b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Implementation</a:t>
            </a:r>
          </a:p>
          <a:p>
            <a:pPr algn="ct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 decision by industry</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6444208" y="2726728"/>
            <a:ext cx="1944216" cy="646331"/>
          </a:xfrm>
          <a:prstGeom prst="rect">
            <a:avLst/>
          </a:prstGeom>
          <a:noFill/>
        </p:spPr>
        <p:txBody>
          <a:bodyPr wrap="square" rtlCol="0">
            <a:spAutoFit/>
          </a:bodyPr>
          <a:lstStyle/>
          <a:p>
            <a:pPr algn="ct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4</a:t>
            </a: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b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Enforcement</a:t>
            </a:r>
          </a:p>
          <a:p>
            <a:pPr algn="ctr"/>
            <a:r>
              <a:rPr lang="en-GB"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by authorities</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37030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30783"/>
            <a:ext cx="8424936" cy="1470025"/>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How do authorities identify a concern and decide how to address it?</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a:xfrm>
            <a:off x="6553200" y="6356350"/>
            <a:ext cx="2133600" cy="365125"/>
          </a:xfrm>
        </p:spPr>
        <p:txBody>
          <a:bodyPr/>
          <a:lstStyle/>
          <a:p>
            <a:fld id="{6230B351-A18E-4512-92B8-03A75F39B8B0}" type="slidenum">
              <a:rPr lang="en-GB" sz="1000" smtClean="0">
                <a:latin typeface="Verdana" panose="020B0604030504040204" pitchFamily="34" charset="0"/>
                <a:ea typeface="Verdana" panose="020B0604030504040204" pitchFamily="34" charset="0"/>
                <a:cs typeface="Verdana" panose="020B0604030504040204" pitchFamily="34" charset="0"/>
              </a:rPr>
              <a:t>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4" name="Group 13"/>
          <p:cNvGrpSpPr/>
          <p:nvPr/>
        </p:nvGrpSpPr>
        <p:grpSpPr>
          <a:xfrm>
            <a:off x="446474" y="6244968"/>
            <a:ext cx="6213758" cy="288000"/>
            <a:chOff x="323560" y="6244968"/>
            <a:chExt cx="6213758" cy="288000"/>
          </a:xfrm>
        </p:grpSpPr>
        <p:sp>
          <p:nvSpPr>
            <p:cNvPr id="50" name="TextBox 49"/>
            <p:cNvSpPr txBox="1"/>
            <p:nvPr/>
          </p:nvSpPr>
          <p:spPr>
            <a:xfrm>
              <a:off x="632662" y="6258163"/>
              <a:ext cx="5904656" cy="2616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l"/>
              <a:r>
                <a:rPr lang="en-GB" dirty="0" smtClean="0">
                  <a:solidFill>
                    <a:schemeClr val="tx1"/>
                  </a:solidFill>
                </a:rPr>
                <a:t>Elements published </a:t>
              </a:r>
              <a:r>
                <a:rPr lang="en-GB" dirty="0">
                  <a:solidFill>
                    <a:schemeClr val="tx1"/>
                  </a:solidFill>
                </a:rPr>
                <a:t>on the Public Activities Coordination Tool (PACT)</a:t>
              </a:r>
            </a:p>
          </p:txBody>
        </p:sp>
        <p:sp>
          <p:nvSpPr>
            <p:cNvPr id="59" name="Oval 58"/>
            <p:cNvSpPr>
              <a:spLocks noChangeAspect="1"/>
            </p:cNvSpPr>
            <p:nvPr/>
          </p:nvSpPr>
          <p:spPr>
            <a:xfrm>
              <a:off x="323560" y="6244968"/>
              <a:ext cx="288000" cy="288000"/>
            </a:xfrm>
            <a:prstGeom prst="ellipse">
              <a:avLst/>
            </a:prstGeom>
            <a:solidFill>
              <a:srgbClr val="EB5D0B"/>
            </a:solidFill>
            <a:ln>
              <a:solidFill>
                <a:srgbClr val="EB5D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i-FI" b="1" dirty="0" smtClean="0">
                  <a:solidFill>
                    <a:schemeClr val="tx1"/>
                  </a:solidFill>
                </a:rPr>
                <a:t>P</a:t>
              </a:r>
              <a:endParaRPr lang="en-GB" b="1" dirty="0">
                <a:solidFill>
                  <a:schemeClr val="tx1"/>
                </a:solidFill>
              </a:endParaRPr>
            </a:p>
          </p:txBody>
        </p:sp>
      </p:grpSp>
      <p:grpSp>
        <p:nvGrpSpPr>
          <p:cNvPr id="4" name="Group 3"/>
          <p:cNvGrpSpPr/>
          <p:nvPr/>
        </p:nvGrpSpPr>
        <p:grpSpPr>
          <a:xfrm>
            <a:off x="120698" y="1965638"/>
            <a:ext cx="8915798" cy="3695610"/>
            <a:chOff x="120698" y="1965638"/>
            <a:chExt cx="8915798" cy="3695610"/>
          </a:xfrm>
        </p:grpSpPr>
        <p:sp>
          <p:nvSpPr>
            <p:cNvPr id="8" name="Right Arrow 7"/>
            <p:cNvSpPr/>
            <p:nvPr/>
          </p:nvSpPr>
          <p:spPr>
            <a:xfrm>
              <a:off x="1917993" y="3895099"/>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a:off x="5436096" y="3867237"/>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a:off x="7200336" y="3867237"/>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20"/>
            <p:cNvGrpSpPr/>
            <p:nvPr/>
          </p:nvGrpSpPr>
          <p:grpSpPr>
            <a:xfrm>
              <a:off x="5714366" y="2227511"/>
              <a:ext cx="1593938" cy="3407610"/>
              <a:chOff x="5642358" y="2227511"/>
              <a:chExt cx="1593938" cy="3407610"/>
            </a:xfrm>
          </p:grpSpPr>
          <p:grpSp>
            <p:nvGrpSpPr>
              <p:cNvPr id="15" name="Group 14"/>
              <p:cNvGrpSpPr/>
              <p:nvPr/>
            </p:nvGrpSpPr>
            <p:grpSpPr>
              <a:xfrm>
                <a:off x="5789217" y="3583954"/>
                <a:ext cx="1300220" cy="864000"/>
                <a:chOff x="5760132" y="3507405"/>
                <a:chExt cx="1300220" cy="864000"/>
              </a:xfrm>
            </p:grpSpPr>
            <p:sp>
              <p:nvSpPr>
                <p:cNvPr id="19" name="Diamond 18"/>
                <p:cNvSpPr>
                  <a:spLocks noChangeAspect="1"/>
                </p:cNvSpPr>
                <p:nvPr/>
              </p:nvSpPr>
              <p:spPr>
                <a:xfrm>
                  <a:off x="5762242" y="3507405"/>
                  <a:ext cx="1296000" cy="864000"/>
                </a:xfrm>
                <a:prstGeom prst="diamond">
                  <a:avLst/>
                </a:prstGeom>
                <a:solidFill>
                  <a:schemeClr val="bg1"/>
                </a:solidFill>
                <a:ln w="38100">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p:cNvSpPr txBox="1"/>
                <p:nvPr/>
              </p:nvSpPr>
              <p:spPr>
                <a:xfrm>
                  <a:off x="5760132" y="3808600"/>
                  <a:ext cx="1300220" cy="261610"/>
                </a:xfrm>
                <a:prstGeom prst="rect">
                  <a:avLst/>
                </a:prstGeom>
                <a:noFill/>
              </p:spPr>
              <p:txBody>
                <a:bodyPr wrap="square" rtlCol="0">
                  <a:spAutoFit/>
                </a:bodyPr>
                <a:lstStyle/>
                <a:p>
                  <a:pPr algn="ctr"/>
                  <a:r>
                    <a:rPr lang="en-GB" sz="11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What to do?</a:t>
                  </a: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49" name="TextBox 48"/>
              <p:cNvSpPr txBox="1"/>
              <p:nvPr/>
            </p:nvSpPr>
            <p:spPr>
              <a:xfrm>
                <a:off x="5719327" y="5034957"/>
                <a:ext cx="1440000" cy="600164"/>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No further action at this time</a:t>
                </a:r>
              </a:p>
            </p:txBody>
          </p:sp>
          <p:sp>
            <p:nvSpPr>
              <p:cNvPr id="51" name="TextBox 50"/>
              <p:cNvSpPr txBox="1"/>
              <p:nvPr/>
            </p:nvSpPr>
            <p:spPr>
              <a:xfrm>
                <a:off x="5642358" y="2227511"/>
                <a:ext cx="1593938" cy="769441"/>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Address concern via legislation other than REACH/CLP</a:t>
                </a:r>
              </a:p>
            </p:txBody>
          </p:sp>
          <p:sp>
            <p:nvSpPr>
              <p:cNvPr id="40" name="Right Arrow 39"/>
              <p:cNvSpPr/>
              <p:nvPr/>
            </p:nvSpPr>
            <p:spPr>
              <a:xfrm rot="16200000">
                <a:off x="6241327" y="3146285"/>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ight Arrow 40"/>
              <p:cNvSpPr/>
              <p:nvPr/>
            </p:nvSpPr>
            <p:spPr>
              <a:xfrm rot="5400000">
                <a:off x="6241327" y="4597287"/>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4" name="Right Arrow 33"/>
            <p:cNvSpPr/>
            <p:nvPr/>
          </p:nvSpPr>
          <p:spPr>
            <a:xfrm>
              <a:off x="3635896" y="3906341"/>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526467" y="3933056"/>
              <a:ext cx="570270" cy="246221"/>
            </a:xfrm>
            <a:prstGeom prst="rect">
              <a:avLst/>
            </a:prstGeom>
            <a:noFill/>
          </p:spPr>
          <p:txBody>
            <a:bodyPr wrap="square" rtlCol="0">
              <a:spAutoFit/>
            </a:bodyP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YES</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32" name="Group 31"/>
            <p:cNvGrpSpPr/>
            <p:nvPr/>
          </p:nvGrpSpPr>
          <p:grpSpPr>
            <a:xfrm>
              <a:off x="120698" y="2132856"/>
              <a:ext cx="1791082" cy="2304256"/>
              <a:chOff x="120698" y="2132856"/>
              <a:chExt cx="1791082" cy="2304256"/>
            </a:xfrm>
          </p:grpSpPr>
          <p:sp>
            <p:nvSpPr>
              <p:cNvPr id="43" name="TextBox 42"/>
              <p:cNvSpPr txBox="1"/>
              <p:nvPr/>
            </p:nvSpPr>
            <p:spPr>
              <a:xfrm>
                <a:off x="260155" y="2132856"/>
                <a:ext cx="1512168" cy="769441"/>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Information from substance registration and other databases</a:t>
                </a:r>
              </a:p>
            </p:txBody>
          </p:sp>
          <p:sp>
            <p:nvSpPr>
              <p:cNvPr id="5" name="Chevron 4"/>
              <p:cNvSpPr/>
              <p:nvPr/>
            </p:nvSpPr>
            <p:spPr>
              <a:xfrm rot="5400000">
                <a:off x="822862" y="3007985"/>
                <a:ext cx="386755" cy="553999"/>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31" name="Group 30"/>
              <p:cNvGrpSpPr/>
              <p:nvPr/>
            </p:nvGrpSpPr>
            <p:grpSpPr>
              <a:xfrm>
                <a:off x="120698" y="3667671"/>
                <a:ext cx="1791082" cy="769441"/>
                <a:chOff x="120698" y="3667671"/>
                <a:chExt cx="1791082" cy="769441"/>
              </a:xfrm>
            </p:grpSpPr>
            <p:sp>
              <p:nvSpPr>
                <p:cNvPr id="44" name="TextBox 43"/>
                <p:cNvSpPr txBox="1"/>
                <p:nvPr/>
              </p:nvSpPr>
              <p:spPr>
                <a:xfrm>
                  <a:off x="611560" y="3667671"/>
                  <a:ext cx="1300220" cy="769441"/>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1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Screening activities for potential concern</a:t>
                  </a: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a:picLocks noChangeAspect="1"/>
                </p:cNvPicPr>
                <p:nvPr/>
              </p:nvPicPr>
              <p:blipFill>
                <a:blip r:embed="rId3"/>
                <a:stretch>
                  <a:fillRect/>
                </a:stretch>
              </p:blipFill>
              <p:spPr>
                <a:xfrm>
                  <a:off x="120698" y="3717032"/>
                  <a:ext cx="634878" cy="678448"/>
                </a:xfrm>
                <a:prstGeom prst="rect">
                  <a:avLst/>
                </a:prstGeom>
              </p:spPr>
            </p:pic>
          </p:grpSp>
        </p:grpSp>
        <p:grpSp>
          <p:nvGrpSpPr>
            <p:cNvPr id="12" name="Group 11"/>
            <p:cNvGrpSpPr/>
            <p:nvPr/>
          </p:nvGrpSpPr>
          <p:grpSpPr>
            <a:xfrm rot="18643710">
              <a:off x="1487374" y="3037086"/>
              <a:ext cx="975715" cy="288336"/>
              <a:chOff x="475553" y="5164744"/>
              <a:chExt cx="975715" cy="288336"/>
            </a:xfrm>
          </p:grpSpPr>
          <p:sp>
            <p:nvSpPr>
              <p:cNvPr id="56" name="Right Arrow 55"/>
              <p:cNvSpPr/>
              <p:nvPr/>
            </p:nvSpPr>
            <p:spPr>
              <a:xfrm>
                <a:off x="547233" y="5164744"/>
                <a:ext cx="832355" cy="288336"/>
              </a:xfrm>
              <a:prstGeom prst="rightArrow">
                <a:avLst/>
              </a:prstGeom>
              <a:solidFill>
                <a:schemeClr val="accent6">
                  <a:lumMod val="20000"/>
                  <a:lumOff val="80000"/>
                </a:schemeClr>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475553" y="5231378"/>
                <a:ext cx="975715" cy="153888"/>
              </a:xfrm>
              <a:prstGeom prst="rect">
                <a:avLst/>
              </a:prstGeom>
              <a:noFill/>
            </p:spPr>
            <p:txBody>
              <a:bodyPr wrap="square" lIns="0" tIns="0" rIns="0" bIns="0" rtlCol="0">
                <a:spAutoFit/>
              </a:bodyPr>
              <a:lstStyle/>
              <a:p>
                <a:pPr algn="ctr"/>
                <a:r>
                  <a:rPr lang="fi-FI" sz="1000" b="1" dirty="0" smtClean="0">
                    <a:latin typeface="Verdana" panose="020B0604030504040204" pitchFamily="34" charset="0"/>
                    <a:ea typeface="Verdana" panose="020B0604030504040204" pitchFamily="34" charset="0"/>
                    <a:cs typeface="Verdana" panose="020B0604030504040204" pitchFamily="34" charset="0"/>
                  </a:rPr>
                  <a:t>IF NEEDED</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5" name="Group 24"/>
            <p:cNvGrpSpPr/>
            <p:nvPr/>
          </p:nvGrpSpPr>
          <p:grpSpPr>
            <a:xfrm>
              <a:off x="2263668" y="1965638"/>
              <a:ext cx="1444236" cy="3695610"/>
              <a:chOff x="2263668" y="1939511"/>
              <a:chExt cx="1444236" cy="3695610"/>
            </a:xfrm>
          </p:grpSpPr>
          <p:grpSp>
            <p:nvGrpSpPr>
              <p:cNvPr id="20" name="Group 19"/>
              <p:cNvGrpSpPr/>
              <p:nvPr/>
            </p:nvGrpSpPr>
            <p:grpSpPr>
              <a:xfrm>
                <a:off x="2337786" y="3579333"/>
                <a:ext cx="1296000" cy="864000"/>
                <a:chOff x="2326944" y="3573015"/>
                <a:chExt cx="1296000" cy="864000"/>
              </a:xfrm>
            </p:grpSpPr>
            <p:sp>
              <p:nvSpPr>
                <p:cNvPr id="17" name="Diamond 16"/>
                <p:cNvSpPr>
                  <a:spLocks noChangeAspect="1"/>
                </p:cNvSpPr>
                <p:nvPr/>
              </p:nvSpPr>
              <p:spPr>
                <a:xfrm>
                  <a:off x="2326944" y="3573015"/>
                  <a:ext cx="1296000" cy="864000"/>
                </a:xfrm>
                <a:prstGeom prst="diamond">
                  <a:avLst/>
                </a:prstGeom>
                <a:solidFill>
                  <a:schemeClr val="bg1"/>
                </a:solidFill>
                <a:ln w="38100">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2330628" y="3789572"/>
                  <a:ext cx="1288633" cy="430887"/>
                </a:xfrm>
                <a:prstGeom prst="rect">
                  <a:avLst/>
                </a:prstGeom>
                <a:noFill/>
              </p:spPr>
              <p:txBody>
                <a:bodyPr wrap="square" rtlCol="0">
                  <a:spAutoFit/>
                </a:bodyPr>
                <a:lstStyle/>
                <a:p>
                  <a:pPr algn="ctr"/>
                  <a:r>
                    <a:rPr lang="en-GB" sz="11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Is there a concern?</a:t>
                  </a:r>
                  <a:endParaRPr lang="en-GB" sz="11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48" name="TextBox 47"/>
              <p:cNvSpPr txBox="1"/>
              <p:nvPr/>
            </p:nvSpPr>
            <p:spPr>
              <a:xfrm>
                <a:off x="2263668" y="5034957"/>
                <a:ext cx="1444236" cy="600164"/>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No further action at this time</a:t>
                </a:r>
              </a:p>
            </p:txBody>
          </p:sp>
          <p:sp>
            <p:nvSpPr>
              <p:cNvPr id="35" name="Right Arrow 34"/>
              <p:cNvSpPr/>
              <p:nvPr/>
            </p:nvSpPr>
            <p:spPr>
              <a:xfrm rot="5400000">
                <a:off x="2787786" y="4594977"/>
                <a:ext cx="396000" cy="288336"/>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2700651" y="4524216"/>
                <a:ext cx="570270" cy="246221"/>
              </a:xfrm>
              <a:prstGeom prst="rect">
                <a:avLst/>
              </a:prstGeom>
              <a:noFill/>
            </p:spPr>
            <p:txBody>
              <a:bodyPr wrap="square" rtlCol="0">
                <a:spAutoFit/>
              </a:bodyP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NO</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55" name="Chevron 54"/>
              <p:cNvSpPr/>
              <p:nvPr/>
            </p:nvSpPr>
            <p:spPr>
              <a:xfrm rot="5400000">
                <a:off x="2792409" y="3011143"/>
                <a:ext cx="386755" cy="553999"/>
              </a:xfrm>
              <a:prstGeom prst="chevron">
                <a:avLst/>
              </a:prstGeom>
              <a:solidFill>
                <a:srgbClr val="D9F3FF"/>
              </a:solidFill>
              <a:ln w="19050">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2" name="Group 21"/>
              <p:cNvGrpSpPr/>
              <p:nvPr/>
            </p:nvGrpSpPr>
            <p:grpSpPr>
              <a:xfrm>
                <a:off x="2310802" y="1939511"/>
                <a:ext cx="1349968" cy="1057441"/>
                <a:chOff x="2357920" y="1939511"/>
                <a:chExt cx="1349968" cy="1057441"/>
              </a:xfrm>
            </p:grpSpPr>
            <p:sp>
              <p:nvSpPr>
                <p:cNvPr id="54" name="TextBox 53"/>
                <p:cNvSpPr txBox="1"/>
                <p:nvPr/>
              </p:nvSpPr>
              <p:spPr>
                <a:xfrm>
                  <a:off x="2357920" y="2058233"/>
                  <a:ext cx="1205968" cy="938719"/>
                </a:xfrm>
                <a:prstGeom prst="rect">
                  <a:avLst/>
                </a:prstGeom>
                <a:noFill/>
                <a:ln>
                  <a:solidFill>
                    <a:srgbClr val="008BC8"/>
                  </a:solidFill>
                  <a:prstDash val="dash"/>
                </a:ln>
              </p:spPr>
              <p:txBody>
                <a:bodyPr wrap="square" rtlCol="0">
                  <a:spAutoFit/>
                </a:bodyPr>
                <a:lstStyle>
                  <a:defPPr>
                    <a:defRPr lang="en-US"/>
                  </a:defPPr>
                  <a:lvl1pPr algn="ctr">
                    <a:defRPr sz="11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Additional information generated by authority activities</a:t>
                  </a:r>
                </a:p>
              </p:txBody>
            </p:sp>
            <p:sp>
              <p:nvSpPr>
                <p:cNvPr id="62" name="Oval 61"/>
                <p:cNvSpPr>
                  <a:spLocks noChangeAspect="1"/>
                </p:cNvSpPr>
                <p:nvPr/>
              </p:nvSpPr>
              <p:spPr>
                <a:xfrm>
                  <a:off x="3419888" y="1939511"/>
                  <a:ext cx="288000" cy="288000"/>
                </a:xfrm>
                <a:prstGeom prst="ellipse">
                  <a:avLst/>
                </a:prstGeom>
                <a:solidFill>
                  <a:srgbClr val="EB5D0B"/>
                </a:solidFill>
                <a:ln>
                  <a:solidFill>
                    <a:srgbClr val="EB5D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i-FI" b="1" dirty="0" smtClean="0">
                      <a:solidFill>
                        <a:schemeClr val="tx1"/>
                      </a:solidFill>
                    </a:rPr>
                    <a:t>P</a:t>
                  </a:r>
                  <a:endParaRPr lang="en-GB" b="1" dirty="0">
                    <a:solidFill>
                      <a:schemeClr val="tx1"/>
                    </a:solidFill>
                  </a:endParaRPr>
                </a:p>
              </p:txBody>
            </p:sp>
          </p:grpSp>
        </p:grpSp>
        <p:grpSp>
          <p:nvGrpSpPr>
            <p:cNvPr id="24" name="Group 23"/>
            <p:cNvGrpSpPr/>
            <p:nvPr/>
          </p:nvGrpSpPr>
          <p:grpSpPr>
            <a:xfrm>
              <a:off x="4067944" y="3626685"/>
              <a:ext cx="1485184" cy="880817"/>
              <a:chOff x="4022904" y="3626685"/>
              <a:chExt cx="1485184" cy="880817"/>
            </a:xfrm>
          </p:grpSpPr>
          <p:sp>
            <p:nvSpPr>
              <p:cNvPr id="46" name="TextBox 45"/>
              <p:cNvSpPr txBox="1"/>
              <p:nvPr/>
            </p:nvSpPr>
            <p:spPr>
              <a:xfrm>
                <a:off x="4022904" y="3626685"/>
                <a:ext cx="1372227" cy="769441"/>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smtClean="0"/>
                  <a:t>Regulatory management option analysis </a:t>
                </a:r>
                <a:r>
                  <a:rPr lang="en-GB" dirty="0"/>
                  <a:t>(RMOA</a:t>
                </a:r>
                <a:r>
                  <a:rPr lang="en-GB" dirty="0" smtClean="0"/>
                  <a:t>)</a:t>
                </a:r>
                <a:endParaRPr lang="en-GB" dirty="0"/>
              </a:p>
            </p:txBody>
          </p:sp>
          <p:sp>
            <p:nvSpPr>
              <p:cNvPr id="63" name="Oval 62"/>
              <p:cNvSpPr>
                <a:spLocks noChangeAspect="1"/>
              </p:cNvSpPr>
              <p:nvPr/>
            </p:nvSpPr>
            <p:spPr>
              <a:xfrm>
                <a:off x="5220088" y="4219502"/>
                <a:ext cx="288000" cy="288000"/>
              </a:xfrm>
              <a:prstGeom prst="ellipse">
                <a:avLst/>
              </a:prstGeom>
              <a:solidFill>
                <a:srgbClr val="EB5D0B"/>
              </a:solidFill>
              <a:ln>
                <a:solidFill>
                  <a:srgbClr val="EB5D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i-FI" b="1" dirty="0" smtClean="0">
                    <a:solidFill>
                      <a:schemeClr val="tx1"/>
                    </a:solidFill>
                  </a:rPr>
                  <a:t>P</a:t>
                </a:r>
                <a:endParaRPr lang="en-GB" b="1" dirty="0">
                  <a:solidFill>
                    <a:schemeClr val="tx1"/>
                  </a:solidFill>
                </a:endParaRPr>
              </a:p>
            </p:txBody>
          </p:sp>
        </p:grpSp>
        <p:grpSp>
          <p:nvGrpSpPr>
            <p:cNvPr id="23" name="Group 22"/>
            <p:cNvGrpSpPr/>
            <p:nvPr/>
          </p:nvGrpSpPr>
          <p:grpSpPr>
            <a:xfrm>
              <a:off x="7664180" y="3594987"/>
              <a:ext cx="1372316" cy="716500"/>
              <a:chOff x="7664180" y="3594987"/>
              <a:chExt cx="1372316" cy="716500"/>
            </a:xfrm>
          </p:grpSpPr>
          <p:sp>
            <p:nvSpPr>
              <p:cNvPr id="52" name="TextBox 51"/>
              <p:cNvSpPr txBox="1"/>
              <p:nvPr/>
            </p:nvSpPr>
            <p:spPr>
              <a:xfrm>
                <a:off x="7664180" y="3711323"/>
                <a:ext cx="1300220" cy="600164"/>
              </a:xfrm>
              <a:prstGeom prst="rect">
                <a:avLst/>
              </a:prstGeom>
              <a:ln>
                <a:solidFill>
                  <a:srgbClr val="008BC8"/>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100" b="1">
                    <a:solidFill>
                      <a:srgbClr val="008BC8"/>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Address concern via REACH/CLP</a:t>
                </a:r>
              </a:p>
            </p:txBody>
          </p:sp>
          <p:sp>
            <p:nvSpPr>
              <p:cNvPr id="64" name="Oval 63"/>
              <p:cNvSpPr>
                <a:spLocks noChangeAspect="1"/>
              </p:cNvSpPr>
              <p:nvPr/>
            </p:nvSpPr>
            <p:spPr>
              <a:xfrm>
                <a:off x="8748496" y="3594987"/>
                <a:ext cx="288000" cy="288000"/>
              </a:xfrm>
              <a:prstGeom prst="ellipse">
                <a:avLst/>
              </a:prstGeom>
              <a:solidFill>
                <a:srgbClr val="EB5D0B"/>
              </a:solidFill>
              <a:ln>
                <a:solidFill>
                  <a:srgbClr val="EB5D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i-FI" b="1" dirty="0" smtClean="0">
                    <a:solidFill>
                      <a:schemeClr val="tx1"/>
                    </a:solidFill>
                  </a:rPr>
                  <a:t>P</a:t>
                </a:r>
                <a:endParaRPr lang="en-GB" b="1" dirty="0">
                  <a:solidFill>
                    <a:schemeClr val="tx1"/>
                  </a:solidFill>
                </a:endParaRPr>
              </a:p>
            </p:txBody>
          </p:sp>
        </p:grpSp>
      </p:grpSp>
    </p:spTree>
    <p:extLst>
      <p:ext uri="{BB962C8B-B14F-4D97-AF65-F5344CB8AC3E}">
        <p14:creationId xmlns:p14="http://schemas.microsoft.com/office/powerpoint/2010/main" val="2163022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429960"/>
            <a:ext cx="995975" cy="838800"/>
          </a:xfrm>
          <a:prstGeom prst="rect">
            <a:avLst/>
          </a:prstGeom>
        </p:spPr>
      </p:pic>
      <p:sp>
        <p:nvSpPr>
          <p:cNvPr id="2" name="Title 1"/>
          <p:cNvSpPr>
            <a:spLocks noGrp="1"/>
          </p:cNvSpPr>
          <p:nvPr>
            <p:ph type="ctrTitle"/>
          </p:nvPr>
        </p:nvSpPr>
        <p:spPr>
          <a:xfrm>
            <a:off x="395536" y="188640"/>
            <a:ext cx="8424936" cy="1470025"/>
          </a:xfrm>
        </p:spPr>
        <p:txBody>
          <a:bodyPr>
            <a:no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PACT, tips for DUs</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539552" y="1394187"/>
            <a:ext cx="7704856" cy="4555093"/>
          </a:xfrm>
          <a:prstGeom prst="rect">
            <a:avLst/>
          </a:prstGeom>
          <a:noFill/>
        </p:spPr>
        <p:txBody>
          <a:bodyPr wrap="square" rtlCol="0">
            <a:spAutoFit/>
          </a:bodyPr>
          <a:lstStyle/>
          <a:p>
            <a:r>
              <a:rPr lang="en-GB" sz="2000" dirty="0">
                <a:latin typeface="Verdana" panose="020B0604030504040204" pitchFamily="34" charset="0"/>
                <a:ea typeface="Verdana" panose="020B0604030504040204" pitchFamily="34" charset="0"/>
                <a:cs typeface="Verdana" panose="020B0604030504040204" pitchFamily="34" charset="0"/>
              </a:rPr>
              <a:t>The Public Activities Coordination Tool (PACT) lists substances for which authorities are working on under REACH and the CLP Regulation. </a:t>
            </a:r>
          </a:p>
          <a:p>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latin typeface="Verdana" panose="020B0604030504040204" pitchFamily="34" charset="0"/>
                <a:ea typeface="Verdana" panose="020B0604030504040204" pitchFamily="34" charset="0"/>
                <a:cs typeface="Verdana" panose="020B0604030504040204" pitchFamily="34" charset="0"/>
              </a:rPr>
              <a:t>If a substance you use is published in the PACT, it means that </a:t>
            </a:r>
            <a:r>
              <a:rPr lang="en-GB" sz="2000" dirty="0" smtClean="0">
                <a:latin typeface="Verdana" panose="020B0604030504040204" pitchFamily="34" charset="0"/>
                <a:ea typeface="Verdana" panose="020B0604030504040204" pitchFamily="34" charset="0"/>
                <a:cs typeface="Verdana" panose="020B0604030504040204" pitchFamily="34" charset="0"/>
              </a:rPr>
              <a:t>authorities:</a:t>
            </a:r>
            <a:endParaRPr lang="en-GB" sz="2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have identified </a:t>
            </a:r>
            <a:r>
              <a:rPr lang="en-GB" sz="2000" dirty="0">
                <a:latin typeface="Verdana" panose="020B0604030504040204" pitchFamily="34" charset="0"/>
                <a:ea typeface="Verdana" panose="020B0604030504040204" pitchFamily="34" charset="0"/>
                <a:cs typeface="Verdana" panose="020B0604030504040204" pitchFamily="34" charset="0"/>
              </a:rPr>
              <a:t>potential </a:t>
            </a:r>
            <a:r>
              <a:rPr lang="en-GB" sz="2000" dirty="0" smtClean="0">
                <a:latin typeface="Verdana" panose="020B0604030504040204" pitchFamily="34" charset="0"/>
                <a:ea typeface="Verdana" panose="020B0604030504040204" pitchFamily="34" charset="0"/>
                <a:cs typeface="Verdana" panose="020B0604030504040204" pitchFamily="34" charset="0"/>
              </a:rPr>
              <a:t>data gaps (</a:t>
            </a:r>
            <a:r>
              <a:rPr lang="en-GB" sz="2000" dirty="0" smtClean="0">
                <a:latin typeface="Arial" panose="020B0604020202020204" pitchFamily="34" charset="0"/>
                <a:ea typeface="Verdana" panose="020B0604030504040204" pitchFamily="34" charset="0"/>
                <a:cs typeface="Arial" panose="020B0604020202020204" pitchFamily="34" charset="0"/>
              </a:rPr>
              <a:t>→ </a:t>
            </a:r>
            <a:r>
              <a:rPr lang="en-GB" sz="2000" dirty="0" smtClean="0">
                <a:latin typeface="Verdana" panose="020B0604030504040204" pitchFamily="34" charset="0"/>
                <a:ea typeface="Verdana" panose="020B0604030504040204" pitchFamily="34" charset="0"/>
                <a:cs typeface="Verdana" panose="020B0604030504040204" pitchFamily="34" charset="0"/>
              </a:rPr>
              <a:t>substance or dossier evaluation)</a:t>
            </a:r>
          </a:p>
          <a:p>
            <a:pPr marL="342900" indent="-342900">
              <a:spcBef>
                <a:spcPts val="1200"/>
              </a:spcBef>
              <a:buFont typeface="Arial" panose="020B0604020202020204" pitchFamily="34" charset="0"/>
              <a:buChar char="•"/>
            </a:pPr>
            <a:r>
              <a:rPr lang="en-GB" sz="2000" dirty="0" smtClean="0">
                <a:latin typeface="Verdana" panose="020B0604030504040204" pitchFamily="34" charset="0"/>
                <a:ea typeface="Verdana" panose="020B0604030504040204" pitchFamily="34" charset="0"/>
                <a:cs typeface="Verdana" panose="020B0604030504040204" pitchFamily="34" charset="0"/>
              </a:rPr>
              <a:t>have identified </a:t>
            </a:r>
            <a:r>
              <a:rPr lang="en-GB" sz="2000" dirty="0">
                <a:latin typeface="Verdana" panose="020B0604030504040204" pitchFamily="34" charset="0"/>
                <a:ea typeface="Verdana" panose="020B0604030504040204" pitchFamily="34" charset="0"/>
                <a:cs typeface="Verdana" panose="020B0604030504040204" pitchFamily="34" charset="0"/>
              </a:rPr>
              <a:t>a potential concern and are exploring it </a:t>
            </a:r>
            <a:r>
              <a:rPr lang="en-GB" sz="2000" dirty="0" smtClean="0">
                <a:latin typeface="Verdana" panose="020B0604030504040204" pitchFamily="34" charset="0"/>
                <a:ea typeface="Verdana" panose="020B0604030504040204" pitchFamily="34" charset="0"/>
                <a:cs typeface="Verdana" panose="020B0604030504040204" pitchFamily="34" charset="0"/>
              </a:rPr>
              <a:t>(</a:t>
            </a:r>
            <a:r>
              <a:rPr lang="en-GB" sz="2000" dirty="0">
                <a:latin typeface="Arial" panose="020B0604020202020204" pitchFamily="34" charset="0"/>
                <a:ea typeface="Verdana" panose="020B0604030504040204" pitchFamily="34" charset="0"/>
                <a:cs typeface="Arial" panose="020B0604020202020204" pitchFamily="34" charset="0"/>
              </a:rPr>
              <a:t>→ </a:t>
            </a:r>
            <a:r>
              <a:rPr lang="en-GB" sz="2000" dirty="0" smtClean="0">
                <a:latin typeface="Verdana" panose="020B0604030504040204" pitchFamily="34" charset="0"/>
                <a:ea typeface="Verdana" panose="020B0604030504040204" pitchFamily="34" charset="0"/>
                <a:cs typeface="Verdana" panose="020B0604030504040204" pitchFamily="34" charset="0"/>
              </a:rPr>
              <a:t>hazard assessment for </a:t>
            </a:r>
            <a:r>
              <a:rPr lang="en-GB" sz="2000" dirty="0">
                <a:latin typeface="Verdana" panose="020B0604030504040204" pitchFamily="34" charset="0"/>
                <a:ea typeface="Verdana" panose="020B0604030504040204" pitchFamily="34" charset="0"/>
                <a:cs typeface="Verdana" panose="020B0604030504040204" pitchFamily="34" charset="0"/>
              </a:rPr>
              <a:t>PBT/</a:t>
            </a:r>
            <a:r>
              <a:rPr lang="en-GB" sz="2000" dirty="0" err="1">
                <a:latin typeface="Verdana" panose="020B0604030504040204" pitchFamily="34" charset="0"/>
                <a:ea typeface="Verdana" panose="020B0604030504040204" pitchFamily="34" charset="0"/>
                <a:cs typeface="Verdana" panose="020B0604030504040204" pitchFamily="34" charset="0"/>
              </a:rPr>
              <a:t>vPvB</a:t>
            </a:r>
            <a:r>
              <a:rPr lang="en-GB" sz="2000" dirty="0">
                <a:latin typeface="Verdana" panose="020B0604030504040204" pitchFamily="34" charset="0"/>
                <a:ea typeface="Verdana" panose="020B0604030504040204" pitchFamily="34" charset="0"/>
                <a:cs typeface="Verdana" panose="020B0604030504040204" pitchFamily="34" charset="0"/>
              </a:rPr>
              <a:t> </a:t>
            </a:r>
            <a:r>
              <a:rPr lang="en-GB" sz="2000" dirty="0" smtClean="0">
                <a:latin typeface="Verdana" panose="020B0604030504040204" pitchFamily="34" charset="0"/>
                <a:ea typeface="Verdana" panose="020B0604030504040204" pitchFamily="34" charset="0"/>
                <a:cs typeface="Verdana" panose="020B0604030504040204" pitchFamily="34" charset="0"/>
              </a:rPr>
              <a:t>or </a:t>
            </a:r>
            <a:r>
              <a:rPr lang="en-GB" sz="2000" dirty="0">
                <a:latin typeface="Verdana" panose="020B0604030504040204" pitchFamily="34" charset="0"/>
                <a:ea typeface="Verdana" panose="020B0604030504040204" pitchFamily="34" charset="0"/>
                <a:cs typeface="Verdana" panose="020B0604030504040204" pitchFamily="34" charset="0"/>
              </a:rPr>
              <a:t>ED properties)</a:t>
            </a:r>
          </a:p>
          <a:p>
            <a:pPr marL="342900" indent="-342900">
              <a:spcBef>
                <a:spcPts val="1200"/>
              </a:spcBef>
              <a:buFont typeface="Arial" panose="020B0604020202020204" pitchFamily="34" charset="0"/>
              <a:buChar char="•"/>
            </a:pPr>
            <a:r>
              <a:rPr lang="en-GB" sz="2000" dirty="0">
                <a:latin typeface="Verdana" panose="020B0604030504040204" pitchFamily="34" charset="0"/>
                <a:ea typeface="Verdana" panose="020B0604030504040204" pitchFamily="34" charset="0"/>
                <a:cs typeface="Verdana" panose="020B0604030504040204" pitchFamily="34" charset="0"/>
              </a:rPr>
              <a:t>aim at clarifying whether regulatory </a:t>
            </a:r>
            <a:r>
              <a:rPr lang="en-GB" sz="2000" dirty="0" smtClean="0">
                <a:latin typeface="Verdana" panose="020B0604030504040204" pitchFamily="34" charset="0"/>
                <a:ea typeface="Verdana" panose="020B0604030504040204" pitchFamily="34" charset="0"/>
                <a:cs typeface="Verdana" panose="020B0604030504040204" pitchFamily="34" charset="0"/>
              </a:rPr>
              <a:t>management </a:t>
            </a:r>
            <a:r>
              <a:rPr lang="en-GB" sz="2000" dirty="0">
                <a:latin typeface="Verdana" panose="020B0604030504040204" pitchFamily="34" charset="0"/>
                <a:ea typeface="Verdana" panose="020B0604030504040204" pitchFamily="34" charset="0"/>
                <a:cs typeface="Verdana" panose="020B0604030504040204" pitchFamily="34" charset="0"/>
              </a:rPr>
              <a:t>is necessary and if yes, which measure would be the most appropriate </a:t>
            </a:r>
            <a:r>
              <a:rPr lang="en-GB" sz="2000" dirty="0" smtClean="0">
                <a:latin typeface="Verdana" panose="020B0604030504040204" pitchFamily="34" charset="0"/>
                <a:ea typeface="Verdana" panose="020B0604030504040204" pitchFamily="34" charset="0"/>
                <a:cs typeface="Verdana" panose="020B0604030504040204" pitchFamily="34" charset="0"/>
              </a:rPr>
              <a:t>(</a:t>
            </a:r>
            <a:r>
              <a:rPr lang="en-GB" sz="2000" dirty="0">
                <a:latin typeface="Arial" panose="020B0604020202020204" pitchFamily="34" charset="0"/>
                <a:ea typeface="Verdana" panose="020B0604030504040204" pitchFamily="34" charset="0"/>
                <a:cs typeface="Arial" panose="020B0604020202020204" pitchFamily="34" charset="0"/>
              </a:rPr>
              <a:t>→ </a:t>
            </a:r>
            <a:r>
              <a:rPr lang="en-GB" sz="2000" dirty="0" smtClean="0">
                <a:latin typeface="Verdana" panose="020B0604030504040204" pitchFamily="34" charset="0"/>
                <a:ea typeface="Verdana" panose="020B0604030504040204" pitchFamily="34" charset="0"/>
                <a:cs typeface="Verdana" panose="020B0604030504040204" pitchFamily="34" charset="0"/>
              </a:rPr>
              <a:t>RMOA</a:t>
            </a:r>
            <a:r>
              <a:rPr lang="en-GB" sz="2000" dirty="0">
                <a:latin typeface="Verdana" panose="020B0604030504040204" pitchFamily="34" charset="0"/>
                <a:ea typeface="Verdana" panose="020B0604030504040204" pitchFamily="34" charset="0"/>
                <a:cs typeface="Verdana" panose="020B0604030504040204" pitchFamily="34" charset="0"/>
              </a:rPr>
              <a:t>)</a:t>
            </a:r>
          </a:p>
        </p:txBody>
      </p:sp>
      <p:sp>
        <p:nvSpPr>
          <p:cNvPr id="8"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30B351-A18E-4512-92B8-03A75F39B8B0}" type="slidenum">
              <a:rPr lang="en-GB" smtClean="0">
                <a:solidFill>
                  <a:prstClr val="black">
                    <a:tint val="75000"/>
                  </a:prstClr>
                </a:solidFill>
              </a:rPr>
              <a:pPr/>
              <a:t>9</a:t>
            </a:fld>
            <a:endParaRPr lang="en-GB" dirty="0">
              <a:solidFill>
                <a:prstClr val="black">
                  <a:tint val="75000"/>
                </a:prstClr>
              </a:solidFill>
            </a:endParaRPr>
          </a:p>
        </p:txBody>
      </p:sp>
      <p:sp>
        <p:nvSpPr>
          <p:cNvPr id="4" name="TextBox 3"/>
          <p:cNvSpPr txBox="1"/>
          <p:nvPr/>
        </p:nvSpPr>
        <p:spPr>
          <a:xfrm>
            <a:off x="1704825" y="6165304"/>
            <a:ext cx="5734351" cy="369332"/>
          </a:xfrm>
          <a:prstGeom prst="rect">
            <a:avLst/>
          </a:prstGeom>
          <a:noFill/>
        </p:spPr>
        <p:txBody>
          <a:bodyPr wrap="square" rtlCol="0">
            <a:spAutoFit/>
          </a:bodyPr>
          <a:lstStyle/>
          <a:p>
            <a:pPr algn="ctr"/>
            <a:r>
              <a:rPr lang="en-GB" u="sng" dirty="0">
                <a:solidFill>
                  <a:srgbClr val="0046AD"/>
                </a:solidFill>
                <a:latin typeface="Verdana" panose="020B0604030504040204" pitchFamily="34" charset="0"/>
                <a:ea typeface="Verdana" panose="020B0604030504040204" pitchFamily="34" charset="0"/>
                <a:cs typeface="Verdana" panose="020B0604030504040204" pitchFamily="34" charset="0"/>
              </a:rPr>
              <a:t>https://echa.europa.eu/pact </a:t>
            </a:r>
            <a:endParaRPr lang="en-GB" u="sng"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55140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a3c34eed-3ef9-4750-993f-44a2ccbf1637">
      <Terms xmlns="http://schemas.microsoft.com/office/infopath/2007/PartnerControls"/>
    </ECHADocumentTypeTaxHTField0>
    <ECHASecClassTaxHTField0 xmlns="a3c34eed-3ef9-4750-993f-44a2ccbf1637">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a3c34eed-3ef9-4750-993f-44a2ccbf1637">
      <Terms xmlns="http://schemas.microsoft.com/office/infopath/2007/PartnerControls"/>
    </ECHACategoryTaxHTField0>
    <TaxCatchAll xmlns="b80ede5c-af4c-4bf2-9a87-706a3579dc11">
      <Value>1</Value>
      <Value>66</Value>
    </TaxCatchAll>
    <ECHAProcessTaxHTField0 xmlns="a3c34eed-3ef9-4750-993f-44a2ccbf1637">
      <Terms xmlns="http://schemas.microsoft.com/office/infopath/2007/PartnerControls">
        <TermInfo xmlns="http://schemas.microsoft.com/office/infopath/2007/PartnerControls">
          <TermName xmlns="http://schemas.microsoft.com/office/infopath/2007/PartnerControls">01.09 CSA programme</TermName>
          <TermId xmlns="http://schemas.microsoft.com/office/infopath/2007/PartnerControls">70ae4229-956a-4b22-bf07-877fb3bf4a31</TermId>
        </TermInfo>
      </Terms>
    </ECHAProcessTaxHTField0>
    <_dlc_DocId xmlns="b80ede5c-af4c-4bf2-9a87-706a3579dc11">ACTV1-50-28730</_dlc_DocId>
    <_dlc_DocIdUrl xmlns="b80ede5c-af4c-4bf2-9a87-706a3579dc11">
      <Url>https://activity.echa.europa.eu/sites/act-1/process-1-9/_layouts/15/DocIdRedir.aspx?ID=ACTV1-50-28730</Url>
      <Description>ACTV1-50-28730</Description>
    </_dlc_DocIdUrl>
  </documentManagement>
</p:properties>
</file>

<file path=customXml/item2.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3.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01998545ADF9924281D07AB4103C3421" ma:contentTypeVersion="16" ma:contentTypeDescription="Content type for ECHA process documents" ma:contentTypeScope="" ma:versionID="981da3ce7c9377ed91b74f764a715d80">
  <xsd:schema xmlns:xsd="http://www.w3.org/2001/XMLSchema" xmlns:xs="http://www.w3.org/2001/XMLSchema" xmlns:p="http://schemas.microsoft.com/office/2006/metadata/properties" xmlns:ns2="a3c34eed-3ef9-4750-993f-44a2ccbf1637" xmlns:ns3="b80ede5c-af4c-4bf2-9a87-706a3579dc11" targetNamespace="http://schemas.microsoft.com/office/2006/metadata/properties" ma:root="true" ma:fieldsID="dda872c5636412a79d3decdeb7d78812" ns2:_="" ns3:_="">
    <xsd:import namespace="a3c34eed-3ef9-4750-993f-44a2ccbf1637"/>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c34eed-3ef9-4750-993f-44a2ccbf1637"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Internal|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8da9f775-fdf3-4d14-99ae-8f8e0cbfc351}" ma:internalName="TaxCatchAll" ma:showField="CatchAllData" ma:web="a3c34eed-3ef9-4750-993f-44a2ccbf163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8da9f775-fdf3-4d14-99ae-8f8e0cbfc351}" ma:internalName="TaxCatchAllLabel" ma:readOnly="true" ma:showField="CatchAllDataLabel" ma:web="a3c34eed-3ef9-4750-993f-44a2ccbf16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5D847F-928A-4EEF-8BAC-17BEDAF20CB4}"/>
</file>

<file path=customXml/itemProps2.xml><?xml version="1.0" encoding="utf-8"?>
<ds:datastoreItem xmlns:ds="http://schemas.openxmlformats.org/officeDocument/2006/customXml" ds:itemID="{EE1D2ABB-FE13-4789-8A2F-78AA45CDF6E0}"/>
</file>

<file path=customXml/itemProps3.xml><?xml version="1.0" encoding="utf-8"?>
<ds:datastoreItem xmlns:ds="http://schemas.openxmlformats.org/officeDocument/2006/customXml" ds:itemID="{8DE99FA1-6153-42EB-AE96-C98CEB22A0B6}"/>
</file>

<file path=customXml/itemProps4.xml><?xml version="1.0" encoding="utf-8"?>
<ds:datastoreItem xmlns:ds="http://schemas.openxmlformats.org/officeDocument/2006/customXml" ds:itemID="{0020010C-BF63-477F-9D77-CD43FF5DBEBF}"/>
</file>

<file path=customXml/itemProps5.xml><?xml version="1.0" encoding="utf-8"?>
<ds:datastoreItem xmlns:ds="http://schemas.openxmlformats.org/officeDocument/2006/customXml" ds:itemID="{64D49157-2A51-407F-805F-897057BB0F19}"/>
</file>

<file path=docProps/app.xml><?xml version="1.0" encoding="utf-8"?>
<Properties xmlns="http://schemas.openxmlformats.org/officeDocument/2006/extended-properties" xmlns:vt="http://schemas.openxmlformats.org/officeDocument/2006/docPropsVTypes">
  <TotalTime>13858</TotalTime>
  <Words>5817</Words>
  <Application>Microsoft Office PowerPoint</Application>
  <PresentationFormat>On-screen Show (4:3)</PresentationFormat>
  <Paragraphs>717</Paragraphs>
  <Slides>52</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ＭＳ Ｐゴシック</vt:lpstr>
      <vt:lpstr>Arial</vt:lpstr>
      <vt:lpstr>Calibri</vt:lpstr>
      <vt:lpstr>Verdana</vt:lpstr>
      <vt:lpstr>Wingdings</vt:lpstr>
      <vt:lpstr>Office Theme</vt:lpstr>
      <vt:lpstr>Identifying and addressing chemicals of concern under REACH and CLP</vt:lpstr>
      <vt:lpstr>Purpose of this presentation</vt:lpstr>
      <vt:lpstr>Contents</vt:lpstr>
      <vt:lpstr>Section 1</vt:lpstr>
      <vt:lpstr>What are chemicals of concern?</vt:lpstr>
      <vt:lpstr>The main principles of REACH/CLP</vt:lpstr>
      <vt:lpstr>The typical path to regulatory control</vt:lpstr>
      <vt:lpstr>How do authorities identify a concern and decide how to address it?</vt:lpstr>
      <vt:lpstr>PACT, tips for DUs</vt:lpstr>
      <vt:lpstr>PACT, tips for DUs</vt:lpstr>
      <vt:lpstr>Registry of Intentions (RoI)</vt:lpstr>
      <vt:lpstr>Section 2</vt:lpstr>
      <vt:lpstr>Actors</vt:lpstr>
      <vt:lpstr>Lists published on ECHA website</vt:lpstr>
      <vt:lpstr>Harmonised Classification &amp; Labelling</vt:lpstr>
      <vt:lpstr>PowerPoint Presentation</vt:lpstr>
      <vt:lpstr>Registry of current CLH intentions</vt:lpstr>
      <vt:lpstr>Consultation on proposal dossier</vt:lpstr>
      <vt:lpstr>Opinion of the Risk Assessment Committee</vt:lpstr>
      <vt:lpstr>The decision</vt:lpstr>
      <vt:lpstr>More tips on CLH and self-classification</vt:lpstr>
      <vt:lpstr>CLH, process summary</vt:lpstr>
      <vt:lpstr>Authorisation</vt:lpstr>
      <vt:lpstr>What are SVHC?</vt:lpstr>
      <vt:lpstr>Authorisation, regulatory process overview</vt:lpstr>
      <vt:lpstr>Registry of current SVHC intentions</vt:lpstr>
      <vt:lpstr>Identification of SVHC</vt:lpstr>
      <vt:lpstr>The Candidate List, important considerations for downstream users</vt:lpstr>
      <vt:lpstr>Prioritisation and recommendation</vt:lpstr>
      <vt:lpstr>Authorisation List</vt:lpstr>
      <vt:lpstr>Authorisation List, important considerations for downstream users</vt:lpstr>
      <vt:lpstr>Authorisation, regulatory process summary</vt:lpstr>
      <vt:lpstr>Application for authorisation, important considerations</vt:lpstr>
      <vt:lpstr>Supply chain considerations</vt:lpstr>
      <vt:lpstr>Supply chain coverage</vt:lpstr>
      <vt:lpstr>Supply chain coverage</vt:lpstr>
      <vt:lpstr>Application for Authorisation overview</vt:lpstr>
      <vt:lpstr>Applying for Authorisation</vt:lpstr>
      <vt:lpstr>Consultation and Committees’ opinions</vt:lpstr>
      <vt:lpstr>From opinions to decision</vt:lpstr>
      <vt:lpstr>Obligations related to an authorisation decision</vt:lpstr>
      <vt:lpstr>Application for authorisation, process summary</vt:lpstr>
      <vt:lpstr>Restriction</vt:lpstr>
      <vt:lpstr>PowerPoint Presentation</vt:lpstr>
      <vt:lpstr>Registry of current Restriction intentions</vt:lpstr>
      <vt:lpstr>Restriction under consideration</vt:lpstr>
      <vt:lpstr>Committees opinions</vt:lpstr>
      <vt:lpstr>Inclusion to the List of Restrictions</vt:lpstr>
      <vt:lpstr>List of Restrictions, important considerations for DUs</vt:lpstr>
      <vt:lpstr>Restriction, process summary</vt:lpstr>
      <vt:lpstr>Conclusions</vt:lpstr>
      <vt:lpstr>Information for Downstream users on the ECHA website</vt:lpstr>
    </vt:vector>
  </TitlesOfParts>
  <Company>European Chemicals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chemicals of concern under REACH and CLP</dc:title>
  <dc:creator>RODES Ana</dc:creator>
  <cp:lastModifiedBy>PILLET Monique</cp:lastModifiedBy>
  <cp:revision>414</cp:revision>
  <cp:lastPrinted>2015-06-17T10:23:06Z</cp:lastPrinted>
  <dcterms:created xsi:type="dcterms:W3CDTF">2015-02-24T08:04:36Z</dcterms:created>
  <dcterms:modified xsi:type="dcterms:W3CDTF">2019-07-31T13:37:01Z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0x010100B558917389A54ADDB58930FBD7E6FD57008586DED9191B4C4CBD31A5DF7F304A710001998545ADF9924281D07AB4103C3421</vt:lpwstr>
  </property>
  <property fmtid="{D5CDD505-2E9C-101B-9397-08002B2CF9AE}" pid="3" name="ECHADocumentType">
    <vt:lpwstr/>
  </property>
  <property fmtid="{D5CDD505-2E9C-101B-9397-08002B2CF9AE}" pid="4" name="ECHAProcess">
    <vt:lpwstr>66;#01.09 CSA programme|70ae4229-956a-4b22-bf07-877fb3bf4a31</vt:lpwstr>
  </property>
  <property fmtid="{D5CDD505-2E9C-101B-9397-08002B2CF9AE}" pid="5" name="ECHACategory">
    <vt:lpwstr/>
  </property>
  <property fmtid="{D5CDD505-2E9C-101B-9397-08002B2CF9AE}" pid="6" name="ECHASecClass">
    <vt:lpwstr>1;#Internal|a0307bc2-faf9-4068-8aeb-b713e4fa2a0f</vt:lpwstr>
  </property>
  <property fmtid="{D5CDD505-2E9C-101B-9397-08002B2CF9AE}" pid="7" name="_dlc_DocIdItemGuid">
    <vt:lpwstr>5980e789-d690-4cf4-a62a-39ffc0f85e7a</vt:lpwstr>
  </property>
</Properties>
</file>