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6"/>
  </p:sldMasterIdLst>
  <p:notesMasterIdLst>
    <p:notesMasterId r:id="rId48"/>
  </p:notesMasterIdLst>
  <p:sldIdLst>
    <p:sldId id="256" r:id="rId7"/>
    <p:sldId id="290" r:id="rId8"/>
    <p:sldId id="257" r:id="rId9"/>
    <p:sldId id="258"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302" r:id="rId31"/>
    <p:sldId id="295" r:id="rId32"/>
    <p:sldId id="303" r:id="rId33"/>
    <p:sldId id="304" r:id="rId34"/>
    <p:sldId id="305" r:id="rId35"/>
    <p:sldId id="308" r:id="rId36"/>
    <p:sldId id="280" r:id="rId37"/>
    <p:sldId id="281" r:id="rId38"/>
    <p:sldId id="291" r:id="rId39"/>
    <p:sldId id="283" r:id="rId40"/>
    <p:sldId id="284" r:id="rId41"/>
    <p:sldId id="282" r:id="rId42"/>
    <p:sldId id="285" r:id="rId43"/>
    <p:sldId id="300" r:id="rId44"/>
    <p:sldId id="286" r:id="rId45"/>
    <p:sldId id="307" r:id="rId46"/>
    <p:sldId id="31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HU Elina" initials="KE" lastIdx="15" clrIdx="0"/>
  <p:cmAuthor id="7" name="MUSHTAQ Fesil" initials="MF" lastIdx="4" clrIdx="7">
    <p:extLst>
      <p:ext uri="{19B8F6BF-5375-455C-9EA6-DF929625EA0E}">
        <p15:presenceInfo xmlns:p15="http://schemas.microsoft.com/office/powerpoint/2012/main" userId="S-1-5-21-2444889250-2882189981-708495972-5303" providerId="AD"/>
      </p:ext>
    </p:extLst>
  </p:cmAuthor>
  <p:cmAuthor id="1" name="PILLET Monique" initials="PM" lastIdx="21" clrIdx="1"/>
  <p:cmAuthor id="2" name="GINNITY Bridget" initials="BG(D2)" lastIdx="3" clrIdx="2"/>
  <p:cmAuthor id="3" name="RODES Ana" initials="RA" lastIdx="0" clrIdx="3"/>
  <p:cmAuthor id="4" name="GINNITY Bridget" initials="BG(D3)" lastIdx="3" clrIdx="4"/>
  <p:cmAuthor id="5" name="MUSHTAQ Fesil" initials="FM" lastIdx="6" clrIdx="5"/>
  <p:cmAuthor id="6" name="MAKELA Petteri" initials="MP" lastIdx="4" clrIdx="6">
    <p:extLst>
      <p:ext uri="{19B8F6BF-5375-455C-9EA6-DF929625EA0E}">
        <p15:presenceInfo xmlns:p15="http://schemas.microsoft.com/office/powerpoint/2012/main" userId="S-1-5-21-2444889250-2882189981-708495972-12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AD"/>
    <a:srgbClr val="008BC8"/>
    <a:srgbClr val="E45E24"/>
    <a:srgbClr val="FF9900"/>
    <a:srgbClr val="62247E"/>
    <a:srgbClr val="D7EFFA"/>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6" autoAdjust="0"/>
    <p:restoredTop sz="82451" autoAdjust="0"/>
  </p:normalViewPr>
  <p:slideViewPr>
    <p:cSldViewPr>
      <p:cViewPr varScale="1">
        <p:scale>
          <a:sx n="73" d="100"/>
          <a:sy n="73" d="100"/>
        </p:scale>
        <p:origin x="15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FEB405-C557-469D-83F8-01C51BC8BC91}" type="datetimeFigureOut">
              <a:rPr lang="en-GB" smtClean="0"/>
              <a:t>27/08/2019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826A76-5F30-4617-9AAC-4F471AEB7A8D}" type="slidenum">
              <a:rPr lang="en-GB" smtClean="0"/>
              <a:t>‹#›</a:t>
            </a:fld>
            <a:endParaRPr lang="en-GB" dirty="0"/>
          </a:p>
        </p:txBody>
      </p:sp>
    </p:spTree>
    <p:extLst>
      <p:ext uri="{BB962C8B-B14F-4D97-AF65-F5344CB8AC3E}">
        <p14:creationId xmlns:p14="http://schemas.microsoft.com/office/powerpoint/2010/main" val="279263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tLang="en-US"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2</a:t>
            </a:fld>
            <a:endParaRPr lang="en-GB" dirty="0"/>
          </a:p>
        </p:txBody>
      </p:sp>
    </p:spTree>
    <p:extLst>
      <p:ext uri="{BB962C8B-B14F-4D97-AF65-F5344CB8AC3E}">
        <p14:creationId xmlns:p14="http://schemas.microsoft.com/office/powerpoint/2010/main" val="1739835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defRPr/>
            </a:pPr>
            <a:r>
              <a:rPr lang="en-GB" altLang="en-US" b="1" noProof="0" dirty="0" smtClean="0"/>
              <a:t>What is an article under REACH?</a:t>
            </a:r>
          </a:p>
          <a:p>
            <a:pPr marL="228600" indent="-228600" eaLnBrk="1" hangingPunct="1">
              <a:defRPr/>
            </a:pPr>
            <a:endParaRPr lang="en-GB" altLang="en-US" b="1"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Article 3(3) of the REACH Regulation defines an article as </a:t>
            </a:r>
            <a:r>
              <a:rPr lang="en-GB" i="1" noProof="0" dirty="0" smtClean="0"/>
              <a:t>“an object which during production is given a special shape, surface or design which determines its function to a greater degree than its chemical composition”</a:t>
            </a:r>
            <a:r>
              <a:rPr lang="en-GB" noProof="0" dirty="0" smtClean="0"/>
              <a:t>. For examples see e.g. section 2.4 of the Guidance on Substances in Articles (https://echa.europa.eu/documents/10162/23036412/articles_en.pdf). </a:t>
            </a:r>
            <a:endParaRPr lang="en-GB" altLang="en-US" b="1" noProof="0" dirty="0" smtClean="0"/>
          </a:p>
          <a:p>
            <a:pPr>
              <a:defRPr/>
            </a:pPr>
            <a:r>
              <a:rPr lang="en-GB" noProof="0" dirty="0" smtClean="0"/>
              <a:t>A </a:t>
            </a:r>
            <a:r>
              <a:rPr lang="en-GB" sz="1200" b="0" i="0" u="none" strike="noStrike" kern="1200" baseline="0" dirty="0" smtClean="0">
                <a:solidFill>
                  <a:schemeClr val="tx1"/>
                </a:solidFill>
                <a:latin typeface="+mn-lt"/>
                <a:ea typeface="+mn-ea"/>
                <a:cs typeface="+mn-cs"/>
              </a:rPr>
              <a:t>complex products is a products made up of more than one article.</a:t>
            </a:r>
            <a:endParaRPr lang="en-GB" noProof="0" dirty="0" smtClean="0"/>
          </a:p>
          <a:p>
            <a:pPr marL="228600" indent="-228600" eaLnBrk="1" hangingPunct="1">
              <a:defRPr/>
            </a:pPr>
            <a:endParaRPr lang="en-GB"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14</a:t>
            </a:fld>
            <a:endParaRPr lang="en-GB"/>
          </a:p>
        </p:txBody>
      </p:sp>
    </p:spTree>
    <p:extLst>
      <p:ext uri="{BB962C8B-B14F-4D97-AF65-F5344CB8AC3E}">
        <p14:creationId xmlns:p14="http://schemas.microsoft.com/office/powerpoint/2010/main" val="176861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noProof="0" dirty="0" smtClean="0"/>
              <a:t>What is an only representative?</a:t>
            </a:r>
          </a:p>
          <a:p>
            <a:pPr>
              <a:defRPr/>
            </a:pPr>
            <a:endParaRPr lang="en-GB" noProof="0" dirty="0" smtClean="0"/>
          </a:p>
          <a:p>
            <a:pPr marL="171450" indent="-171450">
              <a:buFont typeface="Arial" panose="020B0604020202020204" pitchFamily="34" charset="0"/>
              <a:buChar char="•"/>
              <a:defRPr/>
            </a:pPr>
            <a:r>
              <a:rPr lang="en-GB" noProof="0" dirty="0" smtClean="0"/>
              <a:t>Substances imported into the EU on their own, in mixtures or, under certain conditions, in articles need to be registered by their EU importers. This implies that each individual importer needs to register the substance(s) he imports.</a:t>
            </a:r>
          </a:p>
          <a:p>
            <a:pPr marL="171450" indent="-171450">
              <a:buFont typeface="Arial" panose="020B0604020202020204" pitchFamily="34" charset="0"/>
              <a:buChar char="•"/>
              <a:defRPr/>
            </a:pPr>
            <a:r>
              <a:rPr lang="en-GB" noProof="0" dirty="0" smtClean="0"/>
              <a:t>However, under REACH, </a:t>
            </a:r>
            <a:r>
              <a:rPr lang="en-GB" b="1" noProof="0" dirty="0" smtClean="0"/>
              <a:t>a natural or legal person established outside the EU, who manufactures a substance, formulates a mixture or produces an article can appoint an only representative </a:t>
            </a:r>
            <a:r>
              <a:rPr lang="en-GB" noProof="0" dirty="0" smtClean="0"/>
              <a:t>to carry out the required registration of the substance that is imported (as such, in a mixture or in an article) into the EU (</a:t>
            </a:r>
            <a:r>
              <a:rPr lang="en-GB" i="1" noProof="0" dirty="0" smtClean="0"/>
              <a:t>Article 8(1))</a:t>
            </a:r>
            <a:r>
              <a:rPr lang="en-GB" noProof="0" dirty="0" smtClean="0"/>
              <a:t>. </a:t>
            </a:r>
          </a:p>
          <a:p>
            <a:pPr marL="171450" indent="-171450">
              <a:buFont typeface="Arial" panose="020B0604020202020204" pitchFamily="34" charset="0"/>
              <a:buChar char="•"/>
              <a:defRPr/>
            </a:pPr>
            <a:r>
              <a:rPr lang="en-GB" noProof="0" dirty="0" smtClean="0"/>
              <a:t>When an only representative is appointed, the EU importers within the same supply chain are relieved of their registration obligations, and are regarded as downstream users.</a:t>
            </a:r>
          </a:p>
          <a:p>
            <a:pPr marL="171450" indent="-171450">
              <a:buFont typeface="Arial" panose="020B0604020202020204" pitchFamily="34" charset="0"/>
              <a:buChar char="•"/>
              <a:defRPr/>
            </a:pPr>
            <a:endParaRPr lang="en-GB" altLang="en-US" b="1" noProof="0" dirty="0" smtClean="0"/>
          </a:p>
          <a:p>
            <a:pPr marL="0" indent="0">
              <a:buFont typeface="Arial" panose="020B0604020202020204" pitchFamily="34" charset="0"/>
              <a:buNone/>
              <a:defRPr/>
            </a:pPr>
            <a:r>
              <a:rPr lang="en-GB" sz="1200" kern="1200" noProof="0" dirty="0" smtClean="0">
                <a:solidFill>
                  <a:schemeClr val="tx1"/>
                </a:solidFill>
                <a:effectLst/>
                <a:latin typeface="+mn-lt"/>
                <a:ea typeface="+mn-ea"/>
                <a:cs typeface="+mn-cs"/>
              </a:rPr>
              <a:t>It should be noted that REACH applies in the EEA, which is EU plus countries Norway, Iceland and Liechtenstein. This means that imports from these</a:t>
            </a:r>
            <a:r>
              <a:rPr lang="en-GB" sz="1200" kern="1200" baseline="0" noProof="0" dirty="0" smtClean="0">
                <a:solidFill>
                  <a:schemeClr val="tx1"/>
                </a:solidFill>
                <a:effectLst/>
                <a:latin typeface="+mn-lt"/>
                <a:ea typeface="+mn-ea"/>
                <a:cs typeface="+mn-cs"/>
              </a:rPr>
              <a:t> countries </a:t>
            </a:r>
            <a:r>
              <a:rPr lang="en-GB" sz="1200" kern="1200" noProof="0" dirty="0" smtClean="0">
                <a:solidFill>
                  <a:schemeClr val="tx1"/>
                </a:solidFill>
                <a:effectLst/>
                <a:latin typeface="+mn-lt"/>
                <a:ea typeface="+mn-ea"/>
                <a:cs typeface="+mn-cs"/>
              </a:rPr>
              <a:t>are not considered imports for the purposes of REACH. An importer of a substance from Iceland, Liechtenstein or Norway is simply regarded as a distributor or downstream user</a:t>
            </a:r>
            <a:endParaRPr lang="en-GB" altLang="en-US" b="1" noProof="0"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15</a:t>
            </a:fld>
            <a:endParaRPr lang="en-GB"/>
          </a:p>
        </p:txBody>
      </p:sp>
    </p:spTree>
    <p:extLst>
      <p:ext uri="{BB962C8B-B14F-4D97-AF65-F5344CB8AC3E}">
        <p14:creationId xmlns:p14="http://schemas.microsoft.com/office/powerpoint/2010/main" val="176861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b="1" noProof="0" dirty="0" smtClean="0">
                <a:ea typeface="ＭＳ Ｐゴシック" pitchFamily="34" charset="-128"/>
                <a:cs typeface="Arial" charset="0"/>
              </a:rPr>
              <a:t>Who are distributors?</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They store and place substances (as such or in mixtures) on the market. </a:t>
            </a:r>
          </a:p>
          <a:p>
            <a:pPr marL="171450" indent="-171450">
              <a:buFont typeface="Arial" panose="020B0604020202020204" pitchFamily="34" charset="0"/>
              <a:buChar char="•"/>
              <a:defRPr/>
            </a:pPr>
            <a:r>
              <a:rPr lang="en-GB" noProof="0" dirty="0" smtClean="0"/>
              <a:t>A person who solely stores and places </a:t>
            </a:r>
            <a:r>
              <a:rPr lang="en-GB" b="1" noProof="0" dirty="0" smtClean="0"/>
              <a:t>articles</a:t>
            </a:r>
            <a:r>
              <a:rPr lang="en-GB" noProof="0" dirty="0" smtClean="0"/>
              <a:t> on the market for third parties is </a:t>
            </a:r>
            <a:r>
              <a:rPr lang="en-GB" b="1" noProof="0" dirty="0" smtClean="0"/>
              <a:t>not</a:t>
            </a:r>
            <a:r>
              <a:rPr lang="en-GB" noProof="0" dirty="0" smtClean="0"/>
              <a:t> a distributor according to the definition in the REACH Regulation. </a:t>
            </a:r>
          </a:p>
          <a:p>
            <a:pPr>
              <a:buFont typeface="Arial" panose="020B0604020202020204" pitchFamily="34" charset="0"/>
              <a:buNone/>
              <a:defRPr/>
            </a:pPr>
            <a:endParaRPr lang="en-GB" altLang="en-US" noProof="0" dirty="0" smtClean="0"/>
          </a:p>
          <a:p>
            <a:pPr>
              <a:buFont typeface="Arial" panose="020B0604020202020204" pitchFamily="34" charset="0"/>
              <a:buNone/>
              <a:defRPr/>
            </a:pPr>
            <a:r>
              <a:rPr lang="en-GB" altLang="en-US" b="1" noProof="0" dirty="0" smtClean="0"/>
              <a:t>What are distributors’ main obligations?</a:t>
            </a:r>
            <a:endParaRPr lang="en-GB" altLang="en-US" b="1" noProof="0" dirty="0" smtClean="0">
              <a:ea typeface="ＭＳ Ｐゴシック" pitchFamily="34" charset="-128"/>
              <a:cs typeface="Arial" charset="0"/>
            </a:endParaRPr>
          </a:p>
          <a:p>
            <a:pPr marL="171450" indent="-171450">
              <a:buFont typeface="Arial" panose="020B0604020202020204" pitchFamily="34" charset="0"/>
              <a:buChar char="•"/>
              <a:defRPr/>
            </a:pPr>
            <a:r>
              <a:rPr lang="en-GB" noProof="0" dirty="0" smtClean="0"/>
              <a:t>Main obligation under REACH is to pass on information on the goods you distribute from one actor in the supply chain to another. </a:t>
            </a:r>
          </a:p>
          <a:p>
            <a:pPr marL="171450" indent="-171450">
              <a:buFont typeface="Arial" panose="020B0604020202020204" pitchFamily="34" charset="0"/>
              <a:buChar char="•"/>
              <a:defRPr/>
            </a:pPr>
            <a:r>
              <a:rPr lang="en-GB" noProof="0" dirty="0" smtClean="0"/>
              <a:t>This includes safety data sheet for substances and mixtures. </a:t>
            </a:r>
          </a:p>
          <a:p>
            <a:pPr marL="171450" indent="-171450">
              <a:buFont typeface="Arial" panose="020B0604020202020204" pitchFamily="34" charset="0"/>
              <a:buChar char="•"/>
              <a:defRPr/>
            </a:pPr>
            <a:r>
              <a:rPr lang="en-GB" noProof="0" dirty="0" smtClean="0"/>
              <a:t>Furthermore, there is a requirement for certain information to be provided for substances, mixtures or articles when a safety data sheet is not required.</a:t>
            </a:r>
          </a:p>
          <a:p>
            <a:pPr>
              <a:buFont typeface="Arial" panose="020B0604020202020204" pitchFamily="34" charset="0"/>
              <a:buNone/>
              <a:defRPr/>
            </a:pPr>
            <a:r>
              <a:rPr lang="en-GB" noProof="0" dirty="0" smtClean="0"/>
              <a:t>See Appendix 1 in the DU Guidance for more information on distributors</a:t>
            </a:r>
            <a:endParaRPr lang="en-GB" altLang="en-US" noProof="0" dirty="0" smtClean="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99826A76-5F30-4617-9AAC-4F471AEB7A8D}" type="slidenum">
              <a:rPr lang="en-GB" smtClean="0"/>
              <a:t>16</a:t>
            </a:fld>
            <a:endParaRPr lang="en-GB"/>
          </a:p>
        </p:txBody>
      </p:sp>
    </p:spTree>
    <p:extLst>
      <p:ext uri="{BB962C8B-B14F-4D97-AF65-F5344CB8AC3E}">
        <p14:creationId xmlns:p14="http://schemas.microsoft.com/office/powerpoint/2010/main" val="17686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0" noProof="0" dirty="0" smtClean="0">
                <a:ea typeface="ＭＳ Ｐゴシック" pitchFamily="34" charset="-128"/>
                <a:cs typeface="Arial" charset="0"/>
              </a:rPr>
              <a:t>The term ”distributor”</a:t>
            </a:r>
            <a:r>
              <a:rPr lang="en-GB" altLang="en-US" b="0" baseline="0" noProof="0" dirty="0" smtClean="0">
                <a:ea typeface="ＭＳ Ｐゴシック" pitchFamily="34" charset="-128"/>
                <a:cs typeface="Arial" charset="0"/>
              </a:rPr>
              <a:t> under REACH/CLP is quite limited and specific, as defined in the previous slide. The term ”distributor” is often used in business to describe a company that undertakes a lot more activities than the REACH definition. If so, they are likely to be  also downstream users, and/or importers</a:t>
            </a:r>
            <a:endParaRPr lang="en-GB" altLang="en-US" b="0" noProof="0" dirty="0" smtClean="0">
              <a:ea typeface="ＭＳ Ｐゴシック" pitchFamily="34" charset="-128"/>
              <a:cs typeface="Arial" charset="0"/>
            </a:endParaRPr>
          </a:p>
          <a:p>
            <a:r>
              <a:rPr lang="en-GB" altLang="en-US" b="1" noProof="0" dirty="0" smtClean="0">
                <a:ea typeface="ＭＳ Ｐゴシック" pitchFamily="34" charset="-128"/>
                <a:cs typeface="Arial" charset="0"/>
              </a:rPr>
              <a:t>Note on import: </a:t>
            </a:r>
            <a:r>
              <a:rPr lang="en-GB" altLang="en-US" noProof="0" dirty="0" smtClean="0">
                <a:ea typeface="ＭＳ Ｐゴシック" pitchFamily="34" charset="-128"/>
                <a:cs typeface="Arial" charset="0"/>
              </a:rPr>
              <a:t>If there is a nominated only representative, a company (distributor) importing is a downstream user (see slide 15)</a:t>
            </a:r>
          </a:p>
        </p:txBody>
      </p:sp>
      <p:sp>
        <p:nvSpPr>
          <p:cNvPr id="4" name="Slide Number Placeholder 3"/>
          <p:cNvSpPr>
            <a:spLocks noGrp="1"/>
          </p:cNvSpPr>
          <p:nvPr>
            <p:ph type="sldNum" sz="quarter" idx="10"/>
          </p:nvPr>
        </p:nvSpPr>
        <p:spPr/>
        <p:txBody>
          <a:bodyPr/>
          <a:lstStyle/>
          <a:p>
            <a:fld id="{99826A76-5F30-4617-9AAC-4F471AEB7A8D}" type="slidenum">
              <a:rPr lang="en-GB" smtClean="0"/>
              <a:t>17</a:t>
            </a:fld>
            <a:endParaRPr lang="en-GB"/>
          </a:p>
        </p:txBody>
      </p:sp>
    </p:spTree>
    <p:extLst>
      <p:ext uri="{BB962C8B-B14F-4D97-AF65-F5344CB8AC3E}">
        <p14:creationId xmlns:p14="http://schemas.microsoft.com/office/powerpoint/2010/main" val="17686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b="1" noProof="0" dirty="0" smtClean="0">
                <a:ea typeface="ＭＳ Ｐゴシック" pitchFamily="34" charset="-128"/>
                <a:cs typeface="Arial" charset="0"/>
              </a:rPr>
              <a:t>Who is to prepare and provide which information in the supply chain?</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The registrant of a substance is obliged to prepare the registration dossier, and for substances that are manufactured or imported more than 10 tonnes per year, this includes also the chemical safety report.</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The registrants are required to assess the use of the substance throughout its life cycle. Therefore, as a first step, he needs to gather information on the uses of his substance in the supply chain, for example, from his customers.</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Registration dossier and the CSR document the conditions of safe use. Exposure scenarios were introduced with REACH, and they document conditions of safe use for specific uses or groups of uses. Exposure scenarios submitted to ECHA are expected to contain thorough justifications for the information that is included.</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CSR remains with ECHA, while the safety data sheet, which should </a:t>
            </a:r>
            <a:r>
              <a:rPr lang="en-GB" altLang="en-US" noProof="0" dirty="0" smtClean="0">
                <a:solidFill>
                  <a:srgbClr val="FF0000"/>
                </a:solidFill>
                <a:ea typeface="ＭＳ Ｐゴシック" pitchFamily="34" charset="-128"/>
                <a:cs typeface="Arial" charset="0"/>
              </a:rPr>
              <a:t>contain information which is </a:t>
            </a:r>
            <a:r>
              <a:rPr lang="en-GB" altLang="en-US" noProof="0" dirty="0" smtClean="0">
                <a:ea typeface="ＭＳ Ｐゴシック" pitchFamily="34" charset="-128"/>
                <a:cs typeface="Arial" charset="0"/>
              </a:rPr>
              <a:t>consistent with the CSR, is the vehicle to communicate information on safe use to the customers.</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Safety data sheets, may include exposure scenarios. Exposure scenarios for communication are expected to be simpler than ES submitted to ECHA, and they should concentrate on outlining in a clear manner the operational conditions and risk management measures which result in safe use of that substance. The use of standard formats and phrases is recommended.</a:t>
            </a:r>
          </a:p>
          <a:p>
            <a:pPr marL="171450" indent="-171450">
              <a:buFont typeface="Arial" panose="020B0604020202020204" pitchFamily="34" charset="0"/>
              <a:buChar char="•"/>
              <a:defRPr/>
            </a:pPr>
            <a:r>
              <a:rPr lang="en-GB" altLang="en-US" noProof="0" dirty="0" smtClean="0">
                <a:ea typeface="ＭＳ Ｐゴシック" pitchFamily="34" charset="-128"/>
                <a:cs typeface="Arial" charset="0"/>
              </a:rPr>
              <a:t>ECHA has published annotated templates and illustrative example on ES for communication (http://echa.europa.eu/support/guidance-on-reach-and-clp-implementation/formats)</a:t>
            </a:r>
          </a:p>
        </p:txBody>
      </p:sp>
      <p:sp>
        <p:nvSpPr>
          <p:cNvPr id="4" name="Slide Number Placeholder 3"/>
          <p:cNvSpPr>
            <a:spLocks noGrp="1"/>
          </p:cNvSpPr>
          <p:nvPr>
            <p:ph type="sldNum" sz="quarter" idx="10"/>
          </p:nvPr>
        </p:nvSpPr>
        <p:spPr/>
        <p:txBody>
          <a:bodyPr/>
          <a:lstStyle/>
          <a:p>
            <a:fld id="{99826A76-5F30-4617-9AAC-4F471AEB7A8D}" type="slidenum">
              <a:rPr lang="en-GB" smtClean="0"/>
              <a:t>19</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defRPr/>
            </a:pPr>
            <a:r>
              <a:rPr lang="en-GB" altLang="en-US" b="1" noProof="0" smtClean="0">
                <a:ea typeface="ＭＳ Ｐゴシック" pitchFamily="34" charset="-128"/>
                <a:cs typeface="Arial" charset="0"/>
              </a:rPr>
              <a:t>Communicating uses to the registrants</a:t>
            </a:r>
          </a:p>
          <a:p>
            <a:pPr marL="171450" indent="-171450" eaLnBrk="1" hangingPunct="1">
              <a:buFont typeface="Arial" panose="020B0604020202020204" pitchFamily="34" charset="0"/>
              <a:buChar char="•"/>
              <a:defRPr/>
            </a:pPr>
            <a:endParaRPr lang="en-GB" altLang="en-US" noProof="0" smtClean="0">
              <a:ea typeface="ＭＳ Ｐゴシック" pitchFamily="34" charset="-128"/>
              <a:cs typeface="Arial" charset="0"/>
            </a:endParaRPr>
          </a:p>
          <a:p>
            <a:pPr marL="171450" indent="-171450" eaLnBrk="1" hangingPunct="1">
              <a:buFont typeface="Arial" panose="020B0604020202020204" pitchFamily="34" charset="0"/>
              <a:buChar char="•"/>
              <a:defRPr/>
            </a:pPr>
            <a:r>
              <a:rPr lang="en-GB" altLang="en-US" noProof="0" smtClean="0">
                <a:ea typeface="ＭＳ Ｐゴシック" pitchFamily="34" charset="-128"/>
                <a:cs typeface="Arial" charset="0"/>
              </a:rPr>
              <a:t>Downstream users have the right to inform their uses to the registrants in order to have them included in the registrant’s CSR. The registrant, however, may decide not to take them on board. </a:t>
            </a:r>
          </a:p>
          <a:p>
            <a:pPr marL="171450" indent="-171450" eaLnBrk="1" hangingPunct="1">
              <a:buFont typeface="Arial" panose="020B0604020202020204" pitchFamily="34" charset="0"/>
              <a:buChar char="•"/>
              <a:defRPr/>
            </a:pPr>
            <a:r>
              <a:rPr lang="en-GB" altLang="en-US" noProof="0" smtClean="0">
                <a:ea typeface="ＭＳ Ｐゴシック" pitchFamily="34" charset="-128"/>
                <a:cs typeface="Arial" charset="0"/>
              </a:rPr>
              <a:t>The information flow is most efficiently managed by sector associations, and they have developed use maps to cover typical uses and conditions of use in their sector. Individual companies should contact their sector organisation as a first step.</a:t>
            </a:r>
          </a:p>
          <a:p>
            <a:pPr marL="171450" indent="-171450" eaLnBrk="1" hangingPunct="1">
              <a:buFont typeface="Arial" panose="020B0604020202020204" pitchFamily="34" charset="0"/>
              <a:buChar char="•"/>
              <a:defRPr/>
            </a:pPr>
            <a:r>
              <a:rPr lang="en-GB" altLang="en-US" noProof="0" smtClean="0">
                <a:ea typeface="ＭＳ Ｐゴシック" pitchFamily="34" charset="-128"/>
                <a:cs typeface="Arial" charset="0"/>
              </a:rPr>
              <a:t>When there is a need to inform </a:t>
            </a:r>
            <a:r>
              <a:rPr lang="en-GB" altLang="en-US" i="1" noProof="0" smtClean="0">
                <a:ea typeface="ＭＳ Ｐゴシック" pitchFamily="34" charset="-128"/>
                <a:cs typeface="Arial" charset="0"/>
              </a:rPr>
              <a:t>a registrant </a:t>
            </a:r>
            <a:r>
              <a:rPr lang="en-GB" altLang="en-US" noProof="0" smtClean="0">
                <a:ea typeface="ＭＳ Ｐゴシック" pitchFamily="34" charset="-128"/>
                <a:cs typeface="Arial" charset="0"/>
              </a:rPr>
              <a:t>about </a:t>
            </a:r>
            <a:r>
              <a:rPr lang="en-GB" altLang="en-US" i="1" noProof="0" smtClean="0">
                <a:ea typeface="ＭＳ Ｐゴシック" pitchFamily="34" charset="-128"/>
                <a:cs typeface="Arial" charset="0"/>
              </a:rPr>
              <a:t>your </a:t>
            </a:r>
            <a:r>
              <a:rPr lang="en-GB" altLang="en-US" noProof="0" smtClean="0">
                <a:ea typeface="ＭＳ Ｐゴシック" pitchFamily="34" charset="-128"/>
                <a:cs typeface="Arial" charset="0"/>
              </a:rPr>
              <a:t>own use directly, harmonised templates should be used in order to standardise the communication flow. </a:t>
            </a:r>
          </a:p>
          <a:p>
            <a:pPr marL="171450" indent="-171450" eaLnBrk="1" hangingPunct="1">
              <a:buFont typeface="Arial" panose="020B0604020202020204" pitchFamily="34" charset="0"/>
              <a:buChar char="•"/>
              <a:defRPr/>
            </a:pPr>
            <a:r>
              <a:rPr lang="en-GB" altLang="en-US" noProof="0" smtClean="0">
                <a:ea typeface="ＭＳ Ｐゴシック" pitchFamily="34" charset="-128"/>
                <a:cs typeface="Arial" charset="0"/>
              </a:rPr>
              <a:t>For more information on use </a:t>
            </a:r>
            <a:r>
              <a:rPr lang="en-GB" altLang="en-US" baseline="0" noProof="0" smtClean="0">
                <a:ea typeface="ＭＳ Ｐゴシック" pitchFamily="34" charset="-128"/>
                <a:cs typeface="Arial" charset="0"/>
              </a:rPr>
              <a:t>maps, see https://echa.europa.eu/csr-es-roadmap/use-maps/concept</a:t>
            </a:r>
            <a:endParaRPr lang="en-GB" altLang="en-US" noProof="0" smtClean="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99826A76-5F30-4617-9AAC-4F471AEB7A8D}" type="slidenum">
              <a:rPr lang="en-GB" smtClean="0"/>
              <a:t>20</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The communication requirements are defined in Title IV of REACH. The format or content of a safety data sheet is specified in annex II. A use friendly description of safety data sheets, exposure scenarios and what to do when you receive it is provided in this guide https://echa.europa.eu/safety-data-sheets-and-exposure-scenarios-guide.</a:t>
            </a:r>
          </a:p>
        </p:txBody>
      </p:sp>
      <p:sp>
        <p:nvSpPr>
          <p:cNvPr id="4" name="Slide Number Placeholder 3"/>
          <p:cNvSpPr>
            <a:spLocks noGrp="1"/>
          </p:cNvSpPr>
          <p:nvPr>
            <p:ph type="sldNum" sz="quarter" idx="10"/>
          </p:nvPr>
        </p:nvSpPr>
        <p:spPr/>
        <p:txBody>
          <a:bodyPr/>
          <a:lstStyle/>
          <a:p>
            <a:fld id="{99826A76-5F30-4617-9AAC-4F471AEB7A8D}" type="slidenum">
              <a:rPr lang="en-GB" smtClean="0"/>
              <a:t>21</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Candidate List: </a:t>
            </a:r>
            <a:r>
              <a:rPr lang="en-GB" altLang="en-US" dirty="0" smtClean="0"/>
              <a:t>Substances of concern for human health and/or the environment can be identified and subsequently regulated to make sure that the risks associated with the use of these substances are properly controlled. One  regulatory mechanism under REACH is authorisation. A substance identified as a substance of very high concern (SVHC) is placed on the Candidate List, which is the first step in the authorisation procedure.  See http://www.echa.europa.eu/candidate-list-table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PBT/</a:t>
            </a:r>
            <a:r>
              <a:rPr lang="en-GB" altLang="en-US" b="1" dirty="0" err="1" smtClean="0"/>
              <a:t>vPvP</a:t>
            </a:r>
            <a:r>
              <a:rPr lang="en-GB" altLang="en-US" b="1" dirty="0" smtClean="0"/>
              <a:t>: </a:t>
            </a:r>
            <a:r>
              <a:rPr lang="en-GB" altLang="en-US" dirty="0" smtClean="0"/>
              <a:t>persistent, </a:t>
            </a:r>
            <a:r>
              <a:rPr lang="en-GB" altLang="en-US" dirty="0" err="1" smtClean="0"/>
              <a:t>bioaccumulative</a:t>
            </a:r>
            <a:r>
              <a:rPr lang="en-GB" altLang="en-US" dirty="0" smtClean="0"/>
              <a:t> and toxic or very persistent and very </a:t>
            </a:r>
            <a:r>
              <a:rPr lang="en-GB" altLang="en-US" dirty="0" err="1" smtClean="0"/>
              <a:t>bioaccumulative</a:t>
            </a:r>
            <a:endParaRPr lang="en-GB" altLang="en-US" dirty="0" smtClean="0"/>
          </a:p>
          <a:p>
            <a:endParaRPr lang="en-GB" altLang="en-US"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22</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NOTE: A supplier is required to provide relevant ES for a registered, hazardous, </a:t>
            </a:r>
            <a:r>
              <a:rPr lang="en-GB" altLang="en-US" b="1" dirty="0" smtClean="0"/>
              <a:t>substance</a:t>
            </a:r>
            <a:r>
              <a:rPr lang="en-GB" altLang="en-US" dirty="0" smtClean="0"/>
              <a:t>. For a </a:t>
            </a:r>
            <a:r>
              <a:rPr lang="en-GB" altLang="en-US" b="1" dirty="0" smtClean="0"/>
              <a:t>mixture, </a:t>
            </a:r>
            <a:r>
              <a:rPr lang="en-GB" altLang="en-US" dirty="0" smtClean="0"/>
              <a:t>the supplier may communicate the information in several ways.  He may consolidate the information into (</a:t>
            </a:r>
            <a:r>
              <a:rPr lang="en-GB" altLang="en-US" dirty="0" err="1" smtClean="0"/>
              <a:t>i</a:t>
            </a:r>
            <a:r>
              <a:rPr lang="en-GB" altLang="en-US" dirty="0" smtClean="0"/>
              <a:t>) an annex of safe use information for the mixture or (ii) the main body of the SDS or he may provide ES for ingredient substances with a SDS. </a:t>
            </a:r>
          </a:p>
          <a:p>
            <a:r>
              <a:rPr lang="en-GB" altLang="en-US" dirty="0" smtClean="0"/>
              <a:t>A difficulty in knowing when to expect an exposure scenario is that you do not know the quantity manufactured or imported by the registrant.</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PBT/</a:t>
            </a:r>
            <a:r>
              <a:rPr lang="en-GB" altLang="en-US" b="1" dirty="0" err="1" smtClean="0"/>
              <a:t>vPvP</a:t>
            </a:r>
            <a:r>
              <a:rPr lang="en-GB" altLang="en-US" b="1" dirty="0" smtClean="0"/>
              <a:t>: </a:t>
            </a:r>
            <a:r>
              <a:rPr lang="en-GB" altLang="en-US" dirty="0" smtClean="0"/>
              <a:t>persistent, </a:t>
            </a:r>
            <a:r>
              <a:rPr lang="en-GB" altLang="en-US" dirty="0" err="1" smtClean="0"/>
              <a:t>bioaccumulative</a:t>
            </a:r>
            <a:r>
              <a:rPr lang="en-GB" altLang="en-US" dirty="0" smtClean="0"/>
              <a:t> and toxic or very persistent and very </a:t>
            </a:r>
            <a:r>
              <a:rPr lang="en-GB" altLang="en-US" dirty="0" err="1" smtClean="0"/>
              <a:t>bioaccumulative</a:t>
            </a:r>
            <a:endParaRPr lang="en-GB" altLang="en-US" dirty="0" smtClean="0"/>
          </a:p>
          <a:p>
            <a:endParaRPr lang="en-GB" altLang="en-US"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23</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GB" altLang="en-US" sz="1800" noProof="0" dirty="0" smtClean="0"/>
              <a:t>Note that you are obliged to identify and apply </a:t>
            </a:r>
            <a:r>
              <a:rPr lang="en-GB" altLang="en-US" sz="1800" i="1" noProof="0" dirty="0" smtClean="0"/>
              <a:t>appropriate</a:t>
            </a:r>
            <a:r>
              <a:rPr lang="en-GB" altLang="en-US" sz="1800" noProof="0" dirty="0" smtClean="0"/>
              <a:t> measures from the SDS but you are obliged to implement the measures from the exposure scenario or take alternative action. Therefore you need to check the ES carefully.</a:t>
            </a:r>
          </a:p>
          <a:p>
            <a:pPr>
              <a:lnSpc>
                <a:spcPct val="80000"/>
              </a:lnSpc>
              <a:defRPr/>
            </a:pPr>
            <a:endParaRPr lang="en-GB" altLang="en-US" sz="1800" noProof="0" dirty="0" smtClean="0"/>
          </a:p>
          <a:p>
            <a:pPr>
              <a:lnSpc>
                <a:spcPct val="80000"/>
              </a:lnSpc>
              <a:defRPr/>
            </a:pPr>
            <a:r>
              <a:rPr lang="en-GB" altLang="en-US" sz="1800" b="1" noProof="0" dirty="0" smtClean="0"/>
              <a:t>What do you need check in the exposure scenario: </a:t>
            </a:r>
          </a:p>
          <a:p>
            <a:pPr>
              <a:lnSpc>
                <a:spcPct val="80000"/>
              </a:lnSpc>
              <a:defRPr/>
            </a:pPr>
            <a:endParaRPr lang="en-GB" altLang="en-US" sz="1800" noProof="0" dirty="0" smtClean="0"/>
          </a:p>
          <a:p>
            <a:pPr marL="342900" indent="-342900">
              <a:lnSpc>
                <a:spcPct val="80000"/>
              </a:lnSpc>
              <a:buFontTx/>
              <a:buAutoNum type="arabicParenR"/>
              <a:defRPr/>
            </a:pPr>
            <a:r>
              <a:rPr lang="en-GB" altLang="en-US" sz="1800" noProof="0" dirty="0" smtClean="0"/>
              <a:t>That your use is covered (= that the registrant/supplier has assessed conditions of safe use)</a:t>
            </a:r>
          </a:p>
          <a:p>
            <a:pPr marL="342900" indent="-342900">
              <a:lnSpc>
                <a:spcPct val="80000"/>
              </a:lnSpc>
              <a:buFontTx/>
              <a:buAutoNum type="arabicParenR"/>
              <a:defRPr/>
            </a:pPr>
            <a:r>
              <a:rPr lang="en-GB" altLang="en-US" sz="1800" noProof="0" dirty="0" smtClean="0"/>
              <a:t>That your conditions of use fall into the boundaries expressed in the exposure scenario for that use)</a:t>
            </a:r>
          </a:p>
          <a:p>
            <a:pPr marL="342900" indent="-342900">
              <a:lnSpc>
                <a:spcPct val="80000"/>
              </a:lnSpc>
              <a:buFontTx/>
              <a:buAutoNum type="arabicParenR"/>
              <a:defRPr/>
            </a:pPr>
            <a:endParaRPr lang="en-GB" altLang="en-US" sz="1800" noProof="0" dirty="0" smtClean="0"/>
          </a:p>
          <a:p>
            <a:pPr>
              <a:lnSpc>
                <a:spcPct val="80000"/>
              </a:lnSpc>
              <a:defRPr/>
            </a:pPr>
            <a:r>
              <a:rPr lang="en-GB" altLang="en-US" sz="1800" noProof="0" dirty="0" smtClean="0"/>
              <a:t>If this is </a:t>
            </a:r>
            <a:r>
              <a:rPr lang="en-GB" altLang="en-US" sz="1800" b="1" noProof="0" dirty="0" smtClean="0"/>
              <a:t>not</a:t>
            </a:r>
            <a:r>
              <a:rPr lang="en-GB" altLang="en-US" sz="1800" noProof="0" dirty="0" smtClean="0"/>
              <a:t> the case </a:t>
            </a:r>
            <a:r>
              <a:rPr lang="en-GB" altLang="en-US" sz="1800" b="1" noProof="0" dirty="0" smtClean="0"/>
              <a:t>you need to take alternative action</a:t>
            </a:r>
            <a:r>
              <a:rPr lang="en-GB" altLang="en-US" sz="1800" noProof="0" dirty="0" smtClean="0"/>
              <a:t>, e.g.</a:t>
            </a:r>
          </a:p>
          <a:p>
            <a:pPr>
              <a:lnSpc>
                <a:spcPct val="80000"/>
              </a:lnSpc>
              <a:defRPr/>
            </a:pPr>
            <a:endParaRPr lang="en-GB" altLang="en-US" sz="1800" noProof="0" dirty="0" smtClean="0"/>
          </a:p>
          <a:p>
            <a:pPr marL="342900" indent="-342900">
              <a:lnSpc>
                <a:spcPct val="80000"/>
              </a:lnSpc>
              <a:buFontTx/>
              <a:buAutoNum type="arabicParenR"/>
              <a:defRPr/>
            </a:pPr>
            <a:r>
              <a:rPr lang="en-GB" altLang="en-US" sz="1800" noProof="0" dirty="0" smtClean="0"/>
              <a:t>Ask your supplier to include your use </a:t>
            </a:r>
          </a:p>
          <a:p>
            <a:pPr marL="342900" indent="-342900">
              <a:lnSpc>
                <a:spcPct val="80000"/>
              </a:lnSpc>
              <a:buFontTx/>
              <a:buAutoNum type="arabicParenR"/>
              <a:defRPr/>
            </a:pPr>
            <a:r>
              <a:rPr lang="en-GB" altLang="en-US" sz="1800" noProof="0" dirty="0" smtClean="0"/>
              <a:t>Change operational conditions/risk management measures so that they are covered by the exposure scenario</a:t>
            </a:r>
          </a:p>
          <a:p>
            <a:pPr marL="342900" indent="-342900">
              <a:lnSpc>
                <a:spcPct val="80000"/>
              </a:lnSpc>
              <a:buFontTx/>
              <a:buAutoNum type="arabicParenR"/>
              <a:defRPr/>
            </a:pPr>
            <a:r>
              <a:rPr lang="en-GB" altLang="en-US" sz="1800" noProof="0" dirty="0" smtClean="0"/>
              <a:t>Prepare a DU chemical safety report (DU CSR) for that use/your conditions of use </a:t>
            </a:r>
          </a:p>
          <a:p>
            <a:pPr marL="342900" indent="-342900">
              <a:lnSpc>
                <a:spcPct val="80000"/>
              </a:lnSpc>
              <a:buFontTx/>
              <a:buAutoNum type="arabicParenR"/>
              <a:defRPr/>
            </a:pPr>
            <a:r>
              <a:rPr lang="en-GB" altLang="en-US" sz="1800" noProof="0" dirty="0" smtClean="0"/>
              <a:t>Change supplier</a:t>
            </a:r>
          </a:p>
          <a:p>
            <a:pPr>
              <a:lnSpc>
                <a:spcPct val="80000"/>
              </a:lnSpc>
              <a:defRPr/>
            </a:pPr>
            <a:endParaRPr lang="en-GB" altLang="en-US" sz="1800" noProof="0" dirty="0" smtClean="0"/>
          </a:p>
          <a:p>
            <a:pPr>
              <a:lnSpc>
                <a:spcPct val="80000"/>
              </a:lnSpc>
              <a:defRPr/>
            </a:pPr>
            <a:r>
              <a:rPr lang="en-GB" altLang="en-US" sz="1800" noProof="0" dirty="0" smtClean="0"/>
              <a:t>Formats vary but are being harmonised . A table of contents directs you to where you need to go</a:t>
            </a:r>
          </a:p>
          <a:p>
            <a:pPr>
              <a:lnSpc>
                <a:spcPct val="80000"/>
              </a:lnSpc>
              <a:defRPr/>
            </a:pPr>
            <a:endParaRPr lang="en-GB" altLang="en-US" sz="1800" noProof="0" dirty="0" smtClean="0"/>
          </a:p>
          <a:p>
            <a:pPr>
              <a:lnSpc>
                <a:spcPct val="80000"/>
              </a:lnSpc>
              <a:defRPr/>
            </a:pPr>
            <a:r>
              <a:rPr lang="en-GB" altLang="en-US" sz="1800" noProof="0" dirty="0" smtClean="0"/>
              <a:t>Use descriptors (PROCs, ERCs, PCs etc.) are used as codes to describe the uses including the tasks and activities in a harmonised way</a:t>
            </a:r>
          </a:p>
          <a:p>
            <a:pPr>
              <a:lnSpc>
                <a:spcPct val="80000"/>
              </a:lnSpc>
              <a:defRPr/>
            </a:pPr>
            <a:r>
              <a:rPr lang="en-GB" altLang="en-US" sz="1800" noProof="0" dirty="0" smtClean="0"/>
              <a:t>	</a:t>
            </a:r>
          </a:p>
          <a:p>
            <a:pPr>
              <a:lnSpc>
                <a:spcPct val="80000"/>
              </a:lnSpc>
              <a:defRPr/>
            </a:pPr>
            <a:r>
              <a:rPr lang="en-GB" altLang="en-US" sz="1800" noProof="0" dirty="0" smtClean="0"/>
              <a:t>An exposure scenario may be split into a number of contributing scenarios (CS)</a:t>
            </a:r>
          </a:p>
          <a:p>
            <a:pPr lvl="1">
              <a:lnSpc>
                <a:spcPct val="80000"/>
              </a:lnSpc>
              <a:defRPr/>
            </a:pPr>
            <a:r>
              <a:rPr lang="en-GB" altLang="en-US" sz="1400" noProof="0" dirty="0" err="1" smtClean="0"/>
              <a:t>E.g</a:t>
            </a:r>
            <a:r>
              <a:rPr lang="en-GB" altLang="en-US" sz="1400" noProof="0" dirty="0" smtClean="0"/>
              <a:t> an ES for the industrial use of a coating may have 1 CS for the environment and several CS for workers (i.e. the different activities of spraying, brushing, transfer </a:t>
            </a:r>
            <a:r>
              <a:rPr lang="en-GB" altLang="en-US" sz="1400" noProof="0" dirty="0" err="1" smtClean="0"/>
              <a:t>etc</a:t>
            </a:r>
            <a:r>
              <a:rPr lang="en-GB" altLang="en-US" sz="1400" noProof="0" dirty="0" smtClean="0"/>
              <a:t>)</a:t>
            </a:r>
          </a:p>
          <a:p>
            <a:pPr lvl="1">
              <a:lnSpc>
                <a:spcPct val="80000"/>
              </a:lnSpc>
              <a:defRPr/>
            </a:pPr>
            <a:endParaRPr lang="en-GB" altLang="en-US" noProof="0" dirty="0" smtClean="0"/>
          </a:p>
          <a:p>
            <a:pPr>
              <a:lnSpc>
                <a:spcPct val="80000"/>
              </a:lnSpc>
              <a:defRPr/>
            </a:pPr>
            <a:r>
              <a:rPr lang="en-GB" altLang="en-US" sz="1800" noProof="0" dirty="0" smtClean="0"/>
              <a:t>More detailed information may be included:</a:t>
            </a:r>
          </a:p>
          <a:p>
            <a:pPr lvl="1">
              <a:lnSpc>
                <a:spcPct val="80000"/>
              </a:lnSpc>
              <a:defRPr/>
            </a:pPr>
            <a:r>
              <a:rPr lang="en-GB" altLang="en-US" sz="1400" noProof="0" dirty="0" smtClean="0"/>
              <a:t>On exposure estimates for each activity </a:t>
            </a:r>
          </a:p>
          <a:p>
            <a:pPr lvl="1">
              <a:lnSpc>
                <a:spcPct val="80000"/>
              </a:lnSpc>
              <a:defRPr/>
            </a:pPr>
            <a:r>
              <a:rPr lang="en-GB" altLang="en-US" sz="1400" noProof="0" dirty="0" smtClean="0"/>
              <a:t>On Risk Characterisation Ratio (exposure/no effect level)</a:t>
            </a:r>
          </a:p>
          <a:p>
            <a:pPr lvl="1">
              <a:lnSpc>
                <a:spcPct val="80000"/>
              </a:lnSpc>
              <a:defRPr/>
            </a:pPr>
            <a:r>
              <a:rPr lang="en-GB" altLang="en-US" sz="1400" noProof="0" dirty="0" smtClean="0"/>
              <a:t>On how to verify that use is covered (scaling options) </a:t>
            </a:r>
          </a:p>
        </p:txBody>
      </p:sp>
      <p:sp>
        <p:nvSpPr>
          <p:cNvPr id="4" name="Slide Number Placeholder 3"/>
          <p:cNvSpPr>
            <a:spLocks noGrp="1"/>
          </p:cNvSpPr>
          <p:nvPr>
            <p:ph type="sldNum" sz="quarter" idx="10"/>
          </p:nvPr>
        </p:nvSpPr>
        <p:spPr/>
        <p:txBody>
          <a:bodyPr/>
          <a:lstStyle/>
          <a:p>
            <a:fld id="{99826A76-5F30-4617-9AAC-4F471AEB7A8D}" type="slidenum">
              <a:rPr lang="en-GB" smtClean="0"/>
              <a:t>24</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This presentation, which forms part of a series, gives a general overview and introduction to key elements related to downstream users and is aimed at a wide range of audiences, including management, workers, environmental health and safety professionals, industry groups, national and local authorities etc. </a:t>
            </a:r>
          </a:p>
          <a:p>
            <a:endParaRPr lang="en-GB" altLang="en-US"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3</a:t>
            </a:fld>
            <a:endParaRPr lang="en-GB" dirty="0"/>
          </a:p>
        </p:txBody>
      </p:sp>
    </p:spTree>
    <p:extLst>
      <p:ext uri="{BB962C8B-B14F-4D97-AF65-F5344CB8AC3E}">
        <p14:creationId xmlns:p14="http://schemas.microsoft.com/office/powerpoint/2010/main" val="1419739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endParaRPr lang="fi-FI" altLang="en-US" sz="1400"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26</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endParaRPr lang="fi-FI" altLang="en-US" sz="1400"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27</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1400" dirty="0" smtClean="0"/>
              <a:t>The </a:t>
            </a:r>
            <a:r>
              <a:rPr lang="en-GB" sz="1400" dirty="0" err="1" smtClean="0"/>
              <a:t>InfoCard</a:t>
            </a:r>
            <a:r>
              <a:rPr lang="en-GB" sz="1400" baseline="0" dirty="0" smtClean="0"/>
              <a:t> </a:t>
            </a:r>
            <a:r>
              <a:rPr lang="en-GB" sz="1400" dirty="0" smtClean="0"/>
              <a:t>summarizes the non-confidential data on substances as it is held in the databases of the European Chemicals Agency (ECHA).</a:t>
            </a:r>
            <a:r>
              <a:rPr lang="en-GB" sz="1400" baseline="0" dirty="0" smtClean="0"/>
              <a:t> The data is</a:t>
            </a:r>
            <a:r>
              <a:rPr lang="en-GB" sz="1400" dirty="0" smtClean="0"/>
              <a:t> provided by industry and it is not manually verified by ECHA. The quantity and the quality</a:t>
            </a:r>
            <a:r>
              <a:rPr lang="en-GB" sz="1400" baseline="0" dirty="0" smtClean="0"/>
              <a:t> of the information </a:t>
            </a:r>
            <a:r>
              <a:rPr lang="en-GB" sz="1400" dirty="0" smtClean="0"/>
              <a:t>is the responsibility of industry (registrants and </a:t>
            </a:r>
            <a:r>
              <a:rPr lang="en-GB" sz="1400" dirty="0" err="1" smtClean="0"/>
              <a:t>notifiers</a:t>
            </a:r>
            <a:r>
              <a:rPr lang="en-GB" sz="1400" dirty="0" smtClean="0"/>
              <a:t>). The </a:t>
            </a:r>
            <a:r>
              <a:rPr lang="en-GB" sz="1400" dirty="0" err="1" smtClean="0"/>
              <a:t>InfoCard</a:t>
            </a:r>
            <a:r>
              <a:rPr lang="en-GB" sz="1400" dirty="0" smtClean="0"/>
              <a:t> is automatically generated; information requirements under different legislative frameworks may therefore not be fully up to date or complete.</a:t>
            </a:r>
            <a:endParaRPr lang="fi-FI" altLang="en-US" sz="1400" b="1" dirty="0" smtClean="0"/>
          </a:p>
          <a:p>
            <a:pPr>
              <a:lnSpc>
                <a:spcPct val="80000"/>
              </a:lnSpc>
              <a:defRPr/>
            </a:pPr>
            <a:endParaRPr lang="fi-FI" altLang="en-US" sz="1400"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28</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1400" dirty="0" smtClean="0"/>
              <a:t>The Brief Profile summarizes the non-confidential data on substances as it is held in the databases of the European Chemicals Agency (ECHA), including data provided by third parties. The Brief Profile is automatically generated; note that it does not currently distinguish between harmonised classification and minimum classification; information requirements under different legislative frameworks may therefore not be fully up to date or complete.</a:t>
            </a:r>
            <a:endParaRPr lang="fi-FI" altLang="en-US" sz="1400"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29</a:t>
            </a:fld>
            <a:endParaRPr lang="en-GB" dirty="0"/>
          </a:p>
        </p:txBody>
      </p:sp>
    </p:spTree>
    <p:extLst>
      <p:ext uri="{BB962C8B-B14F-4D97-AF65-F5344CB8AC3E}">
        <p14:creationId xmlns:p14="http://schemas.microsoft.com/office/powerpoint/2010/main" val="1739835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1400" dirty="0" smtClean="0"/>
              <a:t>The Brief Profile summarizes the non-confidential data on substances as it is held in the databases of the European Chemicals Agency (ECHA), including data provided by third parties. The Brief Profile is automatically generated; note that it does not currently distinguish between harmonised classification and minimum classification; information requirements under different legislative frameworks may therefore not be fully up to date or complete.</a:t>
            </a:r>
            <a:endParaRPr lang="fi-FI" altLang="en-US" sz="1400"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30</a:t>
            </a:fld>
            <a:endParaRPr lang="en-GB" dirty="0"/>
          </a:p>
        </p:txBody>
      </p:sp>
    </p:spTree>
    <p:extLst>
      <p:ext uri="{BB962C8B-B14F-4D97-AF65-F5344CB8AC3E}">
        <p14:creationId xmlns:p14="http://schemas.microsoft.com/office/powerpoint/2010/main" val="3151962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400" dirty="0" smtClean="0"/>
              <a:t>Substances with certain hazard properties can be of concern for human health and/or the environment. Authorities aim to identify and subsequently regulate such substances to make sure that the risks associated with their use are properly controlled. The regulatory mechanisms under REACH/CLP are authorisation, restriction and harmonised classification and labelling. A substance identified as a substance of very high concern (SVHC) is placed on the Candidate List, which is the first step in the authorisation procedure.  See http://www.echa.europa.eu/candidate-list-table. There is an EU-wide commitment to have all relevant currently known substances of very high concern (SVHCs) included in the Candidate List by 2020, as described in the SVHC roadmap https://echa.europa.eu/substances-of-potential-concern.</a:t>
            </a:r>
          </a:p>
        </p:txBody>
      </p:sp>
      <p:sp>
        <p:nvSpPr>
          <p:cNvPr id="4" name="Slide Number Placeholder 3"/>
          <p:cNvSpPr>
            <a:spLocks noGrp="1"/>
          </p:cNvSpPr>
          <p:nvPr>
            <p:ph type="sldNum" sz="quarter" idx="10"/>
          </p:nvPr>
        </p:nvSpPr>
        <p:spPr/>
        <p:txBody>
          <a:bodyPr/>
          <a:lstStyle/>
          <a:p>
            <a:fld id="{99826A76-5F30-4617-9AAC-4F471AEB7A8D}" type="slidenum">
              <a:rPr lang="en-GB" smtClean="0"/>
              <a:t>32</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400" dirty="0" smtClean="0"/>
              <a:t>Downstream users are encouraged to follow this process and to give their contributions during the different consultation phases of the authorisation, restriction and harmonised classification and labelling processes. </a:t>
            </a:r>
          </a:p>
          <a:p>
            <a:endParaRPr lang="en-GB" altLang="en-US" sz="1400" dirty="0" smtClean="0"/>
          </a:p>
          <a:p>
            <a:r>
              <a:rPr lang="en-GB" altLang="en-US" sz="1400" dirty="0" smtClean="0"/>
              <a:t>A good starting point is the  Public Activities Coordination Tool (PACT) . PACT lists the substances for which a Risk Management Option Analysis (RMOA) is either under development or has been completed since February 2013. https://echa.europa.eu/pact.</a:t>
            </a:r>
          </a:p>
          <a:p>
            <a:endParaRPr lang="en-GB" altLang="en-US" sz="1400"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en-GB" altLang="en-US" sz="1400"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33</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88"/>
            <a:r>
              <a:rPr lang="en-GB" altLang="en-US" noProof="0" dirty="0" smtClean="0">
                <a:ea typeface="ＭＳ Ｐゴシック" pitchFamily="34" charset="-128"/>
                <a:cs typeface="Arial" charset="0"/>
              </a:rPr>
              <a:t>The main downstream user obligations are specified in Title V of the REACH regulation 1907/2006 . If a use is not</a:t>
            </a:r>
            <a:r>
              <a:rPr lang="en-GB" altLang="en-US" baseline="0" noProof="0" dirty="0" smtClean="0">
                <a:ea typeface="ＭＳ Ｐゴシック" pitchFamily="34" charset="-128"/>
                <a:cs typeface="Arial" charset="0"/>
              </a:rPr>
              <a:t> covered in the exposure scenario, the downstream user should take appropriate action such as: request his supplier to include the use; change supplier; substitute the substance or process; prepare a downstream user chemical safety report. See the interactive guide on Safety Data Sheets (https://echa.europa.eu/safety-data-sheets-and-exposure-scenarios-guide) or the practical Guide 13 ”How downstream users can handle exposure scenarios” (https://echa.europa.eu/practical-guides) for more information. </a:t>
            </a:r>
            <a:endParaRPr lang="en-GB" altLang="en-US" noProof="0" dirty="0" smtClean="0">
              <a:ea typeface="ＭＳ Ｐゴシック" pitchFamily="34" charset="-128"/>
              <a:cs typeface="Arial"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tLang="en-US"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35</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400" dirty="0" smtClean="0"/>
          </a:p>
          <a:p>
            <a:r>
              <a:rPr lang="en-GB" altLang="en-US" sz="1400" dirty="0" smtClean="0"/>
              <a:t>For more information on substances in articles see the guidance </a:t>
            </a:r>
            <a:r>
              <a:rPr lang="en-GB" sz="1400" dirty="0" smtClean="0"/>
              <a:t>https://echa.europa.eu/documents/10162/23036412/articles_en.pdf.</a:t>
            </a:r>
            <a:endParaRPr lang="en-GB" altLang="en-US" sz="1400"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36</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noProof="0" dirty="0" smtClean="0">
                <a:ea typeface="ＭＳ Ｐゴシック" pitchFamily="34" charset="-128"/>
                <a:cs typeface="Arial" charset="0"/>
              </a:rPr>
              <a:t>Supplier obligations are specified in CLP regulation 1272/2008 and Titles IV of the REACH regulation 1907/2006. The format of the SDS is specified in Annex II of REACH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tLang="en-US"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37</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Calibri" pitchFamily="34" charset="0"/>
              <a:buAutoNum type="arabicPeriod"/>
              <a:defRPr/>
            </a:pPr>
            <a:r>
              <a:rPr lang="en-GB" altLang="en-US" sz="1000" b="1" dirty="0" smtClean="0"/>
              <a:t>Registration </a:t>
            </a:r>
            <a:r>
              <a:rPr lang="en-GB" altLang="en-US" sz="1000" dirty="0" smtClean="0"/>
              <a:t>dossiers for substances </a:t>
            </a:r>
            <a:r>
              <a:rPr lang="en-GB" altLang="en-US" sz="1000" dirty="0" smtClean="0">
                <a:solidFill>
                  <a:srgbClr val="FF0000"/>
                </a:solidFill>
              </a:rPr>
              <a:t>manufactured or imported </a:t>
            </a:r>
            <a:r>
              <a:rPr lang="en-GB" altLang="en-US" sz="1000" dirty="0" smtClean="0"/>
              <a:t>above 1 tonne/year </a:t>
            </a:r>
            <a:r>
              <a:rPr lang="en-GB" sz="1000" dirty="0" smtClean="0"/>
              <a:t>are submitted to ECHA by industry. These </a:t>
            </a:r>
            <a:r>
              <a:rPr lang="en-GB" altLang="en-US" sz="1000" dirty="0" smtClean="0"/>
              <a:t>contain the classification, information on the uses, substance properties etc. Substances registered above 10 tonnes/year also include a hazard and risk assessment, in what is called a chemical safety report (CSR).</a:t>
            </a:r>
          </a:p>
          <a:p>
            <a:pPr marL="228600" indent="-228600">
              <a:buFont typeface="Calibri" pitchFamily="34" charset="0"/>
              <a:buAutoNum type="arabicPeriod"/>
              <a:defRPr/>
            </a:pPr>
            <a:r>
              <a:rPr lang="en-GB" altLang="en-US" sz="1000" b="1" dirty="0" smtClean="0"/>
              <a:t>Evaluation</a:t>
            </a:r>
            <a:r>
              <a:rPr lang="en-GB" altLang="en-US" sz="1000" dirty="0" smtClean="0"/>
              <a:t> by ECHA</a:t>
            </a:r>
            <a:r>
              <a:rPr lang="en-GB" altLang="en-US" sz="1000" baseline="0" dirty="0" smtClean="0"/>
              <a:t> and the Member States includes examination of testing proposals, to prevent unnecessary animal testing. It also </a:t>
            </a:r>
            <a:r>
              <a:rPr lang="en-GB" altLang="en-US" sz="1000" dirty="0" smtClean="0"/>
              <a:t>covers both registration dossier compliance</a:t>
            </a:r>
            <a:r>
              <a:rPr lang="en-GB" altLang="en-US" sz="1000" baseline="0" dirty="0" smtClean="0"/>
              <a:t> check</a:t>
            </a:r>
            <a:r>
              <a:rPr lang="en-GB" altLang="en-US" sz="1000" dirty="0" smtClean="0"/>
              <a:t> and substance evaluation, which are two distinct processes. Dossier compliance check acts as a quality check of registration dossiers by authorities, and at least 5% of each tonnage band is scrutinised by ECHA. Substance evaluation is a process run by Member State Authorities, and in a nutshell it aims at clarifying whether a given substance poses a risk to human health or the environment and whether further actions are necessary. The starting point is the information in the registration dossier of that substance, but MS may require further information on the substance beyond the REACH information requirements in the process.</a:t>
            </a:r>
          </a:p>
          <a:p>
            <a:pPr marL="228600" indent="-228600">
              <a:buFont typeface="Calibri" pitchFamily="34" charset="0"/>
              <a:buAutoNum type="arabicPeriod"/>
              <a:defRPr/>
            </a:pPr>
            <a:r>
              <a:rPr lang="en-GB" altLang="en-US" sz="1000" b="1" dirty="0" smtClean="0"/>
              <a:t>Authorisation, restriction and harmonised classification </a:t>
            </a:r>
            <a:r>
              <a:rPr lang="en-GB" altLang="en-US" sz="1000" dirty="0" smtClean="0"/>
              <a:t>are the regulatory risk management measures processes included in REACH. </a:t>
            </a:r>
            <a:r>
              <a:rPr lang="en-GB" altLang="en-US" sz="1000" b="1" dirty="0" smtClean="0"/>
              <a:t>Communication in the supply chain </a:t>
            </a:r>
            <a:r>
              <a:rPr lang="en-GB" altLang="en-US" sz="1000" dirty="0" smtClean="0"/>
              <a:t>is  a vital element for the safe use of chemicals</a:t>
            </a:r>
          </a:p>
          <a:p>
            <a:pPr>
              <a:buFont typeface="Calibri" pitchFamily="34" charset="0"/>
              <a:buNone/>
              <a:defRPr/>
            </a:pPr>
            <a:r>
              <a:rPr lang="en-GB" altLang="en-US" sz="1000" dirty="0" smtClean="0"/>
              <a:t>(See DU guidance section 1 for an overview of REACH process from a DU standpoint  https://echa.europa.eu/documents/10162/23036412/du_en.pdf/)</a:t>
            </a:r>
          </a:p>
          <a:p>
            <a:endParaRPr lang="en-GB" dirty="0"/>
          </a:p>
        </p:txBody>
      </p:sp>
      <p:sp>
        <p:nvSpPr>
          <p:cNvPr id="4" name="Slide Number Placeholder 3"/>
          <p:cNvSpPr>
            <a:spLocks noGrp="1"/>
          </p:cNvSpPr>
          <p:nvPr>
            <p:ph type="sldNum" sz="quarter" idx="10"/>
          </p:nvPr>
        </p:nvSpPr>
        <p:spPr/>
        <p:txBody>
          <a:bodyPr/>
          <a:lstStyle/>
          <a:p>
            <a:fld id="{99826A76-5F30-4617-9AAC-4F471AEB7A8D}" type="slidenum">
              <a:rPr lang="en-GB" smtClean="0"/>
              <a:t>6</a:t>
            </a:fld>
            <a:endParaRPr lang="en-GB" dirty="0"/>
          </a:p>
        </p:txBody>
      </p:sp>
    </p:spTree>
    <p:extLst>
      <p:ext uri="{BB962C8B-B14F-4D97-AF65-F5344CB8AC3E}">
        <p14:creationId xmlns:p14="http://schemas.microsoft.com/office/powerpoint/2010/main" val="17495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826A76-5F30-4617-9AAC-4F471AEB7A8D}" type="slidenum">
              <a:rPr lang="en-GB" smtClean="0"/>
              <a:t>38</a:t>
            </a:fld>
            <a:endParaRPr lang="en-GB" dirty="0"/>
          </a:p>
        </p:txBody>
      </p:sp>
    </p:spTree>
    <p:extLst>
      <p:ext uri="{BB962C8B-B14F-4D97-AF65-F5344CB8AC3E}">
        <p14:creationId xmlns:p14="http://schemas.microsoft.com/office/powerpoint/2010/main" val="2062140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tLang="en-US"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39</a:t>
            </a:fld>
            <a:endParaRPr lang="en-GB"/>
          </a:p>
        </p:txBody>
      </p:sp>
    </p:spTree>
    <p:extLst>
      <p:ext uri="{BB962C8B-B14F-4D97-AF65-F5344CB8AC3E}">
        <p14:creationId xmlns:p14="http://schemas.microsoft.com/office/powerpoint/2010/main" val="1739835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en-US" dirty="0" smtClean="0"/>
          </a:p>
          <a:p>
            <a:r>
              <a:rPr lang="en-GB" altLang="en-US" noProof="0" dirty="0" smtClean="0"/>
              <a:t>For more general information on REACH and CLP</a:t>
            </a:r>
            <a:r>
              <a:rPr lang="en-GB" altLang="en-US" noProof="0" smtClean="0"/>
              <a:t>, consult </a:t>
            </a:r>
            <a:r>
              <a:rPr lang="en-GB" altLang="en-US" noProof="0" dirty="0" smtClean="0"/>
              <a:t>the ECHA website at echa.europa.eu </a:t>
            </a:r>
          </a:p>
        </p:txBody>
      </p:sp>
      <p:sp>
        <p:nvSpPr>
          <p:cNvPr id="4" name="Slide Number Placeholder 3"/>
          <p:cNvSpPr>
            <a:spLocks noGrp="1"/>
          </p:cNvSpPr>
          <p:nvPr>
            <p:ph type="sldNum" sz="quarter" idx="10"/>
          </p:nvPr>
        </p:nvSpPr>
        <p:spPr/>
        <p:txBody>
          <a:bodyPr/>
          <a:lstStyle/>
          <a:p>
            <a:fld id="{99826A76-5F30-4617-9AAC-4F471AEB7A8D}" type="slidenum">
              <a:rPr lang="en-GB" smtClean="0"/>
              <a:t>40</a:t>
            </a:fld>
            <a:endParaRPr lang="en-GB"/>
          </a:p>
        </p:txBody>
      </p:sp>
    </p:spTree>
    <p:extLst>
      <p:ext uri="{BB962C8B-B14F-4D97-AF65-F5344CB8AC3E}">
        <p14:creationId xmlns:p14="http://schemas.microsoft.com/office/powerpoint/2010/main" val="2530156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fi-FI" altLang="en-US" sz="1400"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41</a:t>
            </a:fld>
            <a:endParaRPr lang="en-GB" dirty="0"/>
          </a:p>
        </p:txBody>
      </p:sp>
    </p:spTree>
    <p:extLst>
      <p:ext uri="{BB962C8B-B14F-4D97-AF65-F5344CB8AC3E}">
        <p14:creationId xmlns:p14="http://schemas.microsoft.com/office/powerpoint/2010/main" val="225350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GB" altLang="en-US" b="1" dirty="0" smtClean="0"/>
              <a:t>Classify :</a:t>
            </a:r>
            <a:r>
              <a:rPr lang="en-GB" altLang="en-US" dirty="0" smtClean="0"/>
              <a:t> A classification inventory has been built for over 120,000 substances, from over 6 million notifications</a:t>
            </a:r>
          </a:p>
          <a:p>
            <a:pPr marL="228600" indent="-228600">
              <a:buFontTx/>
              <a:buAutoNum type="arabicPeriod"/>
            </a:pPr>
            <a:r>
              <a:rPr lang="en-GB" altLang="en-US" b="1" dirty="0" smtClean="0"/>
              <a:t>Harmonise: </a:t>
            </a:r>
            <a:r>
              <a:rPr lang="en-GB" altLang="en-US" dirty="0" smtClean="0"/>
              <a:t>Most substances and all mixtures are self classified, but more hazardous substances have agreed, harmonised, classification at EU level</a:t>
            </a:r>
          </a:p>
        </p:txBody>
      </p:sp>
      <p:sp>
        <p:nvSpPr>
          <p:cNvPr id="4" name="Slide Number Placeholder 3"/>
          <p:cNvSpPr>
            <a:spLocks noGrp="1"/>
          </p:cNvSpPr>
          <p:nvPr>
            <p:ph type="sldNum" sz="quarter" idx="10"/>
          </p:nvPr>
        </p:nvSpPr>
        <p:spPr/>
        <p:txBody>
          <a:bodyPr/>
          <a:lstStyle/>
          <a:p>
            <a:fld id="{99826A76-5F30-4617-9AAC-4F471AEB7A8D}" type="slidenum">
              <a:rPr lang="en-GB" smtClean="0"/>
              <a:t>7</a:t>
            </a:fld>
            <a:endParaRPr lang="en-GB" dirty="0"/>
          </a:p>
        </p:txBody>
      </p:sp>
    </p:spTree>
    <p:extLst>
      <p:ext uri="{BB962C8B-B14F-4D97-AF65-F5344CB8AC3E}">
        <p14:creationId xmlns:p14="http://schemas.microsoft.com/office/powerpoint/2010/main" val="17495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88"/>
            <a:r>
              <a:rPr lang="en-GB" altLang="en-US" dirty="0" smtClean="0">
                <a:ea typeface="ＭＳ Ｐゴシック" pitchFamily="34" charset="-128"/>
                <a:cs typeface="Arial" charset="0"/>
              </a:rPr>
              <a:t>One company may have multiple roles in REACH and CLP, and this slide describes the main ones. Depending on its activities, possible roles for a company can be manufacturer, importer, downstream user and distributor. (See DU Guidance section 2, https://echa.europa.eu/documents/10162/23036412/du_en.pdf/).</a:t>
            </a:r>
          </a:p>
          <a:p>
            <a:pPr defTabSz="928688"/>
            <a:endParaRPr lang="en-GB" altLang="en-US" dirty="0" smtClean="0">
              <a:ea typeface="ＭＳ Ｐゴシック" pitchFamily="34" charset="-128"/>
              <a:cs typeface="Arial" charset="0"/>
            </a:endParaRPr>
          </a:p>
          <a:p>
            <a:r>
              <a:rPr lang="en-GB" sz="1200" kern="1200" dirty="0" smtClean="0">
                <a:solidFill>
                  <a:schemeClr val="tx1"/>
                </a:solidFill>
                <a:effectLst/>
                <a:latin typeface="+mn-lt"/>
                <a:ea typeface="+mn-ea"/>
                <a:cs typeface="+mn-cs"/>
              </a:rPr>
              <a:t>REACH applies in the EEA, which is EU plus countries Norway, Iceland and Liechtenstein. This means that imports from these</a:t>
            </a:r>
            <a:r>
              <a:rPr lang="en-GB" sz="1200" kern="1200" baseline="0" dirty="0" smtClean="0">
                <a:solidFill>
                  <a:schemeClr val="tx1"/>
                </a:solidFill>
                <a:effectLst/>
                <a:latin typeface="+mn-lt"/>
                <a:ea typeface="+mn-ea"/>
                <a:cs typeface="+mn-cs"/>
              </a:rPr>
              <a:t> countries </a:t>
            </a:r>
            <a:r>
              <a:rPr lang="en-GB" sz="1200" kern="1200" dirty="0" smtClean="0">
                <a:solidFill>
                  <a:schemeClr val="tx1"/>
                </a:solidFill>
                <a:effectLst/>
                <a:latin typeface="+mn-lt"/>
                <a:ea typeface="+mn-ea"/>
                <a:cs typeface="+mn-cs"/>
              </a:rPr>
              <a:t>are not considered imports for the purposes of REACH. An importer of a substance from Iceland, Liechtenstein or Norway is simply regarded as a distributor or downstream user.</a:t>
            </a:r>
            <a:endParaRPr lang="en-GB" dirty="0"/>
          </a:p>
        </p:txBody>
      </p:sp>
      <p:sp>
        <p:nvSpPr>
          <p:cNvPr id="4" name="Slide Number Placeholder 3"/>
          <p:cNvSpPr>
            <a:spLocks noGrp="1"/>
          </p:cNvSpPr>
          <p:nvPr>
            <p:ph type="sldNum" sz="quarter" idx="10"/>
          </p:nvPr>
        </p:nvSpPr>
        <p:spPr/>
        <p:txBody>
          <a:bodyPr/>
          <a:lstStyle/>
          <a:p>
            <a:fld id="{99826A76-5F30-4617-9AAC-4F471AEB7A8D}" type="slidenum">
              <a:rPr lang="en-GB" smtClean="0"/>
              <a:t>8</a:t>
            </a:fld>
            <a:endParaRPr lang="en-GB" dirty="0"/>
          </a:p>
        </p:txBody>
      </p:sp>
    </p:spTree>
    <p:extLst>
      <p:ext uri="{BB962C8B-B14F-4D97-AF65-F5344CB8AC3E}">
        <p14:creationId xmlns:p14="http://schemas.microsoft.com/office/powerpoint/2010/main" val="349235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The information provided in REACH registration and in the classification inventory can assist industry in compliance with requirements under other chemicals legislation. Similarly, information from activities undertaken under other EU legislation, such as monitoring, risk assessment etc. can help to improve the quality of the registration dossiers and chemical safety reports, for example by enabling downstream users to provide information on good practice of their use(s) of substances upstream to their suppliers.</a:t>
            </a:r>
          </a:p>
        </p:txBody>
      </p:sp>
      <p:sp>
        <p:nvSpPr>
          <p:cNvPr id="4" name="Slide Number Placeholder 3"/>
          <p:cNvSpPr>
            <a:spLocks noGrp="1"/>
          </p:cNvSpPr>
          <p:nvPr>
            <p:ph type="sldNum" sz="quarter" idx="10"/>
          </p:nvPr>
        </p:nvSpPr>
        <p:spPr/>
        <p:txBody>
          <a:bodyPr/>
          <a:lstStyle/>
          <a:p>
            <a:fld id="{99826A76-5F30-4617-9AAC-4F471AEB7A8D}" type="slidenum">
              <a:rPr lang="en-GB" smtClean="0"/>
              <a:t>9</a:t>
            </a:fld>
            <a:endParaRPr lang="en-GB" dirty="0"/>
          </a:p>
        </p:txBody>
      </p:sp>
    </p:spTree>
    <p:extLst>
      <p:ext uri="{BB962C8B-B14F-4D97-AF65-F5344CB8AC3E}">
        <p14:creationId xmlns:p14="http://schemas.microsoft.com/office/powerpoint/2010/main" val="190896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defRPr/>
            </a:pPr>
            <a:r>
              <a:rPr lang="en-GB" altLang="en-US" noProof="0" dirty="0" smtClean="0"/>
              <a:t>Under REACH a “use” is almost any activity carried out with a substance as such or in a mixture. This is how it is defined under REACH (Article 3(24)): </a:t>
            </a:r>
            <a:r>
              <a:rPr lang="en-GB" altLang="en-US" i="1" noProof="0" dirty="0" smtClean="0"/>
              <a:t>Use: means any processing, formulation, consumption, storage, keeping, treatment, filling into containers, transfer from one container to another, mixing, production of an article or any other utilisation; </a:t>
            </a:r>
          </a:p>
          <a:p>
            <a:pPr marL="228600" indent="-228600" eaLnBrk="1" hangingPunct="1">
              <a:defRPr/>
            </a:pPr>
            <a:endParaRPr lang="en-GB" altLang="en-US" i="1" noProof="0" dirty="0" smtClean="0"/>
          </a:p>
          <a:p>
            <a:pPr marL="228600" indent="-228600" eaLnBrk="1" hangingPunct="1">
              <a:defRPr/>
            </a:pPr>
            <a:r>
              <a:rPr lang="en-GB" altLang="en-US" noProof="0" dirty="0" smtClean="0"/>
              <a:t>Industrial activity: This refers to an industrial site, covering a wide range of production </a:t>
            </a:r>
          </a:p>
          <a:p>
            <a:pPr marL="228600" indent="-228600" eaLnBrk="1" hangingPunct="1">
              <a:defRPr/>
            </a:pPr>
            <a:endParaRPr lang="en-GB" altLang="en-US" noProof="0" dirty="0" smtClean="0"/>
          </a:p>
          <a:p>
            <a:pPr>
              <a:defRPr/>
            </a:pPr>
            <a:r>
              <a:rPr lang="en-GB" altLang="en-US" noProof="0" dirty="0" smtClean="0"/>
              <a:t>Professional activity: </a:t>
            </a:r>
            <a:r>
              <a:rPr lang="en-GB" noProof="0" dirty="0" smtClean="0"/>
              <a:t>This includes craftsmen, and service providers that may or may not have a fixed workplace / workshop. </a:t>
            </a:r>
          </a:p>
          <a:p>
            <a:pPr>
              <a:defRPr/>
            </a:pPr>
            <a:r>
              <a:rPr lang="en-GB" noProof="0" dirty="0" smtClean="0"/>
              <a:t>Examples of such users are flooring contractors, mobile cleaning companies, professional painters, construction companies, farmers, and users of lubricants for equipment such as chainsaws. </a:t>
            </a:r>
          </a:p>
          <a:p>
            <a:pPr>
              <a:defRPr/>
            </a:pPr>
            <a:r>
              <a:rPr lang="en-GB" noProof="0" dirty="0" smtClean="0"/>
              <a:t>Note: the terms “industrial” and “professional” are used in exposure estimation tools to reflect the level of good occupational hygiene practice that is implemented, and not necessarily the activity itself. </a:t>
            </a:r>
            <a:endParaRPr lang="en-GB" altLang="en-US" b="1" noProof="0"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11</a:t>
            </a:fld>
            <a:endParaRPr lang="en-GB"/>
          </a:p>
        </p:txBody>
      </p:sp>
    </p:spTree>
    <p:extLst>
      <p:ext uri="{BB962C8B-B14F-4D97-AF65-F5344CB8AC3E}">
        <p14:creationId xmlns:p14="http://schemas.microsoft.com/office/powerpoint/2010/main" val="1768619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GB" altLang="en-US" dirty="0" smtClean="0"/>
              <a:t>For more information for formulators, see http://echa.europa.eu/regulations/reach/downstream-users/who-is-a-downstream-user/formulators </a:t>
            </a:r>
            <a:endParaRPr lang="en-GB" altLang="en-US" b="1" dirty="0" smtClean="0"/>
          </a:p>
          <a:p>
            <a:pPr marL="228600" indent="-228600" eaLnBrk="1" hangingPunct="1">
              <a:defRPr/>
            </a:pPr>
            <a:endParaRPr lang="en-GB"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12</a:t>
            </a:fld>
            <a:endParaRPr lang="en-GB"/>
          </a:p>
        </p:txBody>
      </p:sp>
    </p:spTree>
    <p:extLst>
      <p:ext uri="{BB962C8B-B14F-4D97-AF65-F5344CB8AC3E}">
        <p14:creationId xmlns:p14="http://schemas.microsoft.com/office/powerpoint/2010/main" val="176861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defRPr/>
            </a:pPr>
            <a:endParaRPr lang="en-GB" dirty="0" smtClean="0"/>
          </a:p>
        </p:txBody>
      </p:sp>
      <p:sp>
        <p:nvSpPr>
          <p:cNvPr id="4" name="Slide Number Placeholder 3"/>
          <p:cNvSpPr>
            <a:spLocks noGrp="1"/>
          </p:cNvSpPr>
          <p:nvPr>
            <p:ph type="sldNum" sz="quarter" idx="10"/>
          </p:nvPr>
        </p:nvSpPr>
        <p:spPr/>
        <p:txBody>
          <a:bodyPr/>
          <a:lstStyle/>
          <a:p>
            <a:fld id="{99826A76-5F30-4617-9AAC-4F471AEB7A8D}" type="slidenum">
              <a:rPr lang="en-GB" smtClean="0"/>
              <a:t>13</a:t>
            </a:fld>
            <a:endParaRPr lang="en-GB"/>
          </a:p>
        </p:txBody>
      </p:sp>
    </p:spTree>
    <p:extLst>
      <p:ext uri="{BB962C8B-B14F-4D97-AF65-F5344CB8AC3E}">
        <p14:creationId xmlns:p14="http://schemas.microsoft.com/office/powerpoint/2010/main" val="176861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94D9FF-7DCC-431C-AA47-42A1D0F05E13}" type="datetime1">
              <a:rPr lang="en-GB" smtClean="0"/>
              <a:t>27/08/2019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F7E9CE-8ECA-47E2-BD73-4D736B317C11}" type="slidenum">
              <a:rPr lang="en-GB" smtClean="0"/>
              <a:t>‹#›</a:t>
            </a:fld>
            <a:endParaRPr lang="en-GB" dirty="0"/>
          </a:p>
        </p:txBody>
      </p:sp>
    </p:spTree>
    <p:extLst>
      <p:ext uri="{BB962C8B-B14F-4D97-AF65-F5344CB8AC3E}">
        <p14:creationId xmlns:p14="http://schemas.microsoft.com/office/powerpoint/2010/main" val="22478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705654-402D-4058-A5E3-40E1281A63B4}" type="datetime1">
              <a:rPr lang="en-GB" smtClean="0"/>
              <a:t>27/08/2019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F7E9CE-8ECA-47E2-BD73-4D736B317C11}" type="slidenum">
              <a:rPr lang="en-GB" smtClean="0"/>
              <a:t>‹#›</a:t>
            </a:fld>
            <a:endParaRPr lang="en-GB" dirty="0"/>
          </a:p>
        </p:txBody>
      </p:sp>
    </p:spTree>
    <p:extLst>
      <p:ext uri="{BB962C8B-B14F-4D97-AF65-F5344CB8AC3E}">
        <p14:creationId xmlns:p14="http://schemas.microsoft.com/office/powerpoint/2010/main" val="412978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6E3BD3-F208-4B24-9EBE-1FDEC77788E5}" type="datetime1">
              <a:rPr lang="en-GB" smtClean="0"/>
              <a:t>27/08/2019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F7E9CE-8ECA-47E2-BD73-4D736B317C11}" type="slidenum">
              <a:rPr lang="en-GB" smtClean="0"/>
              <a:t>‹#›</a:t>
            </a:fld>
            <a:endParaRPr lang="en-GB" dirty="0"/>
          </a:p>
        </p:txBody>
      </p:sp>
    </p:spTree>
    <p:extLst>
      <p:ext uri="{BB962C8B-B14F-4D97-AF65-F5344CB8AC3E}">
        <p14:creationId xmlns:p14="http://schemas.microsoft.com/office/powerpoint/2010/main" val="17758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slide_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 y="0"/>
            <a:ext cx="9141293" cy="6858000"/>
          </a:xfrm>
          <a:prstGeom prst="rect">
            <a:avLst/>
          </a:prstGeom>
        </p:spPr>
      </p:pic>
      <p:sp>
        <p:nvSpPr>
          <p:cNvPr id="5" name="Rectangle 6"/>
          <p:cNvSpPr>
            <a:spLocks noGrp="1" noChangeArrowheads="1"/>
          </p:cNvSpPr>
          <p:nvPr>
            <p:ph type="sldNum" sz="quarter" idx="4"/>
          </p:nvPr>
        </p:nvSpPr>
        <p:spPr bwMode="auto">
          <a:xfrm>
            <a:off x="7164288" y="6429373"/>
            <a:ext cx="14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tx1"/>
                </a:solidFill>
                <a:latin typeface="+mn-lt"/>
              </a:defRPr>
            </a:lvl1pPr>
          </a:lstStyle>
          <a:p>
            <a:fld id="{7B796C47-DF68-4277-A93B-5EBFC252729C}" type="slidenum">
              <a:rPr lang="en-GB" noProof="0" smtClean="0"/>
              <a:pPr/>
              <a:t>‹#›</a:t>
            </a:fld>
            <a:endParaRPr lang="en-GB" noProof="0" dirty="0"/>
          </a:p>
        </p:txBody>
      </p:sp>
      <p:sp>
        <p:nvSpPr>
          <p:cNvPr id="13" name="Tekstin paikkamerkki 12"/>
          <p:cNvSpPr>
            <a:spLocks noGrp="1"/>
          </p:cNvSpPr>
          <p:nvPr>
            <p:ph type="body" sz="quarter" idx="11" hasCustomPrompt="1"/>
          </p:nvPr>
        </p:nvSpPr>
        <p:spPr>
          <a:xfrm>
            <a:off x="396432" y="1041235"/>
            <a:ext cx="8064000" cy="540000"/>
          </a:xfrm>
          <a:prstGeom prst="rect">
            <a:avLst/>
          </a:prstGeom>
        </p:spPr>
        <p:txBody>
          <a:bodyPr/>
          <a:lstStyle>
            <a:lvl1pPr marL="0" indent="0">
              <a:buNone/>
              <a:defRPr sz="3000" b="1" baseline="0">
                <a:solidFill>
                  <a:srgbClr val="0046AD"/>
                </a:solidFill>
                <a:latin typeface="Verdana" pitchFamily="34" charset="0"/>
              </a:defRPr>
            </a:lvl1pPr>
          </a:lstStyle>
          <a:p>
            <a:pPr lvl="0"/>
            <a:r>
              <a:rPr lang="en-GB" noProof="0" dirty="0" smtClean="0"/>
              <a:t>Title of sub page/Conclusions</a:t>
            </a:r>
            <a:endParaRPr lang="en-GB" noProof="0" dirty="0"/>
          </a:p>
        </p:txBody>
      </p:sp>
      <p:sp>
        <p:nvSpPr>
          <p:cNvPr id="15" name="Tekstin paikkamerkki 14"/>
          <p:cNvSpPr>
            <a:spLocks noGrp="1"/>
          </p:cNvSpPr>
          <p:nvPr>
            <p:ph type="body" sz="quarter" idx="12" hasCustomPrompt="1"/>
          </p:nvPr>
        </p:nvSpPr>
        <p:spPr>
          <a:xfrm>
            <a:off x="395536" y="1869267"/>
            <a:ext cx="8064000" cy="3960000"/>
          </a:xfrm>
          <a:prstGeom prst="rect">
            <a:avLst/>
          </a:prstGeom>
        </p:spPr>
        <p:txBody>
          <a:bodyPr/>
          <a:lstStyle>
            <a:lvl1pPr>
              <a:defRPr sz="2400">
                <a:solidFill>
                  <a:schemeClr val="tx1"/>
                </a:solidFill>
                <a:latin typeface="+mn-lt"/>
                <a:cs typeface="Arial" pitchFamily="34" charset="0"/>
              </a:defRPr>
            </a:lvl1pPr>
            <a:lvl2pPr marL="742950" indent="-285750">
              <a:buFont typeface="Arial" pitchFamily="34" charset="0"/>
              <a:buChar char="•"/>
              <a:defRPr sz="2000" baseline="0">
                <a:solidFill>
                  <a:schemeClr val="tx1"/>
                </a:solidFill>
                <a:latin typeface="+mn-lt"/>
                <a:cs typeface="Arial" pitchFamily="34" charset="0"/>
              </a:defRPr>
            </a:lvl2pPr>
            <a:lvl3pPr marL="1200150" indent="-285750">
              <a:buFont typeface="Arial" pitchFamily="34" charset="0"/>
              <a:buChar char="•"/>
              <a:defRPr sz="1600">
                <a:solidFill>
                  <a:schemeClr val="tx1"/>
                </a:solidFill>
                <a:latin typeface="+mn-lt"/>
                <a:cs typeface="Arial" pitchFamily="34" charset="0"/>
              </a:defRPr>
            </a:lvl3pPr>
          </a:lstStyle>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0"/>
            <a:r>
              <a:rPr lang="en-GB" noProof="0" dirty="0" smtClean="0"/>
              <a:t>First Level Style</a:t>
            </a:r>
          </a:p>
          <a:p>
            <a:pPr lvl="1"/>
            <a:r>
              <a:rPr lang="en-GB" noProof="0" dirty="0" smtClean="0"/>
              <a:t>Second Level Style</a:t>
            </a:r>
          </a:p>
          <a:p>
            <a:pPr lvl="2"/>
            <a:r>
              <a:rPr lang="en-GB" noProof="0" dirty="0" smtClean="0"/>
              <a:t>Third Level Style</a:t>
            </a:r>
          </a:p>
          <a:p>
            <a:pPr lvl="2"/>
            <a:endParaRPr lang="en-GB" noProof="0"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50" y="6405333"/>
            <a:ext cx="1584325" cy="48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9092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F5E814-483A-4992-B551-671C00402DFA}" type="datetime1">
              <a:rPr lang="en-GB" smtClean="0"/>
              <a:t>27/08/2019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FBF7E9CE-8ECA-47E2-BD73-4D736B317C11}" type="slidenum">
              <a:rPr lang="en-GB" smtClean="0"/>
              <a:pPr/>
              <a:t>‹#›</a:t>
            </a:fld>
            <a:endParaRPr lang="en-GB" dirty="0"/>
          </a:p>
        </p:txBody>
      </p:sp>
    </p:spTree>
    <p:extLst>
      <p:ext uri="{BB962C8B-B14F-4D97-AF65-F5344CB8AC3E}">
        <p14:creationId xmlns:p14="http://schemas.microsoft.com/office/powerpoint/2010/main" val="149612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AA7B7-F001-4397-8A0B-C2A6C7B2AB28}" type="datetime1">
              <a:rPr lang="en-GB" smtClean="0"/>
              <a:t>27/08/2019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F7E9CE-8ECA-47E2-BD73-4D736B317C11}" type="slidenum">
              <a:rPr lang="en-GB" smtClean="0"/>
              <a:t>‹#›</a:t>
            </a:fld>
            <a:endParaRPr lang="en-GB" dirty="0"/>
          </a:p>
        </p:txBody>
      </p:sp>
    </p:spTree>
    <p:extLst>
      <p:ext uri="{BB962C8B-B14F-4D97-AF65-F5344CB8AC3E}">
        <p14:creationId xmlns:p14="http://schemas.microsoft.com/office/powerpoint/2010/main" val="206645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47806A-16B9-4E24-A4D5-6FF1AE855651}" type="datetime1">
              <a:rPr lang="en-GB" smtClean="0"/>
              <a:t>27/08/2019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BF7E9CE-8ECA-47E2-BD73-4D736B317C11}" type="slidenum">
              <a:rPr lang="en-GB" smtClean="0"/>
              <a:t>‹#›</a:t>
            </a:fld>
            <a:endParaRPr lang="en-GB" dirty="0"/>
          </a:p>
        </p:txBody>
      </p:sp>
    </p:spTree>
    <p:extLst>
      <p:ext uri="{BB962C8B-B14F-4D97-AF65-F5344CB8AC3E}">
        <p14:creationId xmlns:p14="http://schemas.microsoft.com/office/powerpoint/2010/main" val="98384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1F1FA8-9062-43D3-B4A4-614E019E7E14}" type="datetime1">
              <a:rPr lang="en-GB" smtClean="0"/>
              <a:t>27/08/2019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BF7E9CE-8ECA-47E2-BD73-4D736B317C11}" type="slidenum">
              <a:rPr lang="en-GB" smtClean="0"/>
              <a:t>‹#›</a:t>
            </a:fld>
            <a:endParaRPr lang="en-GB" dirty="0"/>
          </a:p>
        </p:txBody>
      </p:sp>
    </p:spTree>
    <p:extLst>
      <p:ext uri="{BB962C8B-B14F-4D97-AF65-F5344CB8AC3E}">
        <p14:creationId xmlns:p14="http://schemas.microsoft.com/office/powerpoint/2010/main" val="239968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9294ED-64ED-480D-A651-99DDAC98835B}" type="datetime1">
              <a:rPr lang="en-GB" smtClean="0"/>
              <a:t>27/08/2019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BF7E9CE-8ECA-47E2-BD73-4D736B317C11}" type="slidenum">
              <a:rPr lang="en-GB" smtClean="0"/>
              <a:t>‹#›</a:t>
            </a:fld>
            <a:endParaRPr lang="en-GB" dirty="0"/>
          </a:p>
        </p:txBody>
      </p:sp>
    </p:spTree>
    <p:extLst>
      <p:ext uri="{BB962C8B-B14F-4D97-AF65-F5344CB8AC3E}">
        <p14:creationId xmlns:p14="http://schemas.microsoft.com/office/powerpoint/2010/main" val="369456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8E565-72E6-4D7F-BB3F-EBEAC43AB8D6}" type="datetime1">
              <a:rPr lang="en-GB" smtClean="0"/>
              <a:t>27/08/2019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BF7E9CE-8ECA-47E2-BD73-4D736B317C11}" type="slidenum">
              <a:rPr lang="en-GB" smtClean="0"/>
              <a:t>‹#›</a:t>
            </a:fld>
            <a:endParaRPr lang="en-GB" dirty="0"/>
          </a:p>
        </p:txBody>
      </p:sp>
    </p:spTree>
    <p:extLst>
      <p:ext uri="{BB962C8B-B14F-4D97-AF65-F5344CB8AC3E}">
        <p14:creationId xmlns:p14="http://schemas.microsoft.com/office/powerpoint/2010/main" val="136394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35394-08E6-4CA3-91A6-CE5CF4B2B06C}" type="datetime1">
              <a:rPr lang="en-GB" smtClean="0"/>
              <a:t>27/08/2019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BF7E9CE-8ECA-47E2-BD73-4D736B317C11}" type="slidenum">
              <a:rPr lang="en-GB" smtClean="0"/>
              <a:t>‹#›</a:t>
            </a:fld>
            <a:endParaRPr lang="en-GB" dirty="0"/>
          </a:p>
        </p:txBody>
      </p:sp>
    </p:spTree>
    <p:extLst>
      <p:ext uri="{BB962C8B-B14F-4D97-AF65-F5344CB8AC3E}">
        <p14:creationId xmlns:p14="http://schemas.microsoft.com/office/powerpoint/2010/main" val="346622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92DB8-36A5-4735-93E7-EFC048832867}" type="datetime1">
              <a:rPr lang="en-GB" smtClean="0"/>
              <a:t>27/08/2019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BF7E9CE-8ECA-47E2-BD73-4D736B317C11}" type="slidenum">
              <a:rPr lang="en-GB" smtClean="0"/>
              <a:t>‹#›</a:t>
            </a:fld>
            <a:endParaRPr lang="en-GB" dirty="0"/>
          </a:p>
        </p:txBody>
      </p:sp>
    </p:spTree>
    <p:extLst>
      <p:ext uri="{BB962C8B-B14F-4D97-AF65-F5344CB8AC3E}">
        <p14:creationId xmlns:p14="http://schemas.microsoft.com/office/powerpoint/2010/main" val="221568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553E4-C8A7-4D23-B2B5-5F45E82A5FC2}" type="datetime1">
              <a:rPr lang="en-GB" smtClean="0"/>
              <a:t>27/08/2019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FBF7E9CE-8ECA-47E2-BD73-4D736B317C11}" type="slidenum">
              <a:rPr lang="en-GB" smtClean="0"/>
              <a:pPr/>
              <a:t>‹#›</a:t>
            </a:fld>
            <a:endParaRPr lang="en-GB" dirty="0"/>
          </a:p>
        </p:txBody>
      </p:sp>
    </p:spTree>
    <p:extLst>
      <p:ext uri="{BB962C8B-B14F-4D97-AF65-F5344CB8AC3E}">
        <p14:creationId xmlns:p14="http://schemas.microsoft.com/office/powerpoint/2010/main" val="22386925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gif"/><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848872" cy="3024336"/>
          </a:xfrm>
        </p:spPr>
        <p:txBody>
          <a:bodyPr>
            <a:normAutofit/>
          </a:bodyPr>
          <a:lstStyle/>
          <a:p>
            <a:pPr algn="l"/>
            <a:r>
              <a:rPr lang="en-GB" sz="4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REACH &amp; CLP</a:t>
            </a:r>
            <a:r>
              <a:rPr lang="en-GB"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
            </a:r>
            <a:br>
              <a:rPr lang="en-GB"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br>
            <a:r>
              <a:rPr lang="en-GB" sz="24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
            </a:r>
            <a:br>
              <a:rPr lang="en-GB" sz="24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br>
            <a:r>
              <a:rPr lang="en-GB" sz="3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Downstream user overview</a:t>
            </a:r>
            <a:endParaRPr lang="en-GB" sz="26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945"/>
          <a:stretch/>
        </p:blipFill>
        <p:spPr>
          <a:xfrm>
            <a:off x="3503728" y="3140968"/>
            <a:ext cx="4380640" cy="307103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fld id="{FBF7E9CE-8ECA-47E2-BD73-4D736B317C11}" type="slidenum">
              <a:rPr lang="en-GB" sz="1000" smtClean="0">
                <a:latin typeface="Verdana" panose="020B0604030504040204" pitchFamily="34" charset="0"/>
                <a:ea typeface="Verdana" panose="020B0604030504040204" pitchFamily="34" charset="0"/>
                <a:cs typeface="Verdana" panose="020B0604030504040204" pitchFamily="34" charset="0"/>
              </a:rPr>
              <a:t>1</a:t>
            </a:fld>
            <a:endParaRPr lang="en-GB"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1030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143000"/>
          </a:xfrm>
        </p:spPr>
        <p:txBody>
          <a:bodyPr>
            <a:noAutofit/>
          </a:bodyPr>
          <a:lstStyle/>
          <a:p>
            <a:pPr algn="l"/>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REACH, CLP and users of chemicals</a:t>
            </a:r>
            <a:b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3068960"/>
            <a:ext cx="2171429" cy="3168254"/>
          </a:xfrm>
          <a:prstGeom prst="rect">
            <a:avLst/>
          </a:prstGeom>
        </p:spPr>
      </p:pic>
      <p:sp>
        <p:nvSpPr>
          <p:cNvPr id="4" name="Slide Number Placeholder 3"/>
          <p:cNvSpPr>
            <a:spLocks noGrp="1"/>
          </p:cNvSpPr>
          <p:nvPr>
            <p:ph type="sldNum" sz="quarter" idx="12"/>
          </p:nvPr>
        </p:nvSpPr>
        <p:spPr/>
        <p:txBody>
          <a:bodyPr/>
          <a:lstStyle/>
          <a:p>
            <a:fld id="{FBF7E9CE-8ECA-47E2-BD73-4D736B317C11}" type="slidenum">
              <a:rPr lang="en-GB" smtClean="0"/>
              <a:t>10</a:t>
            </a:fld>
            <a:endParaRPr lang="en-GB" dirty="0"/>
          </a:p>
        </p:txBody>
      </p:sp>
    </p:spTree>
    <p:extLst>
      <p:ext uri="{BB962C8B-B14F-4D97-AF65-F5344CB8AC3E}">
        <p14:creationId xmlns:p14="http://schemas.microsoft.com/office/powerpoint/2010/main" val="1016959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a:bodyPr>
          <a:lstStyle/>
          <a:p>
            <a:pPr algn="l"/>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Who is a downstream user under REACH/CLP?</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556792"/>
            <a:ext cx="8363272" cy="3268960"/>
          </a:xfrm>
        </p:spPr>
        <p:txBody>
          <a:bodyPr>
            <a:normAutofit lnSpcReduction="10000"/>
          </a:bodyPr>
          <a:lstStyle/>
          <a:p>
            <a:pPr marL="0" indent="0">
              <a:lnSpc>
                <a:spcPct val="150000"/>
              </a:lnSpc>
              <a:buNone/>
            </a:pPr>
            <a:r>
              <a:rPr lang="en-GB" sz="2000" dirty="0" smtClean="0">
                <a:latin typeface="Verdana" panose="020B0604030504040204" pitchFamily="34" charset="0"/>
                <a:ea typeface="Verdana" panose="020B0604030504040204" pitchFamily="34" charset="0"/>
                <a:cs typeface="Verdana" panose="020B0604030504040204" pitchFamily="34" charset="0"/>
              </a:rPr>
              <a:t>User of chemicals are termed </a:t>
            </a:r>
            <a:r>
              <a:rPr lang="en-GB" sz="2000" b="1" dirty="0" smtClean="0">
                <a:latin typeface="Verdana" panose="020B0604030504040204" pitchFamily="34" charset="0"/>
                <a:ea typeface="Verdana" panose="020B0604030504040204" pitchFamily="34" charset="0"/>
                <a:cs typeface="Verdana" panose="020B0604030504040204" pitchFamily="34" charset="0"/>
              </a:rPr>
              <a:t>downstream users </a:t>
            </a:r>
            <a:r>
              <a:rPr lang="en-GB" sz="2000" dirty="0" smtClean="0">
                <a:latin typeface="Verdana" panose="020B0604030504040204" pitchFamily="34" charset="0"/>
                <a:ea typeface="Verdana" panose="020B0604030504040204" pitchFamily="34" charset="0"/>
                <a:cs typeface="Verdana" panose="020B0604030504040204" pitchFamily="34" charset="0"/>
              </a:rPr>
              <a:t>under REACH and CLP. They are</a:t>
            </a:r>
            <a:r>
              <a:rPr lang="en-GB" sz="2000" b="1" dirty="0" smtClean="0">
                <a:latin typeface="Verdana" panose="020B0604030504040204" pitchFamily="34" charset="0"/>
                <a:ea typeface="Verdana" panose="020B0604030504040204" pitchFamily="34" charset="0"/>
                <a:cs typeface="Verdana" panose="020B0604030504040204" pitchFamily="34" charset="0"/>
              </a:rPr>
              <a:t> companies</a:t>
            </a:r>
            <a:r>
              <a:rPr lang="en-GB" sz="2000" dirty="0" smtClean="0">
                <a:latin typeface="Verdana" panose="020B0604030504040204" pitchFamily="34" charset="0"/>
                <a:ea typeface="Verdana" panose="020B0604030504040204" pitchFamily="34" charset="0"/>
                <a:cs typeface="Verdana" panose="020B0604030504040204" pitchFamily="34" charset="0"/>
              </a:rPr>
              <a:t> or </a:t>
            </a:r>
            <a:r>
              <a:rPr lang="en-GB" sz="2000" b="1" dirty="0" smtClean="0">
                <a:latin typeface="Verdana" panose="020B0604030504040204" pitchFamily="34" charset="0"/>
                <a:ea typeface="Verdana" panose="020B0604030504040204" pitchFamily="34" charset="0"/>
                <a:cs typeface="Verdana" panose="020B0604030504040204" pitchFamily="34" charset="0"/>
              </a:rPr>
              <a:t>individuals</a:t>
            </a:r>
          </a:p>
          <a:p>
            <a:pPr>
              <a:lnSpc>
                <a:spcPct val="150000"/>
              </a:lnSpc>
            </a:pPr>
            <a:r>
              <a:rPr lang="en-GB" sz="2000" dirty="0">
                <a:latin typeface="Verdana" panose="020B0604030504040204" pitchFamily="34" charset="0"/>
                <a:ea typeface="Verdana" panose="020B0604030504040204" pitchFamily="34" charset="0"/>
                <a:cs typeface="Verdana" panose="020B0604030504040204" pitchFamily="34" charset="0"/>
              </a:rPr>
              <a:t>w</a:t>
            </a:r>
            <a:r>
              <a:rPr lang="en-GB" sz="2000" dirty="0" smtClean="0">
                <a:latin typeface="Verdana" panose="020B0604030504040204" pitchFamily="34" charset="0"/>
                <a:ea typeface="Verdana" panose="020B0604030504040204" pitchFamily="34" charset="0"/>
                <a:cs typeface="Verdana" panose="020B0604030504040204" pitchFamily="34" charset="0"/>
              </a:rPr>
              <a:t>ithin the European Union / European Economic Area</a:t>
            </a:r>
          </a:p>
          <a:p>
            <a:r>
              <a:rPr lang="en-GB" sz="2000" dirty="0" smtClean="0">
                <a:latin typeface="Verdana" panose="020B0604030504040204" pitchFamily="34" charset="0"/>
                <a:ea typeface="Verdana" panose="020B0604030504040204" pitchFamily="34" charset="0"/>
                <a:cs typeface="Verdana" panose="020B0604030504040204" pitchFamily="34" charset="0"/>
              </a:rPr>
              <a:t>who </a:t>
            </a:r>
            <a:r>
              <a:rPr lang="en-GB" sz="2000" b="1" dirty="0" smtClean="0">
                <a:latin typeface="Verdana" panose="020B0604030504040204" pitchFamily="34" charset="0"/>
                <a:ea typeface="Verdana" panose="020B0604030504040204" pitchFamily="34" charset="0"/>
                <a:cs typeface="Verdana" panose="020B0604030504040204" pitchFamily="34" charset="0"/>
              </a:rPr>
              <a:t>use a substance</a:t>
            </a:r>
            <a:r>
              <a:rPr lang="en-GB" sz="2000" dirty="0" smtClean="0">
                <a:latin typeface="Verdana" panose="020B0604030504040204" pitchFamily="34" charset="0"/>
                <a:ea typeface="Verdana" panose="020B0604030504040204" pitchFamily="34" charset="0"/>
                <a:cs typeface="Verdana" panose="020B0604030504040204" pitchFamily="34" charset="0"/>
              </a:rPr>
              <a:t>, either on its own or in a mixture</a:t>
            </a:r>
          </a:p>
          <a:p>
            <a:pPr>
              <a:lnSpc>
                <a:spcPct val="150000"/>
              </a:lnSpc>
            </a:pPr>
            <a:r>
              <a:rPr lang="en-GB" sz="2000" dirty="0" smtClean="0">
                <a:latin typeface="Verdana" panose="020B0604030504040204" pitchFamily="34" charset="0"/>
                <a:ea typeface="Verdana" panose="020B0604030504040204" pitchFamily="34" charset="0"/>
                <a:cs typeface="Verdana" panose="020B0604030504040204" pitchFamily="34" charset="0"/>
              </a:rPr>
              <a:t>in </a:t>
            </a:r>
            <a:r>
              <a:rPr lang="en-GB" sz="2000" b="1" dirty="0" smtClean="0">
                <a:latin typeface="Verdana" panose="020B0604030504040204" pitchFamily="34" charset="0"/>
                <a:ea typeface="Verdana" panose="020B0604030504040204" pitchFamily="34" charset="0"/>
                <a:cs typeface="Verdana" panose="020B0604030504040204" pitchFamily="34" charset="0"/>
              </a:rPr>
              <a:t>industrial</a:t>
            </a:r>
            <a:r>
              <a:rPr lang="en-GB" sz="2000" dirty="0" smtClean="0">
                <a:latin typeface="Verdana" panose="020B0604030504040204" pitchFamily="34" charset="0"/>
                <a:ea typeface="Verdana" panose="020B0604030504040204" pitchFamily="34" charset="0"/>
                <a:cs typeface="Verdana" panose="020B0604030504040204" pitchFamily="34" charset="0"/>
              </a:rPr>
              <a:t> or </a:t>
            </a:r>
            <a:r>
              <a:rPr lang="en-GB" sz="2000" b="1" dirty="0" smtClean="0">
                <a:latin typeface="Verdana" panose="020B0604030504040204" pitchFamily="34" charset="0"/>
                <a:ea typeface="Verdana" panose="020B0604030504040204" pitchFamily="34" charset="0"/>
                <a:cs typeface="Verdana" panose="020B0604030504040204" pitchFamily="34" charset="0"/>
              </a:rPr>
              <a:t>professional</a:t>
            </a:r>
            <a:r>
              <a:rPr lang="en-GB" sz="2000" dirty="0" smtClean="0">
                <a:latin typeface="Verdana" panose="020B0604030504040204" pitchFamily="34" charset="0"/>
                <a:ea typeface="Verdana" panose="020B0604030504040204" pitchFamily="34" charset="0"/>
                <a:cs typeface="Verdana" panose="020B0604030504040204" pitchFamily="34" charset="0"/>
              </a:rPr>
              <a:t> activities</a:t>
            </a:r>
          </a:p>
          <a:p>
            <a:pPr marL="0" indent="0">
              <a:lnSpc>
                <a:spcPct val="150000"/>
              </a:lnSpc>
              <a:buNone/>
            </a:pPr>
            <a:r>
              <a:rPr lang="en-GB" sz="2000" dirty="0" smtClean="0">
                <a:latin typeface="Verdana" panose="020B0604030504040204" pitchFamily="34" charset="0"/>
                <a:ea typeface="Verdana" panose="020B0604030504040204" pitchFamily="34" charset="0"/>
                <a:cs typeface="Verdana" panose="020B0604030504040204" pitchFamily="34" charset="0"/>
              </a:rPr>
              <a:t>They can be </a:t>
            </a:r>
            <a:r>
              <a:rPr lang="en-GB" sz="2000" b="1" dirty="0" smtClean="0">
                <a:latin typeface="Verdana" panose="020B0604030504040204" pitchFamily="34" charset="0"/>
                <a:ea typeface="Verdana" panose="020B0604030504040204" pitchFamily="34" charset="0"/>
                <a:cs typeface="Verdana" panose="020B0604030504040204" pitchFamily="34" charset="0"/>
              </a:rPr>
              <a:t>formulators</a:t>
            </a:r>
            <a:r>
              <a:rPr lang="en-GB" sz="2000" dirty="0" smtClean="0">
                <a:latin typeface="Verdana" panose="020B0604030504040204" pitchFamily="34" charset="0"/>
                <a:ea typeface="Verdana" panose="020B0604030504040204" pitchFamily="34" charset="0"/>
                <a:cs typeface="Verdana" panose="020B0604030504040204" pitchFamily="34" charset="0"/>
              </a:rPr>
              <a:t> and </a:t>
            </a:r>
            <a:r>
              <a:rPr lang="en-GB" sz="2000" b="1" dirty="0" smtClean="0">
                <a:latin typeface="Verdana" panose="020B0604030504040204" pitchFamily="34" charset="0"/>
                <a:ea typeface="Verdana" panose="020B0604030504040204" pitchFamily="34" charset="0"/>
                <a:cs typeface="Verdana" panose="020B0604030504040204" pitchFamily="34" charset="0"/>
              </a:rPr>
              <a:t>end users</a:t>
            </a:r>
            <a:r>
              <a:rPr lang="en-GB" sz="2000" dirty="0" smtClean="0">
                <a:latin typeface="Verdana" panose="020B0604030504040204" pitchFamily="34" charset="0"/>
                <a:ea typeface="Verdana" panose="020B0604030504040204" pitchFamily="34" charset="0"/>
                <a:cs typeface="Verdana" panose="020B0604030504040204" pitchFamily="34" charset="0"/>
              </a:rPr>
              <a:t>,</a:t>
            </a:r>
            <a:r>
              <a:rPr lang="en-GB" sz="2000" b="1" dirty="0" smtClean="0">
                <a:latin typeface="Verdana" panose="020B0604030504040204" pitchFamily="34" charset="0"/>
                <a:ea typeface="Verdana" panose="020B0604030504040204" pitchFamily="34" charset="0"/>
                <a:cs typeface="Verdana" panose="020B0604030504040204" pitchFamily="34" charset="0"/>
              </a:rPr>
              <a:t> </a:t>
            </a:r>
            <a:r>
              <a:rPr lang="en-GB" sz="2000" dirty="0" smtClean="0">
                <a:latin typeface="Verdana" panose="020B0604030504040204" pitchFamily="34" charset="0"/>
                <a:ea typeface="Verdana" panose="020B0604030504040204" pitchFamily="34" charset="0"/>
                <a:cs typeface="Verdana" panose="020B0604030504040204" pitchFamily="34" charset="0"/>
              </a:rPr>
              <a:t>including</a:t>
            </a:r>
            <a:r>
              <a:rPr lang="en-GB" sz="2000" b="1" dirty="0" smtClean="0">
                <a:latin typeface="Verdana" panose="020B0604030504040204" pitchFamily="34" charset="0"/>
                <a:ea typeface="Verdana" panose="020B0604030504040204" pitchFamily="34" charset="0"/>
                <a:cs typeface="Verdana" panose="020B0604030504040204" pitchFamily="34" charset="0"/>
              </a:rPr>
              <a:t> producers of articles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573" y="5025742"/>
            <a:ext cx="2520280" cy="11851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5025742"/>
            <a:ext cx="1834840" cy="1210496"/>
          </a:xfrm>
          <a:prstGeom prst="rect">
            <a:avLst/>
          </a:prstGeom>
        </p:spPr>
      </p:pic>
      <p:sp>
        <p:nvSpPr>
          <p:cNvPr id="4" name="Slide Number Placeholder 3"/>
          <p:cNvSpPr>
            <a:spLocks noGrp="1"/>
          </p:cNvSpPr>
          <p:nvPr>
            <p:ph type="sldNum" sz="quarter" idx="12"/>
          </p:nvPr>
        </p:nvSpPr>
        <p:spPr/>
        <p:txBody>
          <a:bodyPr/>
          <a:lstStyle/>
          <a:p>
            <a:fld id="{FBF7E9CE-8ECA-47E2-BD73-4D736B317C11}" type="slidenum">
              <a:rPr lang="en-GB" smtClean="0"/>
              <a:t>11</a:t>
            </a:fld>
            <a:endParaRPr lang="en-GB" dirty="0"/>
          </a:p>
        </p:txBody>
      </p:sp>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8486" y="5146739"/>
            <a:ext cx="1116000" cy="1089499"/>
          </a:xfrm>
          <a:prstGeom prst="rect">
            <a:avLst/>
          </a:prstGeom>
        </p:spPr>
      </p:pic>
    </p:spTree>
    <p:extLst>
      <p:ext uri="{BB962C8B-B14F-4D97-AF65-F5344CB8AC3E}">
        <p14:creationId xmlns:p14="http://schemas.microsoft.com/office/powerpoint/2010/main" val="721130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Formulators</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29208" y="1340768"/>
            <a:ext cx="6851104" cy="2520280"/>
          </a:xfrm>
        </p:spPr>
        <p:txBody>
          <a:bodyPr>
            <a:normAutofit/>
          </a:bodyPr>
          <a:lstStyle/>
          <a:p>
            <a:pPr marL="0" indent="0">
              <a:buNone/>
            </a:pPr>
            <a:r>
              <a:rPr lang="en-GB" sz="2200" dirty="0" smtClean="0">
                <a:latin typeface="Verdana" panose="020B0604030504040204" pitchFamily="34" charset="0"/>
                <a:ea typeface="Verdana" panose="020B0604030504040204" pitchFamily="34" charset="0"/>
                <a:cs typeface="Verdana" panose="020B0604030504040204" pitchFamily="34" charset="0"/>
              </a:rPr>
              <a:t>Formulators produce mixtures, which are usually supplied further downstream</a:t>
            </a:r>
            <a:endParaRPr lang="en-GB" sz="2200" dirty="0">
              <a:latin typeface="Verdana" panose="020B0604030504040204" pitchFamily="34" charset="0"/>
              <a:ea typeface="Verdana" panose="020B0604030504040204" pitchFamily="34" charset="0"/>
              <a:cs typeface="Verdana" panose="020B0604030504040204" pitchFamily="34" charset="0"/>
            </a:endParaRPr>
          </a:p>
          <a:p>
            <a:r>
              <a:rPr lang="en-GB" sz="2200" dirty="0" smtClean="0">
                <a:latin typeface="Verdana" panose="020B0604030504040204" pitchFamily="34" charset="0"/>
                <a:ea typeface="Verdana" panose="020B0604030504040204" pitchFamily="34" charset="0"/>
                <a:cs typeface="Verdana" panose="020B0604030504040204" pitchFamily="34" charset="0"/>
              </a:rPr>
              <a:t>Examples of mixtures: paints, </a:t>
            </a:r>
            <a:br>
              <a:rPr lang="en-GB" sz="2200" dirty="0" smtClean="0">
                <a:latin typeface="Verdana" panose="020B0604030504040204" pitchFamily="34" charset="0"/>
                <a:ea typeface="Verdana" panose="020B0604030504040204" pitchFamily="34" charset="0"/>
                <a:cs typeface="Verdana" panose="020B0604030504040204" pitchFamily="34" charset="0"/>
              </a:rPr>
            </a:br>
            <a:r>
              <a:rPr lang="en-GB" sz="2200" dirty="0" smtClean="0">
                <a:latin typeface="Verdana" panose="020B0604030504040204" pitchFamily="34" charset="0"/>
                <a:ea typeface="Verdana" panose="020B0604030504040204" pitchFamily="34" charset="0"/>
                <a:cs typeface="Verdana" panose="020B0604030504040204" pitchFamily="34" charset="0"/>
              </a:rPr>
              <a:t>lubricants, cleaning products and adhesives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579" y="3913310"/>
            <a:ext cx="2084453" cy="173275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3745484"/>
            <a:ext cx="1139881" cy="157092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6" y="3848204"/>
            <a:ext cx="3066035" cy="1597020"/>
          </a:xfrm>
          <a:prstGeom prst="rect">
            <a:avLst/>
          </a:prstGeom>
        </p:spPr>
      </p:pic>
      <p:sp>
        <p:nvSpPr>
          <p:cNvPr id="5" name="Slide Number Placeholder 4"/>
          <p:cNvSpPr>
            <a:spLocks noGrp="1"/>
          </p:cNvSpPr>
          <p:nvPr>
            <p:ph type="sldNum" sz="quarter" idx="12"/>
          </p:nvPr>
        </p:nvSpPr>
        <p:spPr/>
        <p:txBody>
          <a:bodyPr/>
          <a:lstStyle/>
          <a:p>
            <a:fld id="{FBF7E9CE-8ECA-47E2-BD73-4D736B317C11}" type="slidenum">
              <a:rPr lang="en-GB" smtClean="0"/>
              <a:t>12</a:t>
            </a:fld>
            <a:endParaRPr lang="en-GB"/>
          </a:p>
        </p:txBody>
      </p:sp>
      <p:sp>
        <p:nvSpPr>
          <p:cNvPr id="11" name="Title 1"/>
          <p:cNvSpPr txBox="1">
            <a:spLocks/>
          </p:cNvSpPr>
          <p:nvPr/>
        </p:nvSpPr>
        <p:spPr>
          <a:xfrm>
            <a:off x="395536" y="55983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…are downstream users</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4871" y="373880"/>
            <a:ext cx="1692000" cy="1651821"/>
          </a:xfrm>
          <a:prstGeom prst="rect">
            <a:avLst/>
          </a:prstGeom>
        </p:spPr>
      </p:pic>
    </p:spTree>
    <p:extLst>
      <p:ext uri="{BB962C8B-B14F-4D97-AF65-F5344CB8AC3E}">
        <p14:creationId xmlns:p14="http://schemas.microsoft.com/office/powerpoint/2010/main" val="2322468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41784"/>
            <a:ext cx="8229600" cy="1143000"/>
          </a:xfrm>
        </p:spPr>
        <p:txBody>
          <a:bodyPr>
            <a:normAutofit/>
          </a:bodyPr>
          <a:lstStyle/>
          <a:p>
            <a:pPr algn="l"/>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End users</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29208" y="1340768"/>
            <a:ext cx="8003232" cy="2664296"/>
          </a:xfrm>
        </p:spPr>
        <p:txBody>
          <a:bodyPr>
            <a:noAutofit/>
          </a:bodyPr>
          <a:lstStyle/>
          <a:p>
            <a:pPr marL="0" indent="0">
              <a:buNone/>
            </a:pPr>
            <a:r>
              <a:rPr lang="en-GB" sz="2200" dirty="0" smtClean="0">
                <a:latin typeface="Verdana" panose="020B0604030504040204" pitchFamily="34" charset="0"/>
                <a:ea typeface="Verdana" panose="020B0604030504040204" pitchFamily="34" charset="0"/>
                <a:cs typeface="Verdana" panose="020B0604030504040204" pitchFamily="34" charset="0"/>
              </a:rPr>
              <a:t>End users use substances or mixtures but do not supply them further downstream</a:t>
            </a:r>
            <a:endParaRPr lang="en-GB" sz="2200" dirty="0">
              <a:latin typeface="Verdana" panose="020B0604030504040204" pitchFamily="34" charset="0"/>
              <a:ea typeface="Verdana" panose="020B0604030504040204" pitchFamily="34" charset="0"/>
              <a:cs typeface="Verdana" panose="020B0604030504040204" pitchFamily="34" charset="0"/>
            </a:endParaRPr>
          </a:p>
          <a:p>
            <a:r>
              <a:rPr lang="en-GB" sz="2200" dirty="0" smtClean="0">
                <a:latin typeface="Verdana" panose="020B0604030504040204" pitchFamily="34" charset="0"/>
                <a:ea typeface="Verdana" panose="020B0604030504040204" pitchFamily="34" charset="0"/>
                <a:cs typeface="Verdana" panose="020B0604030504040204" pitchFamily="34" charset="0"/>
              </a:rPr>
              <a:t>Examples: users of chemicals reagents, coatings and inks, construction chemicals, metal working fluids, cleaning agents and adhesives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5145"/>
          <a:stretch/>
        </p:blipFill>
        <p:spPr>
          <a:xfrm>
            <a:off x="4634696" y="3573016"/>
            <a:ext cx="2625047" cy="2083668"/>
          </a:xfrm>
          <a:prstGeom prst="rect">
            <a:avLst/>
          </a:prstGeom>
        </p:spPr>
      </p:pic>
      <p:sp>
        <p:nvSpPr>
          <p:cNvPr id="4" name="Slide Number Placeholder 3"/>
          <p:cNvSpPr>
            <a:spLocks noGrp="1"/>
          </p:cNvSpPr>
          <p:nvPr>
            <p:ph type="sldNum" sz="quarter" idx="12"/>
          </p:nvPr>
        </p:nvSpPr>
        <p:spPr/>
        <p:txBody>
          <a:bodyPr/>
          <a:lstStyle/>
          <a:p>
            <a:fld id="{FBF7E9CE-8ECA-47E2-BD73-4D736B317C11}" type="slidenum">
              <a:rPr lang="en-GB" smtClean="0"/>
              <a:t>13</a:t>
            </a:fld>
            <a:endParaRPr lang="en-GB"/>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7166"/>
          <a:stretch/>
        </p:blipFill>
        <p:spPr>
          <a:xfrm>
            <a:off x="1115616" y="3644580"/>
            <a:ext cx="3706199" cy="2025352"/>
          </a:xfrm>
          <a:prstGeom prst="rect">
            <a:avLst/>
          </a:prstGeom>
        </p:spPr>
      </p:pic>
      <p:sp>
        <p:nvSpPr>
          <p:cNvPr id="10" name="Title 1"/>
          <p:cNvSpPr txBox="1">
            <a:spLocks/>
          </p:cNvSpPr>
          <p:nvPr/>
        </p:nvSpPr>
        <p:spPr>
          <a:xfrm>
            <a:off x="395536" y="55983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…are downstream users</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7667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Producers of articles</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67544" y="1268760"/>
            <a:ext cx="8003232" cy="2664296"/>
          </a:xfrm>
        </p:spPr>
        <p:txBody>
          <a:bodyPr>
            <a:normAutofit/>
          </a:bodyPr>
          <a:lstStyle/>
          <a:p>
            <a:pPr marL="0" indent="0">
              <a:buNone/>
            </a:pPr>
            <a:r>
              <a:rPr lang="en-GB" sz="2200" dirty="0" smtClean="0">
                <a:latin typeface="Verdana" panose="020B0604030504040204" pitchFamily="34" charset="0"/>
                <a:ea typeface="Verdana" panose="020B0604030504040204" pitchFamily="34" charset="0"/>
                <a:cs typeface="Verdana" panose="020B0604030504040204" pitchFamily="34" charset="0"/>
              </a:rPr>
              <a:t>Producers of articles are end users and incorporate substances or mixtures into articles (components,  finished goods and complex products)</a:t>
            </a:r>
          </a:p>
          <a:p>
            <a:r>
              <a:rPr lang="en-GB" sz="2200" dirty="0" smtClean="0">
                <a:latin typeface="Verdana" panose="020B0604030504040204" pitchFamily="34" charset="0"/>
                <a:ea typeface="Verdana" panose="020B0604030504040204" pitchFamily="34" charset="0"/>
                <a:cs typeface="Verdana" panose="020B0604030504040204" pitchFamily="34" charset="0"/>
              </a:rPr>
              <a:t>Examples: producers of textiles, vehicles, toys, jewellery and household appliances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527" y="3268538"/>
            <a:ext cx="2230641" cy="24555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323" y="2996952"/>
            <a:ext cx="1911117" cy="259230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3516081"/>
            <a:ext cx="2664296" cy="1415949"/>
          </a:xfrm>
          <a:prstGeom prst="rect">
            <a:avLst/>
          </a:prstGeom>
        </p:spPr>
      </p:pic>
      <p:sp>
        <p:nvSpPr>
          <p:cNvPr id="4" name="Slide Number Placeholder 3"/>
          <p:cNvSpPr>
            <a:spLocks noGrp="1"/>
          </p:cNvSpPr>
          <p:nvPr>
            <p:ph type="sldNum" sz="quarter" idx="12"/>
          </p:nvPr>
        </p:nvSpPr>
        <p:spPr/>
        <p:txBody>
          <a:bodyPr/>
          <a:lstStyle/>
          <a:p>
            <a:fld id="{FBF7E9CE-8ECA-47E2-BD73-4D736B317C11}" type="slidenum">
              <a:rPr lang="en-GB" smtClean="0"/>
              <a:t>14</a:t>
            </a:fld>
            <a:endParaRPr lang="en-GB" dirty="0"/>
          </a:p>
        </p:txBody>
      </p:sp>
      <p:sp>
        <p:nvSpPr>
          <p:cNvPr id="14" name="Title 1"/>
          <p:cNvSpPr txBox="1">
            <a:spLocks/>
          </p:cNvSpPr>
          <p:nvPr/>
        </p:nvSpPr>
        <p:spPr>
          <a:xfrm>
            <a:off x="395536" y="55983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…are downstream users</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09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Re-fillers, re-importers and certain importers</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2987824" y="1558369"/>
            <a:ext cx="5184576" cy="1015663"/>
          </a:xfrm>
          <a:prstGeom prst="rect">
            <a:avLst/>
          </a:prstGeom>
          <a:noFill/>
          <a:ln w="28575">
            <a:noFill/>
          </a:ln>
        </p:spPr>
        <p:txBody>
          <a:bodyPr wrap="square" rtlCol="0">
            <a:spAutoFit/>
          </a:bodyPr>
          <a:lstStyle/>
          <a:p>
            <a:r>
              <a:rPr lang="en-GB" sz="1500" b="1" dirty="0" err="1" smtClean="0">
                <a:latin typeface="Verdana" panose="020B0604030504040204" pitchFamily="34" charset="0"/>
                <a:ea typeface="Verdana" panose="020B0604030504040204" pitchFamily="34" charset="0"/>
                <a:cs typeface="Verdana" panose="020B0604030504040204" pitchFamily="34" charset="0"/>
              </a:rPr>
              <a:t>Refiller</a:t>
            </a:r>
            <a:r>
              <a:rPr lang="en-GB" sz="1500" dirty="0" smtClean="0">
                <a:latin typeface="Verdana" panose="020B0604030504040204" pitchFamily="34" charset="0"/>
                <a:ea typeface="Verdana" panose="020B0604030504040204" pitchFamily="34" charset="0"/>
                <a:cs typeface="Verdana" panose="020B0604030504040204" pitchFamily="34" charset="0"/>
              </a:rPr>
              <a:t>: transfers substances or mixtures from one container to another (such as repackaging or rebranding)</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15" name="Rounded Rectangle 14"/>
          <p:cNvSpPr/>
          <p:nvPr/>
        </p:nvSpPr>
        <p:spPr>
          <a:xfrm>
            <a:off x="2915816" y="1421904"/>
            <a:ext cx="5400600" cy="1296144"/>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987824" y="3127737"/>
            <a:ext cx="5184576" cy="1246495"/>
          </a:xfrm>
          <a:prstGeom prst="rect">
            <a:avLst/>
          </a:prstGeom>
          <a:noFill/>
          <a:ln w="28575">
            <a:noFill/>
          </a:ln>
        </p:spPr>
        <p:txBody>
          <a:bodyPr wrap="square" rtlCol="0">
            <a:spAutoFit/>
          </a:bodyPr>
          <a:lstStyle/>
          <a:p>
            <a:r>
              <a:rPr lang="en-GB" sz="1500" b="1" dirty="0" smtClean="0">
                <a:latin typeface="Verdana" panose="020B0604030504040204" pitchFamily="34" charset="0"/>
                <a:ea typeface="Verdana" panose="020B0604030504040204" pitchFamily="34" charset="0"/>
                <a:cs typeface="Verdana" panose="020B0604030504040204" pitchFamily="34" charset="0"/>
              </a:rPr>
              <a:t>Re-importer</a:t>
            </a:r>
            <a:r>
              <a:rPr lang="en-GB" sz="1500" dirty="0" smtClean="0">
                <a:latin typeface="Verdana" panose="020B0604030504040204" pitchFamily="34" charset="0"/>
                <a:ea typeface="Verdana" panose="020B0604030504040204" pitchFamily="34" charset="0"/>
                <a:cs typeface="Verdana" panose="020B0604030504040204" pitchFamily="34" charset="0"/>
              </a:rPr>
              <a:t>: imports a substance, on their own or in a mixture, which was originally produced in the EU, and the substance was registered by someone in the same supply chain</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3015817" y="4776214"/>
            <a:ext cx="5184576" cy="1015663"/>
          </a:xfrm>
          <a:prstGeom prst="rect">
            <a:avLst/>
          </a:prstGeom>
          <a:noFill/>
          <a:ln w="28575">
            <a:noFill/>
          </a:ln>
        </p:spPr>
        <p:txBody>
          <a:bodyPr wrap="square" rtlCol="0">
            <a:spAutoFit/>
          </a:bodyPr>
          <a:lstStyle/>
          <a:p>
            <a:r>
              <a:rPr lang="en-GB" sz="1500" b="1" dirty="0" smtClean="0">
                <a:latin typeface="Verdana" panose="020B0604030504040204" pitchFamily="34" charset="0"/>
                <a:ea typeface="Verdana" panose="020B0604030504040204" pitchFamily="34" charset="0"/>
                <a:cs typeface="Verdana" panose="020B0604030504040204" pitchFamily="34" charset="0"/>
              </a:rPr>
              <a:t>Importer with ‘only representative’ </a:t>
            </a:r>
            <a:r>
              <a:rPr lang="en-GB" sz="1500" dirty="0" smtClean="0">
                <a:latin typeface="Verdana" panose="020B0604030504040204" pitchFamily="34" charset="0"/>
                <a:ea typeface="Verdana" panose="020B0604030504040204" pitchFamily="34" charset="0"/>
                <a:cs typeface="Verdana" panose="020B0604030504040204" pitchFamily="34" charset="0"/>
              </a:rPr>
              <a:t>– imports a substance from outside the EU, but the non-EU supplier nominated an EU based  </a:t>
            </a:r>
            <a:r>
              <a:rPr lang="en-GB" sz="1500" b="1" dirty="0" smtClean="0">
                <a:latin typeface="Verdana" panose="020B0604030504040204" pitchFamily="34" charset="0"/>
                <a:ea typeface="Verdana" panose="020B0604030504040204" pitchFamily="34" charset="0"/>
                <a:cs typeface="Verdana" panose="020B0604030504040204" pitchFamily="34" charset="0"/>
              </a:rPr>
              <a:t>‘only representative’ </a:t>
            </a:r>
            <a:endParaRPr lang="en-GB" sz="1500" b="1" dirty="0">
              <a:latin typeface="Verdana" panose="020B0604030504040204" pitchFamily="34" charset="0"/>
              <a:ea typeface="Verdana" panose="020B0604030504040204" pitchFamily="34" charset="0"/>
              <a:cs typeface="Verdana" panose="020B0604030504040204" pitchFamily="34" charset="0"/>
            </a:endParaRPr>
          </a:p>
        </p:txBody>
      </p:sp>
      <p:sp>
        <p:nvSpPr>
          <p:cNvPr id="20" name="Rounded Rectangle 19"/>
          <p:cNvSpPr/>
          <p:nvPr/>
        </p:nvSpPr>
        <p:spPr>
          <a:xfrm>
            <a:off x="2915816" y="3006080"/>
            <a:ext cx="5400600" cy="1296144"/>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2915816" y="4590256"/>
            <a:ext cx="5400600" cy="1296144"/>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832" y="1456029"/>
            <a:ext cx="985896" cy="11003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48" y="2646040"/>
            <a:ext cx="1688756" cy="1785744"/>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753" y="4538495"/>
            <a:ext cx="1663283" cy="1779953"/>
          </a:xfrm>
          <a:prstGeom prst="rect">
            <a:avLst/>
          </a:prstGeom>
        </p:spPr>
      </p:pic>
      <p:sp>
        <p:nvSpPr>
          <p:cNvPr id="3" name="Slide Number Placeholder 2"/>
          <p:cNvSpPr>
            <a:spLocks noGrp="1"/>
          </p:cNvSpPr>
          <p:nvPr>
            <p:ph type="sldNum" sz="quarter" idx="12"/>
          </p:nvPr>
        </p:nvSpPr>
        <p:spPr/>
        <p:txBody>
          <a:bodyPr/>
          <a:lstStyle/>
          <a:p>
            <a:fld id="{FBF7E9CE-8ECA-47E2-BD73-4D736B317C11}" type="slidenum">
              <a:rPr lang="en-GB" smtClean="0"/>
              <a:t>15</a:t>
            </a:fld>
            <a:endParaRPr lang="en-GB" dirty="0"/>
          </a:p>
        </p:txBody>
      </p:sp>
      <p:sp>
        <p:nvSpPr>
          <p:cNvPr id="19" name="Title 1"/>
          <p:cNvSpPr txBox="1">
            <a:spLocks/>
          </p:cNvSpPr>
          <p:nvPr/>
        </p:nvSpPr>
        <p:spPr>
          <a:xfrm>
            <a:off x="395536" y="55983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…are downstream users</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1638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5536" y="55892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…are NOT downstream users</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457200" y="485800"/>
            <a:ext cx="8229600" cy="1143000"/>
          </a:xfrm>
        </p:spPr>
        <p:txBody>
          <a:bodyPr>
            <a:normAutofit/>
          </a:bodyPr>
          <a:lstStyle/>
          <a:p>
            <a:pPr algn="l"/>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Who is NOT a downstream user under REACH/CLP?</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2987824" y="2182505"/>
            <a:ext cx="5184576" cy="1015663"/>
          </a:xfrm>
          <a:prstGeom prst="rect">
            <a:avLst/>
          </a:prstGeom>
          <a:noFill/>
          <a:ln w="28575">
            <a:noFill/>
          </a:ln>
        </p:spPr>
        <p:txBody>
          <a:bodyPr wrap="square" rtlCol="0">
            <a:spAutoFit/>
          </a:bodyPr>
          <a:lstStyle/>
          <a:p>
            <a:r>
              <a:rPr lang="en-GB" sz="1500" b="1" dirty="0" smtClean="0">
                <a:latin typeface="Verdana" panose="020B0604030504040204" pitchFamily="34" charset="0"/>
                <a:ea typeface="Verdana" panose="020B0604030504040204" pitchFamily="34" charset="0"/>
                <a:cs typeface="Verdana" panose="020B0604030504040204" pitchFamily="34" charset="0"/>
              </a:rPr>
              <a:t>Distributors</a:t>
            </a:r>
            <a:r>
              <a:rPr lang="en-GB" sz="1500" dirty="0" smtClean="0">
                <a:latin typeface="Verdana" panose="020B0604030504040204" pitchFamily="34" charset="0"/>
                <a:ea typeface="Verdana" panose="020B0604030504040204" pitchFamily="34" charset="0"/>
                <a:cs typeface="Verdana" panose="020B0604030504040204" pitchFamily="34" charset="0"/>
              </a:rPr>
              <a:t> (including retailers) who store and place chemicals on the market for third parties. </a:t>
            </a:r>
            <a:br>
              <a:rPr lang="en-GB" sz="1500" dirty="0" smtClean="0">
                <a:latin typeface="Verdana" panose="020B0604030504040204" pitchFamily="34" charset="0"/>
                <a:ea typeface="Verdana" panose="020B0604030504040204" pitchFamily="34" charset="0"/>
                <a:cs typeface="Verdana" panose="020B0604030504040204" pitchFamily="34" charset="0"/>
              </a:rPr>
            </a:br>
            <a:r>
              <a:rPr lang="en-GB" sz="1500" dirty="0" smtClean="0">
                <a:latin typeface="Verdana" panose="020B0604030504040204" pitchFamily="34" charset="0"/>
                <a:ea typeface="Verdana" panose="020B0604030504040204" pitchFamily="34" charset="0"/>
                <a:cs typeface="Verdana" panose="020B0604030504040204" pitchFamily="34" charset="0"/>
              </a:rPr>
              <a:t>REACH and CLP obligations are limited to forwarding information in the supply chain.</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2987824" y="4228346"/>
            <a:ext cx="5184576" cy="553998"/>
          </a:xfrm>
          <a:prstGeom prst="rect">
            <a:avLst/>
          </a:prstGeom>
          <a:noFill/>
          <a:ln w="28575">
            <a:noFill/>
          </a:ln>
        </p:spPr>
        <p:txBody>
          <a:bodyPr wrap="square" rtlCol="0">
            <a:spAutoFit/>
          </a:bodyPr>
          <a:lstStyle/>
          <a:p>
            <a:r>
              <a:rPr lang="en-GB" sz="1500" b="1" dirty="0" smtClean="0">
                <a:latin typeface="Verdana" panose="020B0604030504040204" pitchFamily="34" charset="0"/>
                <a:ea typeface="Verdana" panose="020B0604030504040204" pitchFamily="34" charset="0"/>
                <a:cs typeface="Verdana" panose="020B0604030504040204" pitchFamily="34" charset="0"/>
              </a:rPr>
              <a:t>Consumers </a:t>
            </a:r>
            <a:r>
              <a:rPr lang="en-GB" sz="1500" dirty="0" smtClean="0">
                <a:latin typeface="Verdana" panose="020B0604030504040204" pitchFamily="34" charset="0"/>
                <a:ea typeface="Verdana" panose="020B0604030504040204" pitchFamily="34" charset="0"/>
                <a:cs typeface="Verdana" panose="020B0604030504040204" pitchFamily="34" charset="0"/>
              </a:rPr>
              <a:t>do not have any obligations </a:t>
            </a:r>
            <a:br>
              <a:rPr lang="en-GB" sz="1500" dirty="0" smtClean="0">
                <a:latin typeface="Verdana" panose="020B0604030504040204" pitchFamily="34" charset="0"/>
                <a:ea typeface="Verdana" panose="020B0604030504040204" pitchFamily="34" charset="0"/>
                <a:cs typeface="Verdana" panose="020B0604030504040204" pitchFamily="34" charset="0"/>
              </a:rPr>
            </a:br>
            <a:r>
              <a:rPr lang="en-GB" sz="1500" dirty="0" smtClean="0">
                <a:latin typeface="Verdana" panose="020B0604030504040204" pitchFamily="34" charset="0"/>
                <a:ea typeface="Verdana" panose="020B0604030504040204" pitchFamily="34" charset="0"/>
                <a:cs typeface="Verdana" panose="020B0604030504040204" pitchFamily="34" charset="0"/>
              </a:rPr>
              <a:t>under REACH and CLP.</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20" name="Rounded Rectangle 19"/>
          <p:cNvSpPr/>
          <p:nvPr/>
        </p:nvSpPr>
        <p:spPr>
          <a:xfrm>
            <a:off x="2915816" y="2060848"/>
            <a:ext cx="5400600" cy="1296144"/>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2915816" y="4005064"/>
            <a:ext cx="5400600" cy="1296144"/>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00" y="2182505"/>
            <a:ext cx="1586660" cy="101939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0843" y="3814217"/>
            <a:ext cx="1043206" cy="1590688"/>
          </a:xfrm>
          <a:prstGeom prst="rect">
            <a:avLst/>
          </a:prstGeom>
        </p:spPr>
      </p:pic>
      <p:sp>
        <p:nvSpPr>
          <p:cNvPr id="5" name="Slide Number Placeholder 4"/>
          <p:cNvSpPr>
            <a:spLocks noGrp="1"/>
          </p:cNvSpPr>
          <p:nvPr>
            <p:ph type="sldNum" sz="quarter" idx="12"/>
          </p:nvPr>
        </p:nvSpPr>
        <p:spPr/>
        <p:txBody>
          <a:bodyPr/>
          <a:lstStyle/>
          <a:p>
            <a:fld id="{FBF7E9CE-8ECA-47E2-BD73-4D736B317C11}" type="slidenum">
              <a:rPr lang="en-GB" smtClean="0"/>
              <a:t>16</a:t>
            </a:fld>
            <a:endParaRPr lang="en-GB"/>
          </a:p>
        </p:txBody>
      </p:sp>
    </p:spTree>
    <p:extLst>
      <p:ext uri="{BB962C8B-B14F-4D97-AF65-F5344CB8AC3E}">
        <p14:creationId xmlns:p14="http://schemas.microsoft.com/office/powerpoint/2010/main" val="4160534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a:bodyPr>
          <a:lstStyle/>
          <a:p>
            <a:pPr algn="l"/>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Distributors</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2972924" y="1648390"/>
            <a:ext cx="5328592" cy="1015663"/>
          </a:xfrm>
          <a:prstGeom prst="rect">
            <a:avLst/>
          </a:prstGeom>
          <a:noFill/>
          <a:ln w="28575">
            <a:noFill/>
          </a:ln>
        </p:spPr>
        <p:txBody>
          <a:bodyPr wrap="square" rtlCol="0">
            <a:spAutoFit/>
          </a:bodyPr>
          <a:lstStyle/>
          <a:p>
            <a:r>
              <a:rPr lang="en-GB" sz="1500" b="1" dirty="0" smtClean="0">
                <a:latin typeface="Verdana" panose="020B0604030504040204" pitchFamily="34" charset="0"/>
                <a:ea typeface="Verdana" panose="020B0604030504040204" pitchFamily="34" charset="0"/>
                <a:cs typeface="Verdana" panose="020B0604030504040204" pitchFamily="34" charset="0"/>
              </a:rPr>
              <a:t>Distributors</a:t>
            </a:r>
            <a:r>
              <a:rPr lang="en-GB" sz="1500" dirty="0" smtClean="0">
                <a:latin typeface="Verdana" panose="020B0604030504040204" pitchFamily="34" charset="0"/>
                <a:ea typeface="Verdana" panose="020B0604030504040204" pitchFamily="34" charset="0"/>
                <a:cs typeface="Verdana" panose="020B0604030504040204" pitchFamily="34" charset="0"/>
              </a:rPr>
              <a:t> </a:t>
            </a:r>
            <a:r>
              <a:rPr lang="en-GB" sz="1500" dirty="0">
                <a:latin typeface="Verdana" panose="020B0604030504040204" pitchFamily="34" charset="0"/>
                <a:ea typeface="Verdana" panose="020B0604030504040204" pitchFamily="34" charset="0"/>
                <a:cs typeface="Verdana" panose="020B0604030504040204" pitchFamily="34" charset="0"/>
              </a:rPr>
              <a:t>sometimes </a:t>
            </a:r>
            <a:r>
              <a:rPr lang="en-GB" sz="1500" dirty="0" smtClean="0">
                <a:latin typeface="Verdana" panose="020B0604030504040204" pitchFamily="34" charset="0"/>
                <a:ea typeface="Verdana" panose="020B0604030504040204" pitchFamily="34" charset="0"/>
                <a:cs typeface="Verdana" panose="020B0604030504040204" pitchFamily="34" charset="0"/>
              </a:rPr>
              <a:t>do more than </a:t>
            </a:r>
            <a:r>
              <a:rPr lang="en-GB" sz="1500" dirty="0">
                <a:latin typeface="Verdana" panose="020B0604030504040204" pitchFamily="34" charset="0"/>
                <a:ea typeface="Verdana" panose="020B0604030504040204" pitchFamily="34" charset="0"/>
                <a:cs typeface="Verdana" panose="020B0604030504040204" pitchFamily="34" charset="0"/>
              </a:rPr>
              <a:t>store and place a substance on the </a:t>
            </a:r>
            <a:r>
              <a:rPr lang="en-GB" sz="1500" dirty="0" smtClean="0">
                <a:latin typeface="Verdana" panose="020B0604030504040204" pitchFamily="34" charset="0"/>
                <a:ea typeface="Verdana" panose="020B0604030504040204" pitchFamily="34" charset="0"/>
                <a:cs typeface="Verdana" panose="020B0604030504040204" pitchFamily="34" charset="0"/>
              </a:rPr>
              <a:t>market, and these  additional activities may give rise to obligations under REACH and CLP</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20" name="Rounded Rectangle 19"/>
          <p:cNvSpPr/>
          <p:nvPr/>
        </p:nvSpPr>
        <p:spPr>
          <a:xfrm>
            <a:off x="2915816" y="1556792"/>
            <a:ext cx="5400600" cy="1152128"/>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09" y="1556792"/>
            <a:ext cx="1865991" cy="1198861"/>
          </a:xfrm>
          <a:prstGeom prst="rect">
            <a:avLst/>
          </a:prstGeom>
        </p:spPr>
      </p:pic>
      <p:sp>
        <p:nvSpPr>
          <p:cNvPr id="10" name="TextBox 9"/>
          <p:cNvSpPr txBox="1"/>
          <p:nvPr/>
        </p:nvSpPr>
        <p:spPr>
          <a:xfrm>
            <a:off x="2987824" y="3265183"/>
            <a:ext cx="5184576" cy="784830"/>
          </a:xfrm>
          <a:prstGeom prst="rect">
            <a:avLst/>
          </a:prstGeom>
          <a:noFill/>
          <a:ln w="28575">
            <a:noFill/>
          </a:ln>
        </p:spPr>
        <p:txBody>
          <a:bodyPr wrap="square" rtlCol="0">
            <a:spAutoFit/>
          </a:bodyPr>
          <a:lstStyle/>
          <a:p>
            <a:r>
              <a:rPr lang="en-GB" sz="1500" dirty="0" smtClean="0">
                <a:latin typeface="Verdana" panose="020B0604030504040204" pitchFamily="34" charset="0"/>
                <a:ea typeface="Verdana" panose="020B0604030504040204" pitchFamily="34" charset="0"/>
                <a:cs typeface="Verdana" panose="020B0604030504040204" pitchFamily="34" charset="0"/>
              </a:rPr>
              <a:t>If distributors </a:t>
            </a:r>
            <a:r>
              <a:rPr lang="en-GB" sz="1500" b="1" dirty="0" smtClean="0">
                <a:latin typeface="Verdana" panose="020B0604030504040204" pitchFamily="34" charset="0"/>
                <a:ea typeface="Verdana" panose="020B0604030504040204" pitchFamily="34" charset="0"/>
                <a:cs typeface="Verdana" panose="020B0604030504040204" pitchFamily="34" charset="0"/>
              </a:rPr>
              <a:t>use</a:t>
            </a:r>
            <a:r>
              <a:rPr lang="en-GB" sz="1500" dirty="0" smtClean="0">
                <a:latin typeface="Verdana" panose="020B0604030504040204" pitchFamily="34" charset="0"/>
                <a:ea typeface="Verdana" panose="020B0604030504040204" pitchFamily="34" charset="0"/>
                <a:cs typeface="Verdana" panose="020B0604030504040204" pitchFamily="34" charset="0"/>
              </a:rPr>
              <a:t> chemicals, for example if they </a:t>
            </a:r>
            <a:r>
              <a:rPr lang="en-GB" sz="1500" b="1" dirty="0" smtClean="0">
                <a:latin typeface="Verdana" panose="020B0604030504040204" pitchFamily="34" charset="0"/>
                <a:ea typeface="Verdana" panose="020B0604030504040204" pitchFamily="34" charset="0"/>
                <a:cs typeface="Verdana" panose="020B0604030504040204" pitchFamily="34" charset="0"/>
              </a:rPr>
              <a:t>blend</a:t>
            </a:r>
            <a:r>
              <a:rPr lang="en-GB" sz="1500" dirty="0" smtClean="0">
                <a:latin typeface="Verdana" panose="020B0604030504040204" pitchFamily="34" charset="0"/>
                <a:ea typeface="Verdana" panose="020B0604030504040204" pitchFamily="34" charset="0"/>
                <a:cs typeface="Verdana" panose="020B0604030504040204" pitchFamily="34" charset="0"/>
              </a:rPr>
              <a:t> or </a:t>
            </a:r>
            <a:r>
              <a:rPr lang="en-GB" sz="1500" b="1" dirty="0" smtClean="0">
                <a:latin typeface="Verdana" panose="020B0604030504040204" pitchFamily="34" charset="0"/>
                <a:ea typeface="Verdana" panose="020B0604030504040204" pitchFamily="34" charset="0"/>
                <a:cs typeface="Verdana" panose="020B0604030504040204" pitchFamily="34" charset="0"/>
              </a:rPr>
              <a:t>re-fill</a:t>
            </a:r>
            <a:r>
              <a:rPr lang="en-GB" sz="1500" dirty="0" smtClean="0">
                <a:latin typeface="Verdana" panose="020B0604030504040204" pitchFamily="34" charset="0"/>
                <a:ea typeface="Verdana" panose="020B0604030504040204" pitchFamily="34" charset="0"/>
                <a:cs typeface="Verdana" panose="020B0604030504040204" pitchFamily="34" charset="0"/>
              </a:rPr>
              <a:t> the substances or mixtures</a:t>
            </a:r>
          </a:p>
          <a:p>
            <a:r>
              <a:rPr lang="en-GB" sz="1500" b="1" dirty="0">
                <a:latin typeface="Verdana" panose="020B0604030504040204" pitchFamily="34" charset="0"/>
                <a:ea typeface="Verdana" panose="020B0604030504040204" pitchFamily="34" charset="0"/>
                <a:cs typeface="Verdana" panose="020B0604030504040204" pitchFamily="34" charset="0"/>
              </a:rPr>
              <a:t>	</a:t>
            </a:r>
            <a:r>
              <a:rPr lang="en-GB" sz="1500" b="1" dirty="0" smtClean="0">
                <a:latin typeface="Verdana" panose="020B0604030504040204" pitchFamily="34" charset="0"/>
                <a:ea typeface="Verdana" panose="020B0604030504040204" pitchFamily="34" charset="0"/>
                <a:cs typeface="Verdana" panose="020B0604030504040204" pitchFamily="34" charset="0"/>
              </a:rPr>
              <a:t>… they are also downstream users</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11" name="Rounded Rectangle 10"/>
          <p:cNvSpPr/>
          <p:nvPr/>
        </p:nvSpPr>
        <p:spPr>
          <a:xfrm>
            <a:off x="2915816" y="3099101"/>
            <a:ext cx="5400600" cy="1152128"/>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987824" y="4782862"/>
            <a:ext cx="5184576" cy="784830"/>
          </a:xfrm>
          <a:prstGeom prst="rect">
            <a:avLst/>
          </a:prstGeom>
          <a:noFill/>
          <a:ln w="28575">
            <a:noFill/>
          </a:ln>
        </p:spPr>
        <p:txBody>
          <a:bodyPr wrap="square" rtlCol="0">
            <a:spAutoFit/>
          </a:bodyPr>
          <a:lstStyle/>
          <a:p>
            <a:r>
              <a:rPr lang="en-GB" sz="1500" dirty="0" smtClean="0">
                <a:latin typeface="Verdana" panose="020B0604030504040204" pitchFamily="34" charset="0"/>
                <a:ea typeface="Verdana" panose="020B0604030504040204" pitchFamily="34" charset="0"/>
                <a:cs typeface="Verdana" panose="020B0604030504040204" pitchFamily="34" charset="0"/>
              </a:rPr>
              <a:t>If distributors import hazardous chemicals from outside the EU</a:t>
            </a:r>
          </a:p>
          <a:p>
            <a:r>
              <a:rPr lang="en-GB" sz="1500" b="1" dirty="0">
                <a:latin typeface="Verdana" panose="020B0604030504040204" pitchFamily="34" charset="0"/>
                <a:ea typeface="Verdana" panose="020B0604030504040204" pitchFamily="34" charset="0"/>
                <a:cs typeface="Verdana" panose="020B0604030504040204" pitchFamily="34" charset="0"/>
              </a:rPr>
              <a:t>	</a:t>
            </a:r>
            <a:r>
              <a:rPr lang="en-GB" sz="1500" b="1" dirty="0" smtClean="0">
                <a:latin typeface="Verdana" panose="020B0604030504040204" pitchFamily="34" charset="0"/>
                <a:ea typeface="Verdana" panose="020B0604030504040204" pitchFamily="34" charset="0"/>
                <a:cs typeface="Verdana" panose="020B0604030504040204" pitchFamily="34" charset="0"/>
              </a:rPr>
              <a:t>… they are also importers</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13" name="Rounded Rectangle 12"/>
          <p:cNvSpPr/>
          <p:nvPr/>
        </p:nvSpPr>
        <p:spPr>
          <a:xfrm>
            <a:off x="2915816" y="4616780"/>
            <a:ext cx="5400600" cy="1152128"/>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1535" y="3099101"/>
            <a:ext cx="1032273" cy="115212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503" y="4503609"/>
            <a:ext cx="1620064" cy="1733703"/>
          </a:xfrm>
          <a:prstGeom prst="rect">
            <a:avLst/>
          </a:prstGeom>
        </p:spPr>
      </p:pic>
      <p:sp>
        <p:nvSpPr>
          <p:cNvPr id="4" name="Slide Number Placeholder 3"/>
          <p:cNvSpPr>
            <a:spLocks noGrp="1"/>
          </p:cNvSpPr>
          <p:nvPr>
            <p:ph type="sldNum" sz="quarter" idx="12"/>
          </p:nvPr>
        </p:nvSpPr>
        <p:spPr/>
        <p:txBody>
          <a:bodyPr/>
          <a:lstStyle/>
          <a:p>
            <a:fld id="{FBF7E9CE-8ECA-47E2-BD73-4D736B317C11}" type="slidenum">
              <a:rPr lang="en-GB" smtClean="0"/>
              <a:t>17</a:t>
            </a:fld>
            <a:endParaRPr lang="en-GB"/>
          </a:p>
        </p:txBody>
      </p:sp>
      <p:pic>
        <p:nvPicPr>
          <p:cNvPr id="14"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681" y="3189165"/>
            <a:ext cx="1032520" cy="1008000"/>
          </a:xfrm>
          <a:prstGeom prst="rect">
            <a:avLst/>
          </a:prstGeom>
        </p:spPr>
      </p:pic>
    </p:spTree>
    <p:extLst>
      <p:ext uri="{BB962C8B-B14F-4D97-AF65-F5344CB8AC3E}">
        <p14:creationId xmlns:p14="http://schemas.microsoft.com/office/powerpoint/2010/main" val="2311523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1904"/>
            <a:ext cx="8229600" cy="1143000"/>
          </a:xfrm>
        </p:spPr>
        <p:txBody>
          <a:bodyPr>
            <a:noAutofit/>
          </a:bodyPr>
          <a:lstStyle/>
          <a:p>
            <a:pPr algn="l"/>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Communication in the supply chain</a:t>
            </a:r>
            <a:b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1800" b="1" dirty="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1800" b="1" dirty="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4181359"/>
            <a:ext cx="2628984" cy="2039729"/>
          </a:xfrm>
          <a:prstGeom prst="rect">
            <a:avLst/>
          </a:prstGeom>
        </p:spPr>
      </p:pic>
      <p:sp>
        <p:nvSpPr>
          <p:cNvPr id="3" name="Slide Number Placeholder 2"/>
          <p:cNvSpPr>
            <a:spLocks noGrp="1"/>
          </p:cNvSpPr>
          <p:nvPr>
            <p:ph type="sldNum" sz="quarter" idx="12"/>
          </p:nvPr>
        </p:nvSpPr>
        <p:spPr/>
        <p:txBody>
          <a:bodyPr/>
          <a:lstStyle/>
          <a:p>
            <a:fld id="{FBF7E9CE-8ECA-47E2-BD73-4D736B317C11}" type="slidenum">
              <a:rPr lang="en-GB" smtClean="0"/>
              <a:t>18</a:t>
            </a:fld>
            <a:endParaRPr lang="en-GB"/>
          </a:p>
        </p:txBody>
      </p:sp>
      <p:sp>
        <p:nvSpPr>
          <p:cNvPr id="5" name="TextBox 4"/>
          <p:cNvSpPr txBox="1"/>
          <p:nvPr/>
        </p:nvSpPr>
        <p:spPr>
          <a:xfrm>
            <a:off x="6588224" y="4676943"/>
            <a:ext cx="1944216" cy="1200329"/>
          </a:xfrm>
          <a:prstGeom prst="rect">
            <a:avLst/>
          </a:prstGeom>
          <a:noFill/>
        </p:spPr>
        <p:txBody>
          <a:bodyPr wrap="square" rtlCol="0">
            <a:spAutoFit/>
          </a:bodyPr>
          <a:lstStyle/>
          <a:p>
            <a:r>
              <a:rPr lang="en-GB"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Safety Data Sheets and Exposure Scenarios</a:t>
            </a:r>
            <a:endParaRPr lang="en-GB"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23068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25"/>
            <a:ext cx="6624638"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t="26927" r="66200" b="15735"/>
          <a:stretch>
            <a:fillRect/>
          </a:stretch>
        </p:blipFill>
        <p:spPr bwMode="auto">
          <a:xfrm>
            <a:off x="2411413" y="3911600"/>
            <a:ext cx="16557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000" y="2200275"/>
            <a:ext cx="44164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rotWithShape="1">
          <a:blip r:embed="rId6">
            <a:extLst>
              <a:ext uri="{28A0092B-C50C-407E-A947-70E740481C1C}">
                <a14:useLocalDpi xmlns:a14="http://schemas.microsoft.com/office/drawing/2010/main" val="0"/>
              </a:ext>
            </a:extLst>
          </a:blip>
          <a:srcRect l="29774"/>
          <a:stretch/>
        </p:blipFill>
        <p:spPr bwMode="auto">
          <a:xfrm>
            <a:off x="4695825" y="2205038"/>
            <a:ext cx="41973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59563" y="4090988"/>
            <a:ext cx="1081087"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332656"/>
            <a:ext cx="8229600" cy="1143000"/>
          </a:xfrm>
        </p:spPr>
        <p:txBody>
          <a:bodyPr>
            <a:normAutofit/>
          </a:bodyPr>
          <a:lstStyle/>
          <a:p>
            <a:pPr algn="l"/>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Communication in the Supply Chain</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19</a:t>
            </a:fld>
            <a:endParaRPr lang="en-GB"/>
          </a:p>
        </p:txBody>
      </p:sp>
    </p:spTree>
    <p:extLst>
      <p:ext uri="{BB962C8B-B14F-4D97-AF65-F5344CB8AC3E}">
        <p14:creationId xmlns:p14="http://schemas.microsoft.com/office/powerpoint/2010/main" val="221414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39552" y="332656"/>
            <a:ext cx="8363272" cy="1143000"/>
          </a:xfrm>
        </p:spPr>
        <p:txBody>
          <a:bodyPr>
            <a:normAutofit/>
          </a:bodyPr>
          <a:lstStyle/>
          <a:p>
            <a:pPr algn="l"/>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Purpose of this presentation</a:t>
            </a: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2</a:t>
            </a:fld>
            <a:endParaRPr lang="en-GB" dirty="0"/>
          </a:p>
        </p:txBody>
      </p:sp>
      <p:sp>
        <p:nvSpPr>
          <p:cNvPr id="3" name="Rectangle 2"/>
          <p:cNvSpPr/>
          <p:nvPr/>
        </p:nvSpPr>
        <p:spPr>
          <a:xfrm>
            <a:off x="539552" y="1331640"/>
            <a:ext cx="7848872" cy="4939814"/>
          </a:xfrm>
          <a:prstGeom prst="rect">
            <a:avLst/>
          </a:prstGeom>
        </p:spPr>
        <p:txBody>
          <a:bodyPr wrap="square">
            <a:spAutoFit/>
          </a:bodyPr>
          <a:lstStyle/>
          <a:p>
            <a:r>
              <a:rPr lang="en-GB" altLang="en-US" sz="1500" dirty="0" smtClean="0">
                <a:latin typeface="Verdana" panose="020B0604030504040204" pitchFamily="34" charset="0"/>
                <a:ea typeface="Verdana" panose="020B0604030504040204" pitchFamily="34" charset="0"/>
                <a:cs typeface="Verdana" panose="020B0604030504040204" pitchFamily="34" charset="0"/>
              </a:rPr>
              <a:t>This presentation, </a:t>
            </a:r>
            <a:r>
              <a:rPr lang="en-GB" altLang="en-US" sz="1500" dirty="0">
                <a:latin typeface="Verdana" panose="020B0604030504040204" pitchFamily="34" charset="0"/>
                <a:ea typeface="Verdana" panose="020B0604030504040204" pitchFamily="34" charset="0"/>
                <a:cs typeface="Verdana" panose="020B0604030504040204" pitchFamily="34" charset="0"/>
              </a:rPr>
              <a:t>with notes, </a:t>
            </a:r>
            <a:r>
              <a:rPr lang="en-GB" altLang="en-US" sz="1500" dirty="0" smtClean="0">
                <a:latin typeface="Verdana" panose="020B0604030504040204" pitchFamily="34" charset="0"/>
                <a:ea typeface="Verdana" panose="020B0604030504040204" pitchFamily="34" charset="0"/>
                <a:cs typeface="Verdana" panose="020B0604030504040204" pitchFamily="34" charset="0"/>
              </a:rPr>
              <a:t>was </a:t>
            </a:r>
            <a:r>
              <a:rPr lang="en-GB" altLang="en-US" sz="1500" dirty="0">
                <a:latin typeface="Verdana" panose="020B0604030504040204" pitchFamily="34" charset="0"/>
                <a:ea typeface="Verdana" panose="020B0604030504040204" pitchFamily="34" charset="0"/>
                <a:cs typeface="Verdana" panose="020B0604030504040204" pitchFamily="34" charset="0"/>
              </a:rPr>
              <a:t>prepared by </a:t>
            </a:r>
            <a:r>
              <a:rPr lang="en-GB" altLang="en-US" sz="1500" dirty="0" smtClean="0">
                <a:latin typeface="Verdana" panose="020B0604030504040204" pitchFamily="34" charset="0"/>
                <a:ea typeface="Verdana" panose="020B0604030504040204" pitchFamily="34" charset="0"/>
                <a:cs typeface="Verdana" panose="020B0604030504040204" pitchFamily="34" charset="0"/>
              </a:rPr>
              <a:t>ECHA, the European </a:t>
            </a:r>
            <a:r>
              <a:rPr lang="en-GB" altLang="en-US" sz="1500" dirty="0">
                <a:latin typeface="Verdana" panose="020B0604030504040204" pitchFamily="34" charset="0"/>
                <a:ea typeface="Verdana" panose="020B0604030504040204" pitchFamily="34" charset="0"/>
                <a:cs typeface="Verdana" panose="020B0604030504040204" pitchFamily="34" charset="0"/>
              </a:rPr>
              <a:t>Chemicals </a:t>
            </a:r>
            <a:r>
              <a:rPr lang="en-GB" altLang="en-US" sz="1500" dirty="0" smtClean="0">
                <a:latin typeface="Verdana" panose="020B0604030504040204" pitchFamily="34" charset="0"/>
                <a:ea typeface="Verdana" panose="020B0604030504040204" pitchFamily="34" charset="0"/>
                <a:cs typeface="Verdana" panose="020B0604030504040204" pitchFamily="34" charset="0"/>
              </a:rPr>
              <a:t>Agency, </a:t>
            </a:r>
            <a:r>
              <a:rPr lang="en-GB" altLang="en-US" sz="1500" dirty="0">
                <a:latin typeface="Verdana" panose="020B0604030504040204" pitchFamily="34" charset="0"/>
                <a:ea typeface="Verdana" panose="020B0604030504040204" pitchFamily="34" charset="0"/>
                <a:cs typeface="Verdana" panose="020B0604030504040204" pitchFamily="34" charset="0"/>
              </a:rPr>
              <a:t>to assist you in preparing a presentation about REACH and </a:t>
            </a:r>
            <a:r>
              <a:rPr lang="en-GB" altLang="en-US" sz="1500" dirty="0" smtClean="0">
                <a:latin typeface="Verdana" panose="020B0604030504040204" pitchFamily="34" charset="0"/>
                <a:ea typeface="Verdana" panose="020B0604030504040204" pitchFamily="34" charset="0"/>
                <a:cs typeface="Verdana" panose="020B0604030504040204" pitchFamily="34" charset="0"/>
              </a:rPr>
              <a:t>CLP Regulations relating to downstream users. The </a:t>
            </a:r>
            <a:r>
              <a:rPr lang="en-GB" altLang="en-US" sz="1500" dirty="0">
                <a:latin typeface="Verdana" panose="020B0604030504040204" pitchFamily="34" charset="0"/>
                <a:ea typeface="Verdana" panose="020B0604030504040204" pitchFamily="34" charset="0"/>
                <a:cs typeface="Verdana" panose="020B0604030504040204" pitchFamily="34" charset="0"/>
              </a:rPr>
              <a:t>intention is that you can select relevant slides and modify them as </a:t>
            </a:r>
            <a:r>
              <a:rPr lang="en-GB" altLang="en-US" sz="1500" dirty="0" smtClean="0">
                <a:latin typeface="Verdana" panose="020B0604030504040204" pitchFamily="34" charset="0"/>
                <a:ea typeface="Verdana" panose="020B0604030504040204" pitchFamily="34" charset="0"/>
                <a:cs typeface="Verdana" panose="020B0604030504040204" pitchFamily="34" charset="0"/>
              </a:rPr>
              <a:t>necessary to suit your audience, </a:t>
            </a:r>
            <a:r>
              <a:rPr lang="en-GB" altLang="en-US" sz="1500" dirty="0">
                <a:latin typeface="Verdana" panose="020B0604030504040204" pitchFamily="34" charset="0"/>
                <a:ea typeface="Verdana" panose="020B0604030504040204" pitchFamily="34" charset="0"/>
                <a:cs typeface="Verdana" panose="020B0604030504040204" pitchFamily="34" charset="0"/>
              </a:rPr>
              <a:t>whether </a:t>
            </a:r>
            <a:r>
              <a:rPr lang="en-GB" altLang="en-US" sz="1500" dirty="0" smtClean="0">
                <a:latin typeface="Verdana" panose="020B0604030504040204" pitchFamily="34" charset="0"/>
                <a:ea typeface="Verdana" panose="020B0604030504040204" pitchFamily="34" charset="0"/>
                <a:cs typeface="Verdana" panose="020B0604030504040204" pitchFamily="34" charset="0"/>
              </a:rPr>
              <a:t>it is management</a:t>
            </a:r>
            <a:r>
              <a:rPr lang="en-GB" altLang="en-US" sz="1500" dirty="0">
                <a:latin typeface="Verdana" panose="020B0604030504040204" pitchFamily="34" charset="0"/>
                <a:ea typeface="Verdana" panose="020B0604030504040204" pitchFamily="34" charset="0"/>
                <a:cs typeface="Verdana" panose="020B0604030504040204" pitchFamily="34" charset="0"/>
              </a:rPr>
              <a:t>, workers, environmental health and safety professionals</a:t>
            </a:r>
            <a:r>
              <a:rPr lang="en-GB" altLang="en-US" sz="1500" dirty="0" smtClean="0">
                <a:latin typeface="Verdana" panose="020B0604030504040204" pitchFamily="34" charset="0"/>
                <a:ea typeface="Verdana" panose="020B0604030504040204" pitchFamily="34" charset="0"/>
                <a:cs typeface="Verdana" panose="020B0604030504040204" pitchFamily="34" charset="0"/>
              </a:rPr>
              <a:t>, authorities etc. </a:t>
            </a:r>
            <a:r>
              <a:rPr lang="en-GB" altLang="en-US" sz="1500" dirty="0">
                <a:latin typeface="Verdana" panose="020B0604030504040204" pitchFamily="34" charset="0"/>
                <a:ea typeface="Verdana" panose="020B0604030504040204" pitchFamily="34" charset="0"/>
                <a:cs typeface="Verdana" panose="020B0604030504040204" pitchFamily="34" charset="0"/>
              </a:rPr>
              <a:t>You may use it without additional permission</a:t>
            </a:r>
            <a:r>
              <a:rPr lang="en-GB" altLang="en-US" sz="1500" dirty="0" smtClean="0">
                <a:latin typeface="Verdana" panose="020B0604030504040204" pitchFamily="34" charset="0"/>
                <a:ea typeface="Verdana" panose="020B0604030504040204" pitchFamily="34" charset="0"/>
                <a:cs typeface="Verdana" panose="020B0604030504040204" pitchFamily="34" charset="0"/>
              </a:rPr>
              <a:t>.</a:t>
            </a:r>
          </a:p>
          <a:p>
            <a:endParaRPr lang="en-GB" altLang="en-US" sz="1500" dirty="0">
              <a:latin typeface="Verdana" panose="020B0604030504040204" pitchFamily="34" charset="0"/>
              <a:ea typeface="Verdana" panose="020B0604030504040204" pitchFamily="34" charset="0"/>
              <a:cs typeface="Verdana" panose="020B0604030504040204" pitchFamily="34" charset="0"/>
            </a:endParaRPr>
          </a:p>
          <a:p>
            <a:r>
              <a:rPr lang="en-GB" altLang="en-US" sz="1500" dirty="0" smtClean="0">
                <a:latin typeface="Verdana" panose="020B0604030504040204" pitchFamily="34" charset="0"/>
                <a:ea typeface="Verdana" panose="020B0604030504040204" pitchFamily="34" charset="0"/>
                <a:cs typeface="Verdana" panose="020B0604030504040204" pitchFamily="34" charset="0"/>
              </a:rPr>
              <a:t>This presentation gives </a:t>
            </a:r>
            <a:r>
              <a:rPr lang="en-GB" altLang="en-US" sz="1500" dirty="0">
                <a:latin typeface="Verdana" panose="020B0604030504040204" pitchFamily="34" charset="0"/>
                <a:ea typeface="Verdana" panose="020B0604030504040204" pitchFamily="34" charset="0"/>
                <a:cs typeface="Verdana" panose="020B0604030504040204" pitchFamily="34" charset="0"/>
              </a:rPr>
              <a:t>a </a:t>
            </a:r>
            <a:r>
              <a:rPr lang="en-GB" sz="1500" dirty="0">
                <a:latin typeface="Verdana" panose="020B0604030504040204" pitchFamily="34" charset="0"/>
                <a:ea typeface="Verdana" panose="020B0604030504040204" pitchFamily="34" charset="0"/>
                <a:cs typeface="Verdana" panose="020B0604030504040204" pitchFamily="34" charset="0"/>
              </a:rPr>
              <a:t>brief overview of the main </a:t>
            </a:r>
            <a:r>
              <a:rPr lang="en-GB" sz="1500" dirty="0" smtClean="0">
                <a:latin typeface="Verdana" panose="020B0604030504040204" pitchFamily="34" charset="0"/>
                <a:ea typeface="Verdana" panose="020B0604030504040204" pitchFamily="34" charset="0"/>
                <a:cs typeface="Verdana" panose="020B0604030504040204" pitchFamily="34" charset="0"/>
              </a:rPr>
              <a:t>downstream user obligations</a:t>
            </a:r>
            <a:r>
              <a:rPr lang="en-GB" sz="1500" dirty="0">
                <a:latin typeface="Verdana" panose="020B0604030504040204" pitchFamily="34" charset="0"/>
                <a:ea typeface="Verdana" panose="020B0604030504040204" pitchFamily="34" charset="0"/>
                <a:cs typeface="Verdana" panose="020B0604030504040204" pitchFamily="34" charset="0"/>
              </a:rPr>
              <a:t>, communication in the supply chain and the regulatory impact regarding substances of concern</a:t>
            </a:r>
            <a:r>
              <a:rPr lang="en-GB" sz="1500" dirty="0" smtClean="0">
                <a:latin typeface="Verdana" panose="020B0604030504040204" pitchFamily="34" charset="0"/>
                <a:ea typeface="Verdana" panose="020B0604030504040204" pitchFamily="34" charset="0"/>
                <a:cs typeface="Verdana" panose="020B0604030504040204" pitchFamily="34" charset="0"/>
              </a:rPr>
              <a:t>. </a:t>
            </a:r>
            <a:r>
              <a:rPr lang="en-GB" altLang="en-US" sz="1500" dirty="0">
                <a:latin typeface="Verdana" panose="020B0604030504040204" pitchFamily="34" charset="0"/>
                <a:ea typeface="Verdana" panose="020B0604030504040204" pitchFamily="34" charset="0"/>
                <a:cs typeface="Verdana" panose="020B0604030504040204" pitchFamily="34" charset="0"/>
              </a:rPr>
              <a:t>It forms part of a series of presentations relating to downstream users and REACH/CLP, which are on the ECHA website</a:t>
            </a:r>
            <a:r>
              <a:rPr lang="en-GB" altLang="en-US" sz="1500" dirty="0" smtClean="0">
                <a:latin typeface="Verdana" panose="020B0604030504040204" pitchFamily="34" charset="0"/>
                <a:ea typeface="Verdana" panose="020B0604030504040204" pitchFamily="34" charset="0"/>
                <a:cs typeface="Verdana" panose="020B0604030504040204" pitchFamily="34" charset="0"/>
              </a:rPr>
              <a:t>. We welcome your comments and suggestions at </a:t>
            </a:r>
            <a:r>
              <a:rPr lang="en-GB" altLang="en-US" sz="15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downstream_users@echa.europa.eu</a:t>
            </a:r>
            <a:r>
              <a:rPr lang="en-GB" altLang="en-US" sz="1500" dirty="0" smtClean="0">
                <a:latin typeface="Verdana" panose="020B0604030504040204" pitchFamily="34" charset="0"/>
                <a:ea typeface="Verdana" panose="020B0604030504040204" pitchFamily="34" charset="0"/>
                <a:cs typeface="Verdana" panose="020B0604030504040204" pitchFamily="34" charset="0"/>
              </a:rPr>
              <a:t>.  </a:t>
            </a:r>
          </a:p>
          <a:p>
            <a:endParaRPr lang="en-GB" altLang="en-US" sz="1500" dirty="0">
              <a:latin typeface="Verdana" panose="020B0604030504040204" pitchFamily="34" charset="0"/>
              <a:ea typeface="Verdana" panose="020B0604030504040204" pitchFamily="34" charset="0"/>
              <a:cs typeface="Verdana" panose="020B0604030504040204" pitchFamily="34" charset="0"/>
            </a:endParaRPr>
          </a:p>
          <a:p>
            <a:r>
              <a:rPr lang="en-GB" altLang="en-US" sz="1500" b="1" dirty="0" smtClean="0">
                <a:latin typeface="Verdana" panose="020B0604030504040204" pitchFamily="34" charset="0"/>
                <a:ea typeface="Verdana" panose="020B0604030504040204" pitchFamily="34" charset="0"/>
                <a:cs typeface="Verdana" panose="020B0604030504040204" pitchFamily="34" charset="0"/>
              </a:rPr>
              <a:t>Legal </a:t>
            </a:r>
            <a:r>
              <a:rPr lang="en-GB" altLang="en-US" sz="1500" b="1" dirty="0">
                <a:latin typeface="Verdana" panose="020B0604030504040204" pitchFamily="34" charset="0"/>
                <a:ea typeface="Verdana" panose="020B0604030504040204" pitchFamily="34" charset="0"/>
                <a:cs typeface="Verdana" panose="020B0604030504040204" pitchFamily="34" charset="0"/>
              </a:rPr>
              <a:t>notice: </a:t>
            </a:r>
            <a:r>
              <a:rPr lang="en-GB" altLang="en-US" sz="1500" dirty="0">
                <a:latin typeface="Verdana" panose="020B0604030504040204" pitchFamily="34" charset="0"/>
                <a:ea typeface="Verdana" panose="020B0604030504040204" pitchFamily="34" charset="0"/>
                <a:cs typeface="Verdana" panose="020B0604030504040204" pitchFamily="34" charset="0"/>
              </a:rPr>
              <a:t>The information contained in this presentation does not constitute legal advice and does not necessarily represent in legal terms the official position of the European Chemicals Agency. The European Chemicals Agency does not accept any liability with regard to the contents of this document</a:t>
            </a:r>
            <a:r>
              <a:rPr lang="en-GB" altLang="en-US" sz="1500" dirty="0" smtClean="0">
                <a:latin typeface="Verdana" panose="020B0604030504040204" pitchFamily="34" charset="0"/>
                <a:ea typeface="Verdana" panose="020B0604030504040204" pitchFamily="34" charset="0"/>
                <a:cs typeface="Verdana" panose="020B0604030504040204" pitchFamily="34" charset="0"/>
              </a:rPr>
              <a:t>.</a:t>
            </a:r>
          </a:p>
          <a:p>
            <a:endParaRPr lang="en-GB" altLang="en-US" sz="1500" dirty="0">
              <a:latin typeface="Verdana" panose="020B0604030504040204" pitchFamily="34" charset="0"/>
              <a:ea typeface="Verdana" panose="020B0604030504040204" pitchFamily="34" charset="0"/>
              <a:cs typeface="Verdana" panose="020B0604030504040204" pitchFamily="34" charset="0"/>
            </a:endParaRPr>
          </a:p>
          <a:p>
            <a:r>
              <a:rPr lang="en-GB" altLang="en-US" sz="1500" dirty="0">
                <a:latin typeface="Verdana" panose="020B0604030504040204" pitchFamily="34" charset="0"/>
                <a:ea typeface="Verdana" panose="020B0604030504040204" pitchFamily="34" charset="0"/>
                <a:cs typeface="Verdana" panose="020B0604030504040204" pitchFamily="34" charset="0"/>
              </a:rPr>
              <a:t>Release: </a:t>
            </a:r>
            <a:r>
              <a:rPr lang="en-GB" altLang="en-US" sz="1500" dirty="0" smtClean="0">
                <a:latin typeface="Verdana" panose="020B0604030504040204" pitchFamily="34" charset="0"/>
                <a:ea typeface="Verdana" panose="020B0604030504040204" pitchFamily="34" charset="0"/>
                <a:cs typeface="Verdana" panose="020B0604030504040204" pitchFamily="34" charset="0"/>
              </a:rPr>
              <a:t>February </a:t>
            </a:r>
            <a:r>
              <a:rPr lang="en-GB" altLang="en-US" sz="1500" dirty="0">
                <a:latin typeface="Verdana" panose="020B0604030504040204" pitchFamily="34" charset="0"/>
                <a:ea typeface="Verdana" panose="020B0604030504040204" pitchFamily="34" charset="0"/>
                <a:cs typeface="Verdana" panose="020B0604030504040204" pitchFamily="34" charset="0"/>
              </a:rPr>
              <a:t>2015, Last update: July 2019</a:t>
            </a:r>
          </a:p>
        </p:txBody>
      </p:sp>
    </p:spTree>
    <p:extLst>
      <p:ext uri="{BB962C8B-B14F-4D97-AF65-F5344CB8AC3E}">
        <p14:creationId xmlns:p14="http://schemas.microsoft.com/office/powerpoint/2010/main" val="691753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67544" y="197768"/>
            <a:ext cx="8229600" cy="1143000"/>
          </a:xfrm>
        </p:spPr>
        <p:txBody>
          <a:bodyPr>
            <a:normAutofit/>
          </a:bodyPr>
          <a:lstStyle/>
          <a:p>
            <a:pPr algn="l"/>
            <a:r>
              <a:rPr lang="en-GB" sz="2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The downstream user role – </a:t>
            </a:r>
            <a:br>
              <a:rPr lang="en-GB" sz="2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22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Communication in the Supply Chain</a:t>
            </a:r>
            <a:endParaRPr lang="en-GB" sz="22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92238"/>
            <a:ext cx="6624638"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a:blip r:embed="rId4">
            <a:extLst>
              <a:ext uri="{28A0092B-C50C-407E-A947-70E740481C1C}">
                <a14:useLocalDpi xmlns:a14="http://schemas.microsoft.com/office/drawing/2010/main" val="0"/>
              </a:ext>
            </a:extLst>
          </a:blip>
          <a:srcRect t="26927" r="66200" b="15735"/>
          <a:stretch>
            <a:fillRect/>
          </a:stretch>
        </p:blipFill>
        <p:spPr bwMode="auto">
          <a:xfrm>
            <a:off x="2195811" y="3911600"/>
            <a:ext cx="16557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5">
            <a:extLst>
              <a:ext uri="{28A0092B-C50C-407E-A947-70E740481C1C}">
                <a14:useLocalDpi xmlns:a14="http://schemas.microsoft.com/office/drawing/2010/main" val="0"/>
              </a:ext>
            </a:extLst>
          </a:blip>
          <a:srcRect l="52132" r="-1424"/>
          <a:stretch>
            <a:fillRect/>
          </a:stretch>
        </p:blipFill>
        <p:spPr bwMode="auto">
          <a:xfrm>
            <a:off x="1745878" y="2200274"/>
            <a:ext cx="217805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067944" y="2132856"/>
            <a:ext cx="4392488" cy="3323987"/>
          </a:xfrm>
          <a:prstGeom prst="rect">
            <a:avLst/>
          </a:prstGeom>
          <a:ln>
            <a:solidFill>
              <a:schemeClr val="bg1">
                <a:lumMod val="65000"/>
              </a:schemeClr>
            </a:solidFill>
          </a:ln>
        </p:spPr>
        <p:txBody>
          <a:bodyPr wrap="square">
            <a:spAutoFit/>
          </a:bodyPr>
          <a:lstStyle/>
          <a:p>
            <a:pPr marL="285750" indent="-285750">
              <a:buFont typeface="Arial" panose="020B0604020202020204" pitchFamily="34" charset="0"/>
              <a:buChar char="•"/>
              <a:defRPr/>
            </a:pP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Better information to </a:t>
            </a:r>
            <a:r>
              <a:rPr lang="en-GB"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registrants </a:t>
            </a: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results in better advice on safe use from </a:t>
            </a:r>
            <a:r>
              <a:rPr lang="en-GB"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suppliers  </a:t>
            </a:r>
          </a:p>
          <a:p>
            <a:pPr marL="285750" indent="-285750">
              <a:buFont typeface="Arial" panose="020B0604020202020204" pitchFamily="34" charset="0"/>
              <a:buChar char="•"/>
              <a:defRPr/>
            </a:pPr>
            <a:endParaRPr lang="en-GB"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Information to registrants is usually via </a:t>
            </a:r>
            <a:r>
              <a:rPr lang="en-GB" sz="1400" b="1" dirty="0" smtClean="0">
                <a:latin typeface="Verdana" panose="020B0604030504040204" pitchFamily="34" charset="0"/>
                <a:ea typeface="Verdana" panose="020B0604030504040204" pitchFamily="34" charset="0"/>
                <a:cs typeface="Verdana" panose="020B0604030504040204" pitchFamily="34" charset="0"/>
              </a:rPr>
              <a:t>“use maps” </a:t>
            </a:r>
            <a:r>
              <a:rPr lang="en-GB" sz="1400" dirty="0" smtClean="0">
                <a:latin typeface="Verdana" panose="020B0604030504040204" pitchFamily="34" charset="0"/>
                <a:ea typeface="Verdana" panose="020B0604030504040204" pitchFamily="34" charset="0"/>
                <a:cs typeface="Verdana" panose="020B0604030504040204" pitchFamily="34" charset="0"/>
              </a:rPr>
              <a:t>that </a:t>
            </a:r>
            <a:r>
              <a:rPr lang="en-GB" sz="1400" dirty="0">
                <a:latin typeface="Verdana" panose="020B0604030504040204" pitchFamily="34" charset="0"/>
                <a:ea typeface="Verdana" panose="020B0604030504040204" pitchFamily="34" charset="0"/>
                <a:cs typeface="Verdana" panose="020B0604030504040204" pitchFamily="34" charset="0"/>
              </a:rPr>
              <a:t>sector organisations </a:t>
            </a:r>
            <a:r>
              <a:rPr lang="en-GB" sz="1400" dirty="0" smtClean="0">
                <a:latin typeface="Verdana" panose="020B0604030504040204" pitchFamily="34" charset="0"/>
                <a:ea typeface="Verdana" panose="020B0604030504040204" pitchFamily="34" charset="0"/>
                <a:cs typeface="Verdana" panose="020B0604030504040204" pitchFamily="34" charset="0"/>
              </a:rPr>
              <a:t>generate to describe the most common uses </a:t>
            </a:r>
          </a:p>
          <a:p>
            <a:pPr marL="285750" indent="-285750">
              <a:buFont typeface="Arial" panose="020B0604020202020204" pitchFamily="34" charset="0"/>
              <a:buChar char="•"/>
              <a:defRPr/>
            </a:pPr>
            <a:endParaRPr lang="en-GB"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GB" sz="1400" dirty="0" smtClean="0">
                <a:latin typeface="Verdana" panose="020B0604030504040204" pitchFamily="34" charset="0"/>
                <a:ea typeface="Verdana" panose="020B0604030504040204" pitchFamily="34" charset="0"/>
                <a:cs typeface="Verdana" panose="020B0604030504040204" pitchFamily="34" charset="0"/>
              </a:rPr>
              <a:t>Make sure your sector is involved </a:t>
            </a:r>
            <a:r>
              <a:rPr lang="en-GB" sz="1400" dirty="0">
                <a:latin typeface="Verdana" panose="020B0604030504040204" pitchFamily="34" charset="0"/>
                <a:ea typeface="Verdana" panose="020B0604030504040204" pitchFamily="34" charset="0"/>
                <a:cs typeface="Verdana" panose="020B0604030504040204" pitchFamily="34" charset="0"/>
              </a:rPr>
              <a:t>and </a:t>
            </a:r>
            <a:r>
              <a:rPr lang="en-GB" sz="1400" dirty="0" smtClean="0">
                <a:latin typeface="Verdana" panose="020B0604030504040204" pitchFamily="34" charset="0"/>
                <a:ea typeface="Verdana" panose="020B0604030504040204" pitchFamily="34" charset="0"/>
                <a:cs typeface="Verdana" panose="020B0604030504040204" pitchFamily="34" charset="0"/>
              </a:rPr>
              <a:t>include information on your uses</a:t>
            </a: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If you have new information </a:t>
            </a:r>
            <a:r>
              <a:rPr lang="en-GB"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 hazards or inappropriate </a:t>
            </a: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risk management measures in the </a:t>
            </a:r>
            <a:r>
              <a:rPr lang="en-GB"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safety data sheet, you </a:t>
            </a:r>
            <a:r>
              <a:rPr lang="en-GB"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must</a:t>
            </a:r>
            <a:r>
              <a:rPr lang="en-GB"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communicate it to your supplier</a:t>
            </a: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20</a:t>
            </a:fld>
            <a:endParaRPr lang="en-GB"/>
          </a:p>
        </p:txBody>
      </p:sp>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355" y="4540567"/>
            <a:ext cx="1791550" cy="6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51520" y="4221088"/>
            <a:ext cx="1993930" cy="323165"/>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500" b="1" dirty="0">
                <a:solidFill>
                  <a:srgbClr val="0046AD"/>
                </a:solidFill>
                <a:latin typeface="Verdana" panose="020B0604030504040204" pitchFamily="34" charset="0"/>
                <a:ea typeface="Verdana" panose="020B0604030504040204" pitchFamily="34" charset="0"/>
                <a:cs typeface="Verdana" panose="020B0604030504040204" pitchFamily="34" charset="0"/>
              </a:rPr>
              <a:t>Sector Use </a:t>
            </a:r>
            <a:r>
              <a:rPr lang="en-GB" sz="15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Maps </a:t>
            </a:r>
            <a:endParaRPr lang="en-GB" sz="15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355" y="3959535"/>
            <a:ext cx="2446586" cy="294440"/>
          </a:xfrm>
          <a:prstGeom prst="rect">
            <a:avLst/>
          </a:prstGeom>
        </p:spPr>
      </p:pic>
    </p:spTree>
    <p:extLst>
      <p:ext uri="{BB962C8B-B14F-4D97-AF65-F5344CB8AC3E}">
        <p14:creationId xmlns:p14="http://schemas.microsoft.com/office/powerpoint/2010/main" val="3415468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41784"/>
            <a:ext cx="8229600" cy="1143000"/>
          </a:xfrm>
        </p:spPr>
        <p:txBody>
          <a:bodyPr>
            <a:normAutofit/>
          </a:bodyPr>
          <a:lstStyle/>
          <a:p>
            <a:pPr algn="l"/>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The safety data sheet (SDS)</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ontent Placeholder 2"/>
          <p:cNvSpPr>
            <a:spLocks noGrp="1"/>
          </p:cNvSpPr>
          <p:nvPr>
            <p:ph idx="1"/>
          </p:nvPr>
        </p:nvSpPr>
        <p:spPr>
          <a:xfrm>
            <a:off x="529208" y="1556792"/>
            <a:ext cx="8003232" cy="2520280"/>
          </a:xfrm>
        </p:spPr>
        <p:txBody>
          <a:bodyPr>
            <a:normAutofit/>
          </a:bodyPr>
          <a:lstStyle/>
          <a:p>
            <a:pPr marL="0" indent="0">
              <a:buNone/>
            </a:pPr>
            <a:r>
              <a:rPr lang="en-GB" sz="2000" dirty="0" smtClean="0">
                <a:latin typeface="Verdana" panose="020B0604030504040204" pitchFamily="34" charset="0"/>
                <a:ea typeface="Verdana" panose="020B0604030504040204" pitchFamily="34" charset="0"/>
                <a:cs typeface="Verdana" panose="020B0604030504040204" pitchFamily="34" charset="0"/>
              </a:rPr>
              <a:t>REACH defines</a:t>
            </a:r>
          </a:p>
          <a:p>
            <a:r>
              <a:rPr lang="en-GB" sz="2000" b="1" dirty="0" smtClean="0">
                <a:latin typeface="Verdana" panose="020B0604030504040204" pitchFamily="34" charset="0"/>
                <a:ea typeface="Verdana" panose="020B0604030504040204" pitchFamily="34" charset="0"/>
                <a:cs typeface="Verdana" panose="020B0604030504040204" pitchFamily="34" charset="0"/>
              </a:rPr>
              <a:t>When</a:t>
            </a:r>
            <a:r>
              <a:rPr lang="en-GB" sz="2000" dirty="0" smtClean="0">
                <a:latin typeface="Verdana" panose="020B0604030504040204" pitchFamily="34" charset="0"/>
                <a:ea typeface="Verdana" panose="020B0604030504040204" pitchFamily="34" charset="0"/>
                <a:cs typeface="Verdana" panose="020B0604030504040204" pitchFamily="34" charset="0"/>
              </a:rPr>
              <a:t> a SDS must be provided</a:t>
            </a:r>
          </a:p>
          <a:p>
            <a:r>
              <a:rPr lang="en-GB" sz="2000" b="1" dirty="0" smtClean="0">
                <a:latin typeface="Verdana" panose="020B0604030504040204" pitchFamily="34" charset="0"/>
                <a:ea typeface="Verdana" panose="020B0604030504040204" pitchFamily="34" charset="0"/>
                <a:cs typeface="Verdana" panose="020B0604030504040204" pitchFamily="34" charset="0"/>
              </a:rPr>
              <a:t>What to do </a:t>
            </a:r>
            <a:r>
              <a:rPr lang="en-GB" sz="2000" dirty="0" smtClean="0">
                <a:latin typeface="Verdana" panose="020B0604030504040204" pitchFamily="34" charset="0"/>
                <a:ea typeface="Verdana" panose="020B0604030504040204" pitchFamily="34" charset="0"/>
                <a:cs typeface="Verdana" panose="020B0604030504040204" pitchFamily="34" charset="0"/>
              </a:rPr>
              <a:t>when you receive a SDS</a:t>
            </a:r>
          </a:p>
          <a:p>
            <a:r>
              <a:rPr lang="en-GB" sz="2000" dirty="0" smtClean="0">
                <a:latin typeface="Verdana" panose="020B0604030504040204" pitchFamily="34" charset="0"/>
                <a:ea typeface="Verdana" panose="020B0604030504040204" pitchFamily="34" charset="0"/>
                <a:cs typeface="Verdana" panose="020B0604030504040204" pitchFamily="34" charset="0"/>
              </a:rPr>
              <a:t>What a SDS should </a:t>
            </a:r>
            <a:r>
              <a:rPr lang="en-GB" sz="2000" b="1" dirty="0" smtClean="0">
                <a:latin typeface="Verdana" panose="020B0604030504040204" pitchFamily="34" charset="0"/>
                <a:ea typeface="Verdana" panose="020B0604030504040204" pitchFamily="34" charset="0"/>
                <a:cs typeface="Verdana" panose="020B0604030504040204" pitchFamily="34" charset="0"/>
              </a:rPr>
              <a:t>contain</a:t>
            </a:r>
          </a:p>
          <a:p>
            <a:r>
              <a:rPr lang="en-GB" sz="2000" dirty="0" smtClean="0">
                <a:latin typeface="Verdana" panose="020B0604030504040204" pitchFamily="34" charset="0"/>
                <a:ea typeface="Verdana" panose="020B0604030504040204" pitchFamily="34" charset="0"/>
                <a:cs typeface="Verdana" panose="020B0604030504040204" pitchFamily="34" charset="0"/>
              </a:rPr>
              <a:t>The </a:t>
            </a:r>
            <a:r>
              <a:rPr lang="en-GB" sz="2000" b="1" dirty="0" smtClean="0">
                <a:latin typeface="Verdana" panose="020B0604030504040204" pitchFamily="34" charset="0"/>
                <a:ea typeface="Verdana" panose="020B0604030504040204" pitchFamily="34" charset="0"/>
                <a:cs typeface="Verdana" panose="020B0604030504040204" pitchFamily="34" charset="0"/>
              </a:rPr>
              <a:t>format</a:t>
            </a:r>
            <a:r>
              <a:rPr lang="en-GB" sz="2000" dirty="0" smtClean="0">
                <a:latin typeface="Verdana" panose="020B0604030504040204" pitchFamily="34" charset="0"/>
                <a:ea typeface="Verdana" panose="020B0604030504040204" pitchFamily="34" charset="0"/>
                <a:cs typeface="Verdana" panose="020B0604030504040204" pitchFamily="34" charset="0"/>
              </a:rPr>
              <a:t> of a SDS</a:t>
            </a:r>
          </a:p>
          <a:p>
            <a:r>
              <a:rPr lang="en-GB" sz="2000" dirty="0" smtClean="0">
                <a:latin typeface="Verdana" panose="020B0604030504040204" pitchFamily="34" charset="0"/>
                <a:ea typeface="Verdana" panose="020B0604030504040204" pitchFamily="34" charset="0"/>
                <a:cs typeface="Verdana" panose="020B0604030504040204" pitchFamily="34" charset="0"/>
              </a:rPr>
              <a:t>When </a:t>
            </a:r>
            <a:r>
              <a:rPr lang="en-GB" sz="2000" b="1" dirty="0" smtClean="0">
                <a:latin typeface="Verdana" panose="020B0604030504040204" pitchFamily="34" charset="0"/>
                <a:ea typeface="Verdana" panose="020B0604030504040204" pitchFamily="34" charset="0"/>
                <a:cs typeface="Verdana" panose="020B0604030504040204" pitchFamily="34" charset="0"/>
              </a:rPr>
              <a:t>exposure scenarios </a:t>
            </a:r>
            <a:r>
              <a:rPr lang="en-GB" sz="2000" dirty="0" smtClean="0">
                <a:latin typeface="Verdana" panose="020B0604030504040204" pitchFamily="34" charset="0"/>
                <a:ea typeface="Verdana" panose="020B0604030504040204" pitchFamily="34" charset="0"/>
                <a:cs typeface="Verdana" panose="020B0604030504040204" pitchFamily="34" charset="0"/>
              </a:rPr>
              <a:t>should be annexed</a:t>
            </a:r>
          </a:p>
        </p:txBody>
      </p:sp>
      <p:sp>
        <p:nvSpPr>
          <p:cNvPr id="16" name="Content Placeholder 2"/>
          <p:cNvSpPr txBox="1">
            <a:spLocks/>
          </p:cNvSpPr>
          <p:nvPr/>
        </p:nvSpPr>
        <p:spPr>
          <a:xfrm>
            <a:off x="529208" y="4221088"/>
            <a:ext cx="800323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smtClean="0">
                <a:latin typeface="Verdana" panose="020B0604030504040204" pitchFamily="34" charset="0"/>
                <a:ea typeface="Verdana" panose="020B0604030504040204" pitchFamily="34" charset="0"/>
                <a:cs typeface="Verdana" panose="020B0604030504040204" pitchFamily="34" charset="0"/>
              </a:rPr>
              <a:t>Classification and labelling </a:t>
            </a:r>
            <a:r>
              <a:rPr lang="en-GB" sz="2000" dirty="0" smtClean="0">
                <a:latin typeface="Verdana" panose="020B0604030504040204" pitchFamily="34" charset="0"/>
                <a:ea typeface="Verdana" panose="020B0604030504040204" pitchFamily="34" charset="0"/>
                <a:cs typeface="Verdana" panose="020B0604030504040204" pitchFamily="34" charset="0"/>
              </a:rPr>
              <a:t>information must be provided in accordance with the CLP Regulation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669563"/>
            <a:ext cx="3384376" cy="1463293"/>
          </a:xfrm>
          <a:prstGeom prst="rect">
            <a:avLst/>
          </a:prstGeom>
        </p:spPr>
      </p:pic>
      <p:sp>
        <p:nvSpPr>
          <p:cNvPr id="2" name="Slide Number Placeholder 1"/>
          <p:cNvSpPr>
            <a:spLocks noGrp="1"/>
          </p:cNvSpPr>
          <p:nvPr>
            <p:ph type="sldNum" sz="quarter" idx="12"/>
          </p:nvPr>
        </p:nvSpPr>
        <p:spPr/>
        <p:txBody>
          <a:bodyPr/>
          <a:lstStyle/>
          <a:p>
            <a:fld id="{FBF7E9CE-8ECA-47E2-BD73-4D736B317C11}" type="slidenum">
              <a:rPr lang="en-GB" smtClean="0"/>
              <a:t>21</a:t>
            </a:fld>
            <a:endParaRPr lang="en-GB"/>
          </a:p>
        </p:txBody>
      </p:sp>
      <p:grpSp>
        <p:nvGrpSpPr>
          <p:cNvPr id="7" name="Group 6"/>
          <p:cNvGrpSpPr/>
          <p:nvPr/>
        </p:nvGrpSpPr>
        <p:grpSpPr>
          <a:xfrm>
            <a:off x="2546304" y="5188820"/>
            <a:ext cx="4051392" cy="904476"/>
            <a:chOff x="1979712" y="5153146"/>
            <a:chExt cx="4051392" cy="904476"/>
          </a:xfrm>
        </p:grpSpPr>
        <p:pic>
          <p:nvPicPr>
            <p:cNvPr id="8" name="Picture 7"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5408" y="5157622"/>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5153146"/>
              <a:ext cx="900000" cy="90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echanet.echa.europa.local/support/corpidentity/image-bank/Photos/CLP%20Pictogram_Corrosiv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1104" y="5153146"/>
              <a:ext cx="900000" cy="90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4212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32656"/>
            <a:ext cx="8229600" cy="1143000"/>
          </a:xfrm>
        </p:spPr>
        <p:txBody>
          <a:bodyPr>
            <a:normAutofit/>
          </a:bodyPr>
          <a:lstStyle/>
          <a:p>
            <a:pPr algn="l"/>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When to expect a safety </a:t>
            </a:r>
            <a:r>
              <a:rPr lang="en-GB" sz="2400" b="1" smtClean="0">
                <a:solidFill>
                  <a:srgbClr val="0046AD"/>
                </a:solidFill>
                <a:latin typeface="Verdana" panose="020B0604030504040204" pitchFamily="34" charset="0"/>
                <a:ea typeface="Verdana" panose="020B0604030504040204" pitchFamily="34" charset="0"/>
                <a:cs typeface="Verdana" panose="020B0604030504040204" pitchFamily="34" charset="0"/>
              </a:rPr>
              <a:t>data sheet (SDS)</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5" name="Bent-Up Arrow 4"/>
          <p:cNvSpPr/>
          <p:nvPr/>
        </p:nvSpPr>
        <p:spPr>
          <a:xfrm rot="5400000">
            <a:off x="895325" y="2860999"/>
            <a:ext cx="1051281" cy="1196847"/>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616800" y="1695633"/>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When substance or mixture is hazardous</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8" name="Freeform 7"/>
          <p:cNvSpPr/>
          <p:nvPr/>
        </p:nvSpPr>
        <p:spPr>
          <a:xfrm>
            <a:off x="2554607" y="1700808"/>
            <a:ext cx="5041729" cy="1001220"/>
          </a:xfrm>
          <a:custGeom>
            <a:avLst/>
            <a:gdLst>
              <a:gd name="connsiteX0" fmla="*/ 0 w 4268683"/>
              <a:gd name="connsiteY0" fmla="*/ 0 h 1001220"/>
              <a:gd name="connsiteX1" fmla="*/ 4268683 w 4268683"/>
              <a:gd name="connsiteY1" fmla="*/ 0 h 1001220"/>
              <a:gd name="connsiteX2" fmla="*/ 4268683 w 4268683"/>
              <a:gd name="connsiteY2" fmla="*/ 1001220 h 1001220"/>
              <a:gd name="connsiteX3" fmla="*/ 0 w 4268683"/>
              <a:gd name="connsiteY3" fmla="*/ 1001220 h 1001220"/>
              <a:gd name="connsiteX4" fmla="*/ 0 w 4268683"/>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683" h="1001220">
                <a:moveTo>
                  <a:pt x="0" y="0"/>
                </a:moveTo>
                <a:lnTo>
                  <a:pt x="4268683" y="0"/>
                </a:lnTo>
                <a:lnTo>
                  <a:pt x="4268683"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285750" lvl="1" indent="-285750" algn="l" defTabSz="622300">
              <a:lnSpc>
                <a:spcPct val="90000"/>
              </a:lnSpc>
              <a:spcBef>
                <a:spcPct val="0"/>
              </a:spcBef>
              <a:spcAft>
                <a:spcPct val="15000"/>
              </a:spcAft>
              <a:buFont typeface="Arial" panose="020B0604020202020204" pitchFamily="34" charset="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Substance or mixture is classified as hazardous</a:t>
            </a:r>
            <a:endParaRPr lang="en-GB" sz="1400" kern="1200" dirty="0">
              <a:latin typeface="Verdana" panose="020B0604030504040204" pitchFamily="34" charset="0"/>
              <a:ea typeface="Verdana" panose="020B0604030504040204" pitchFamily="34" charset="0"/>
              <a:cs typeface="Verdana" panose="020B0604030504040204" pitchFamily="34" charset="0"/>
            </a:endParaRPr>
          </a:p>
          <a:p>
            <a:pPr marL="285750" lvl="1" indent="-285750" algn="l" defTabSz="622300">
              <a:lnSpc>
                <a:spcPct val="90000"/>
              </a:lnSpc>
              <a:spcBef>
                <a:spcPct val="0"/>
              </a:spcBef>
              <a:spcAft>
                <a:spcPct val="15000"/>
              </a:spcAft>
              <a:buFont typeface="Arial" panose="020B0604020202020204" pitchFamily="34" charset="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Substance is PBT/</a:t>
            </a:r>
            <a:r>
              <a:rPr lang="en-GB" sz="1400" kern="1200" dirty="0" err="1" smtClean="0">
                <a:latin typeface="Verdana" panose="020B0604030504040204" pitchFamily="34" charset="0"/>
                <a:ea typeface="Verdana" panose="020B0604030504040204" pitchFamily="34" charset="0"/>
                <a:cs typeface="Verdana" panose="020B0604030504040204" pitchFamily="34" charset="0"/>
              </a:rPr>
              <a:t>vPvB</a:t>
            </a:r>
            <a:endParaRPr lang="en-GB" sz="1400" kern="1200" dirty="0" smtClean="0">
              <a:latin typeface="Verdana" panose="020B0604030504040204" pitchFamily="34" charset="0"/>
              <a:ea typeface="Verdana" panose="020B0604030504040204" pitchFamily="34" charset="0"/>
              <a:cs typeface="Verdana" panose="020B0604030504040204" pitchFamily="34" charset="0"/>
            </a:endParaRPr>
          </a:p>
          <a:p>
            <a:pPr marL="285750" lvl="1" indent="-285750" algn="l" defTabSz="622300">
              <a:lnSpc>
                <a:spcPct val="90000"/>
              </a:lnSpc>
              <a:spcBef>
                <a:spcPct val="0"/>
              </a:spcBef>
              <a:spcAft>
                <a:spcPct val="15000"/>
              </a:spcAft>
              <a:buFont typeface="Arial" panose="020B0604020202020204" pitchFamily="34" charset="0"/>
              <a:buChar char="•"/>
            </a:pPr>
            <a:r>
              <a:rPr lang="en-GB" sz="1400" dirty="0" smtClean="0">
                <a:latin typeface="Verdana" panose="020B0604030504040204" pitchFamily="34" charset="0"/>
                <a:ea typeface="Verdana" panose="020B0604030504040204" pitchFamily="34" charset="0"/>
                <a:cs typeface="Verdana" panose="020B0604030504040204" pitchFamily="34" charset="0"/>
              </a:rPr>
              <a:t>Substance is</a:t>
            </a:r>
            <a:r>
              <a:rPr lang="en-GB" sz="1400" kern="1200" dirty="0" smtClean="0">
                <a:latin typeface="Verdana" panose="020B0604030504040204" pitchFamily="34" charset="0"/>
                <a:ea typeface="Verdana" panose="020B0604030504040204" pitchFamily="34" charset="0"/>
                <a:cs typeface="Verdana" panose="020B0604030504040204" pitchFamily="34" charset="0"/>
              </a:rPr>
              <a:t> on Candidate List</a:t>
            </a:r>
            <a:endParaRPr lang="en-GB" sz="1400" kern="1200" dirty="0">
              <a:latin typeface="Verdana" panose="020B0604030504040204" pitchFamily="34" charset="0"/>
              <a:ea typeface="Verdana" panose="020B0604030504040204" pitchFamily="34" charset="0"/>
              <a:cs typeface="Verdana" panose="020B0604030504040204" pitchFamily="34" charset="0"/>
            </a:endParaRPr>
          </a:p>
          <a:p>
            <a:pPr marL="285750" lvl="1" indent="-285750" algn="l" defTabSz="622300">
              <a:lnSpc>
                <a:spcPct val="90000"/>
              </a:lnSpc>
              <a:spcBef>
                <a:spcPct val="0"/>
              </a:spcBef>
              <a:spcAft>
                <a:spcPct val="15000"/>
              </a:spcAft>
              <a:buFont typeface="Arial" panose="020B0604020202020204" pitchFamily="34" charset="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Non-classified mixture contains certain substances above specified limits (to be provided on request)</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1" name="Bent-Up Arrow 10"/>
          <p:cNvSpPr/>
          <p:nvPr/>
        </p:nvSpPr>
        <p:spPr>
          <a:xfrm rot="5400000">
            <a:off x="2663873" y="4275643"/>
            <a:ext cx="1051281" cy="1196847"/>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2385341" y="3110272"/>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It is sold to downstream user(s</a:t>
            </a:r>
            <a:r>
              <a:rPr lang="en-GB" sz="1600" b="1" kern="1200" dirty="0" smtClean="0"/>
              <a:t>)</a:t>
            </a:r>
            <a:endParaRPr lang="en-GB" sz="1600" b="1" kern="1200" dirty="0"/>
          </a:p>
        </p:txBody>
      </p:sp>
      <p:sp>
        <p:nvSpPr>
          <p:cNvPr id="13" name="Freeform 12"/>
          <p:cNvSpPr/>
          <p:nvPr/>
        </p:nvSpPr>
        <p:spPr>
          <a:xfrm>
            <a:off x="4388138" y="3146121"/>
            <a:ext cx="4216309" cy="1001220"/>
          </a:xfrm>
          <a:custGeom>
            <a:avLst/>
            <a:gdLst>
              <a:gd name="connsiteX0" fmla="*/ 0 w 4216309"/>
              <a:gd name="connsiteY0" fmla="*/ 0 h 1001220"/>
              <a:gd name="connsiteX1" fmla="*/ 4216309 w 4216309"/>
              <a:gd name="connsiteY1" fmla="*/ 0 h 1001220"/>
              <a:gd name="connsiteX2" fmla="*/ 4216309 w 4216309"/>
              <a:gd name="connsiteY2" fmla="*/ 1001220 h 1001220"/>
              <a:gd name="connsiteX3" fmla="*/ 0 w 4216309"/>
              <a:gd name="connsiteY3" fmla="*/ 1001220 h 1001220"/>
              <a:gd name="connsiteX4" fmla="*/ 0 w 4216309"/>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09" h="1001220">
                <a:moveTo>
                  <a:pt x="0" y="0"/>
                </a:moveTo>
                <a:lnTo>
                  <a:pt x="4216309" y="0"/>
                </a:lnTo>
                <a:lnTo>
                  <a:pt x="4216309"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SzPct val="7000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SDS are not required for the general public</a:t>
            </a:r>
            <a:endParaRPr lang="en-GB" sz="14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22300">
              <a:lnSpc>
                <a:spcPct val="90000"/>
              </a:lnSpc>
              <a:spcBef>
                <a:spcPct val="0"/>
              </a:spcBef>
              <a:spcAft>
                <a:spcPct val="15000"/>
              </a:spcAft>
              <a:buSzPct val="7000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Sufficient information for safe use must be provided when an SDS is not provided</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4" name="Freeform 13"/>
          <p:cNvSpPr/>
          <p:nvPr/>
        </p:nvSpPr>
        <p:spPr>
          <a:xfrm>
            <a:off x="4211841" y="4669834"/>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Or it has been requested</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15" name="Freeform 14"/>
          <p:cNvSpPr/>
          <p:nvPr/>
        </p:nvSpPr>
        <p:spPr>
          <a:xfrm>
            <a:off x="6084174" y="4509743"/>
            <a:ext cx="2808306" cy="1619764"/>
          </a:xfrm>
          <a:custGeom>
            <a:avLst/>
            <a:gdLst>
              <a:gd name="connsiteX0" fmla="*/ 0 w 2406706"/>
              <a:gd name="connsiteY0" fmla="*/ 0 h 1619764"/>
              <a:gd name="connsiteX1" fmla="*/ 2406706 w 2406706"/>
              <a:gd name="connsiteY1" fmla="*/ 0 h 1619764"/>
              <a:gd name="connsiteX2" fmla="*/ 2406706 w 2406706"/>
              <a:gd name="connsiteY2" fmla="*/ 1619764 h 1619764"/>
              <a:gd name="connsiteX3" fmla="*/ 0 w 2406706"/>
              <a:gd name="connsiteY3" fmla="*/ 1619764 h 1619764"/>
              <a:gd name="connsiteX4" fmla="*/ 0 w 2406706"/>
              <a:gd name="connsiteY4" fmla="*/ 0 h 161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706" h="1619764">
                <a:moveTo>
                  <a:pt x="0" y="0"/>
                </a:moveTo>
                <a:lnTo>
                  <a:pt x="2406706" y="0"/>
                </a:lnTo>
                <a:lnTo>
                  <a:pt x="2406706" y="1619764"/>
                </a:lnTo>
                <a:lnTo>
                  <a:pt x="0" y="161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defTabSz="622300">
              <a:lnSpc>
                <a:spcPct val="90000"/>
              </a:lnSpc>
              <a:spcBef>
                <a:spcPct val="0"/>
              </a:spcBef>
              <a:spcAft>
                <a:spcPct val="15000"/>
              </a:spcAft>
              <a:buSzPct val="7000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If a substance or mixture is sold to both downstream users and general public, SDS need not be supplied, unless requested by </a:t>
            </a:r>
            <a:r>
              <a:rPr lang="en-GB" sz="1400" dirty="0">
                <a:latin typeface="Verdana" panose="020B0604030504040204" pitchFamily="34" charset="0"/>
                <a:ea typeface="Verdana" panose="020B0604030504040204" pitchFamily="34" charset="0"/>
                <a:cs typeface="Verdana" panose="020B0604030504040204" pitchFamily="34" charset="0"/>
              </a:rPr>
              <a:t>downstream </a:t>
            </a:r>
            <a:r>
              <a:rPr lang="en-GB" sz="1400" dirty="0" smtClean="0">
                <a:latin typeface="Verdana" panose="020B0604030504040204" pitchFamily="34" charset="0"/>
                <a:ea typeface="Verdana" panose="020B0604030504040204" pitchFamily="34" charset="0"/>
                <a:cs typeface="Verdana" panose="020B0604030504040204" pitchFamily="34" charset="0"/>
              </a:rPr>
              <a:t>user </a:t>
            </a:r>
            <a:r>
              <a:rPr lang="en-GB" sz="1400" kern="1200" dirty="0" smtClean="0">
                <a:latin typeface="Verdana" panose="020B0604030504040204" pitchFamily="34" charset="0"/>
                <a:ea typeface="Verdana" panose="020B0604030504040204" pitchFamily="34" charset="0"/>
                <a:cs typeface="Verdana" panose="020B0604030504040204" pitchFamily="34" charset="0"/>
              </a:rPr>
              <a:t>or distributor</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22</a:t>
            </a:fld>
            <a:endParaRPr lang="en-GB"/>
          </a:p>
        </p:txBody>
      </p:sp>
    </p:spTree>
    <p:extLst>
      <p:ext uri="{BB962C8B-B14F-4D97-AF65-F5344CB8AC3E}">
        <p14:creationId xmlns:p14="http://schemas.microsoft.com/office/powerpoint/2010/main" val="57797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animBg="1"/>
      <p:bldP spid="13" grpId="0"/>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32656"/>
            <a:ext cx="8229600" cy="1143000"/>
          </a:xfrm>
        </p:spPr>
        <p:txBody>
          <a:bodyPr>
            <a:normAutofit/>
          </a:bodyPr>
          <a:lstStyle/>
          <a:p>
            <a:pPr algn="l"/>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When to expect an exposure scenario (ES)</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4" name="Bent-Up Arrow 3"/>
          <p:cNvSpPr/>
          <p:nvPr/>
        </p:nvSpPr>
        <p:spPr>
          <a:xfrm rot="5400000">
            <a:off x="895325" y="2860999"/>
            <a:ext cx="1051281" cy="1196847"/>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Freeform 4"/>
          <p:cNvSpPr/>
          <p:nvPr/>
        </p:nvSpPr>
        <p:spPr>
          <a:xfrm>
            <a:off x="616800" y="1695633"/>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When it is a substance</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6" name="Freeform 5"/>
          <p:cNvSpPr/>
          <p:nvPr/>
        </p:nvSpPr>
        <p:spPr>
          <a:xfrm>
            <a:off x="2554607" y="1748737"/>
            <a:ext cx="4268683" cy="1001220"/>
          </a:xfrm>
          <a:custGeom>
            <a:avLst/>
            <a:gdLst>
              <a:gd name="connsiteX0" fmla="*/ 0 w 4268683"/>
              <a:gd name="connsiteY0" fmla="*/ 0 h 1001220"/>
              <a:gd name="connsiteX1" fmla="*/ 4268683 w 4268683"/>
              <a:gd name="connsiteY1" fmla="*/ 0 h 1001220"/>
              <a:gd name="connsiteX2" fmla="*/ 4268683 w 4268683"/>
              <a:gd name="connsiteY2" fmla="*/ 1001220 h 1001220"/>
              <a:gd name="connsiteX3" fmla="*/ 0 w 4268683"/>
              <a:gd name="connsiteY3" fmla="*/ 1001220 h 1001220"/>
              <a:gd name="connsiteX4" fmla="*/ 0 w 4268683"/>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683" h="1001220">
                <a:moveTo>
                  <a:pt x="0" y="0"/>
                </a:moveTo>
                <a:lnTo>
                  <a:pt x="4268683" y="0"/>
                </a:lnTo>
                <a:lnTo>
                  <a:pt x="4268683"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SzPct val="7000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Exposure scenarios are included as an annex to the safety data sheet for </a:t>
            </a:r>
            <a:r>
              <a:rPr lang="en-GB" sz="1400" dirty="0" smtClean="0">
                <a:latin typeface="Verdana" panose="020B0604030504040204" pitchFamily="34" charset="0"/>
                <a:ea typeface="Verdana" panose="020B0604030504040204" pitchFamily="34" charset="0"/>
                <a:cs typeface="Verdana" panose="020B0604030504040204" pitchFamily="34" charset="0"/>
              </a:rPr>
              <a:t>substances. </a:t>
            </a:r>
          </a:p>
          <a:p>
            <a:pPr marL="114300" lvl="1" indent="-114300" algn="l" defTabSz="622300">
              <a:lnSpc>
                <a:spcPct val="90000"/>
              </a:lnSpc>
              <a:spcBef>
                <a:spcPct val="0"/>
              </a:spcBef>
              <a:spcAft>
                <a:spcPct val="15000"/>
              </a:spcAft>
              <a:buSzPct val="70000"/>
              <a:buChar char="••"/>
            </a:pPr>
            <a:r>
              <a:rPr lang="en-GB" sz="1400" dirty="0" smtClean="0">
                <a:latin typeface="Verdana" panose="020B0604030504040204" pitchFamily="34" charset="0"/>
                <a:ea typeface="Verdana" panose="020B0604030504040204" pitchFamily="34" charset="0"/>
                <a:cs typeface="Verdana" panose="020B0604030504040204" pitchFamily="34" charset="0"/>
              </a:rPr>
              <a:t>For mixtures, the supplier may communicate the information from exposure scenarios for ingredient substances in a number of ways</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8" name="Bent-Up Arrow 7"/>
          <p:cNvSpPr/>
          <p:nvPr/>
        </p:nvSpPr>
        <p:spPr>
          <a:xfrm rot="5400000">
            <a:off x="2663873" y="4275643"/>
            <a:ext cx="1051281" cy="1196847"/>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2385341" y="3110272"/>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And registered &gt; 10 tonnes/year</a:t>
            </a:r>
            <a:endParaRPr lang="en-GB" sz="1600" b="1" kern="1200" dirty="0"/>
          </a:p>
        </p:txBody>
      </p:sp>
      <p:sp>
        <p:nvSpPr>
          <p:cNvPr id="11" name="Freeform 10"/>
          <p:cNvSpPr/>
          <p:nvPr/>
        </p:nvSpPr>
        <p:spPr>
          <a:xfrm>
            <a:off x="4388138" y="3146121"/>
            <a:ext cx="4216309" cy="1001220"/>
          </a:xfrm>
          <a:custGeom>
            <a:avLst/>
            <a:gdLst>
              <a:gd name="connsiteX0" fmla="*/ 0 w 4216309"/>
              <a:gd name="connsiteY0" fmla="*/ 0 h 1001220"/>
              <a:gd name="connsiteX1" fmla="*/ 4216309 w 4216309"/>
              <a:gd name="connsiteY1" fmla="*/ 0 h 1001220"/>
              <a:gd name="connsiteX2" fmla="*/ 4216309 w 4216309"/>
              <a:gd name="connsiteY2" fmla="*/ 1001220 h 1001220"/>
              <a:gd name="connsiteX3" fmla="*/ 0 w 4216309"/>
              <a:gd name="connsiteY3" fmla="*/ 1001220 h 1001220"/>
              <a:gd name="connsiteX4" fmla="*/ 0 w 4216309"/>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09" h="1001220">
                <a:moveTo>
                  <a:pt x="0" y="0"/>
                </a:moveTo>
                <a:lnTo>
                  <a:pt x="4216309" y="0"/>
                </a:lnTo>
                <a:lnTo>
                  <a:pt x="4216309"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defTabSz="622300">
              <a:lnSpc>
                <a:spcPct val="90000"/>
              </a:lnSpc>
              <a:spcBef>
                <a:spcPct val="0"/>
              </a:spcBef>
              <a:spcAft>
                <a:spcPct val="15000"/>
              </a:spcAft>
              <a:buSzPct val="70000"/>
              <a:buFontTx/>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The substance is registered</a:t>
            </a:r>
            <a:r>
              <a:rPr lang="en-GB" sz="1400" dirty="0">
                <a:latin typeface="Verdana" panose="020B0604030504040204" pitchFamily="34" charset="0"/>
                <a:ea typeface="Verdana" panose="020B0604030504040204" pitchFamily="34" charset="0"/>
                <a:cs typeface="Verdana" panose="020B0604030504040204" pitchFamily="34" charset="0"/>
              </a:rPr>
              <a:t>, </a:t>
            </a:r>
            <a:r>
              <a:rPr lang="en-GB" sz="1400" dirty="0" smtClean="0">
                <a:latin typeface="Verdana" panose="020B0604030504040204" pitchFamily="34" charset="0"/>
                <a:ea typeface="Verdana" panose="020B0604030504040204" pitchFamily="34" charset="0"/>
                <a:cs typeface="Verdana" panose="020B0604030504040204" pitchFamily="34" charset="0"/>
              </a:rPr>
              <a:t>and a </a:t>
            </a:r>
            <a:r>
              <a:rPr lang="en-GB" sz="1400" dirty="0">
                <a:latin typeface="Verdana" panose="020B0604030504040204" pitchFamily="34" charset="0"/>
                <a:ea typeface="Verdana" panose="020B0604030504040204" pitchFamily="34" charset="0"/>
                <a:cs typeface="Verdana" panose="020B0604030504040204" pitchFamily="34" charset="0"/>
              </a:rPr>
              <a:t>chemical safety assessment </a:t>
            </a:r>
            <a:r>
              <a:rPr lang="en-GB" sz="1400" dirty="0" smtClean="0">
                <a:latin typeface="Verdana" panose="020B0604030504040204" pitchFamily="34" charset="0"/>
                <a:ea typeface="Verdana" panose="020B0604030504040204" pitchFamily="34" charset="0"/>
                <a:cs typeface="Verdana" panose="020B0604030504040204" pitchFamily="34" charset="0"/>
              </a:rPr>
              <a:t>is required on registration because the </a:t>
            </a:r>
            <a:r>
              <a:rPr lang="en-GB" sz="1400" kern="1200" dirty="0" smtClean="0">
                <a:latin typeface="Verdana" panose="020B0604030504040204" pitchFamily="34" charset="0"/>
                <a:ea typeface="Verdana" panose="020B0604030504040204" pitchFamily="34" charset="0"/>
                <a:cs typeface="Verdana" panose="020B0604030504040204" pitchFamily="34" charset="0"/>
              </a:rPr>
              <a:t>quantity manufactured or imported by the registrant, exceeds 10 tonnes per year</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2" name="Freeform 11"/>
          <p:cNvSpPr/>
          <p:nvPr/>
        </p:nvSpPr>
        <p:spPr>
          <a:xfrm>
            <a:off x="4211841" y="4669834"/>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And it is hazardous</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2"/>
          <p:cNvSpPr/>
          <p:nvPr/>
        </p:nvSpPr>
        <p:spPr>
          <a:xfrm>
            <a:off x="6084175" y="4509743"/>
            <a:ext cx="2406706" cy="1619764"/>
          </a:xfrm>
          <a:custGeom>
            <a:avLst/>
            <a:gdLst>
              <a:gd name="connsiteX0" fmla="*/ 0 w 2406706"/>
              <a:gd name="connsiteY0" fmla="*/ 0 h 1619764"/>
              <a:gd name="connsiteX1" fmla="*/ 2406706 w 2406706"/>
              <a:gd name="connsiteY1" fmla="*/ 0 h 1619764"/>
              <a:gd name="connsiteX2" fmla="*/ 2406706 w 2406706"/>
              <a:gd name="connsiteY2" fmla="*/ 1619764 h 1619764"/>
              <a:gd name="connsiteX3" fmla="*/ 0 w 2406706"/>
              <a:gd name="connsiteY3" fmla="*/ 1619764 h 1619764"/>
              <a:gd name="connsiteX4" fmla="*/ 0 w 2406706"/>
              <a:gd name="connsiteY4" fmla="*/ 0 h 161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706" h="1619764">
                <a:moveTo>
                  <a:pt x="0" y="0"/>
                </a:moveTo>
                <a:lnTo>
                  <a:pt x="2406706" y="0"/>
                </a:lnTo>
                <a:lnTo>
                  <a:pt x="2406706" y="1619764"/>
                </a:lnTo>
                <a:lnTo>
                  <a:pt x="0" y="161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SzPct val="7000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The substance is classified as hazardous or is PBT/</a:t>
            </a:r>
            <a:r>
              <a:rPr lang="en-GB" sz="1400" kern="1200" dirty="0" err="1" smtClean="0">
                <a:latin typeface="Verdana" panose="020B0604030504040204" pitchFamily="34" charset="0"/>
                <a:ea typeface="Verdana" panose="020B0604030504040204" pitchFamily="34" charset="0"/>
                <a:cs typeface="Verdana" panose="020B0604030504040204" pitchFamily="34" charset="0"/>
              </a:rPr>
              <a:t>vPvB</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23</a:t>
            </a:fld>
            <a:endParaRPr lang="en-GB"/>
          </a:p>
        </p:txBody>
      </p:sp>
    </p:spTree>
    <p:extLst>
      <p:ext uri="{BB962C8B-B14F-4D97-AF65-F5344CB8AC3E}">
        <p14:creationId xmlns:p14="http://schemas.microsoft.com/office/powerpoint/2010/main" val="188371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32656"/>
            <a:ext cx="8229600" cy="1143000"/>
          </a:xfrm>
        </p:spPr>
        <p:txBody>
          <a:bodyPr>
            <a:normAutofit/>
          </a:bodyPr>
          <a:lstStyle/>
          <a:p>
            <a:pPr algn="l"/>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What to do when you receive an extended safety data sheet (SDS+ES)</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Bent-Up Arrow 2"/>
          <p:cNvSpPr/>
          <p:nvPr/>
        </p:nvSpPr>
        <p:spPr>
          <a:xfrm rot="5400000">
            <a:off x="895325" y="2860999"/>
            <a:ext cx="1051281" cy="1196847"/>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Freeform 3"/>
          <p:cNvSpPr/>
          <p:nvPr/>
        </p:nvSpPr>
        <p:spPr>
          <a:xfrm>
            <a:off x="616800" y="1695633"/>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Apply appropriate measures from SDS</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5" name="Freeform 4"/>
          <p:cNvSpPr/>
          <p:nvPr/>
        </p:nvSpPr>
        <p:spPr>
          <a:xfrm>
            <a:off x="2554607" y="1748737"/>
            <a:ext cx="4268683" cy="1001220"/>
          </a:xfrm>
          <a:custGeom>
            <a:avLst/>
            <a:gdLst>
              <a:gd name="connsiteX0" fmla="*/ 0 w 4268683"/>
              <a:gd name="connsiteY0" fmla="*/ 0 h 1001220"/>
              <a:gd name="connsiteX1" fmla="*/ 4268683 w 4268683"/>
              <a:gd name="connsiteY1" fmla="*/ 0 h 1001220"/>
              <a:gd name="connsiteX2" fmla="*/ 4268683 w 4268683"/>
              <a:gd name="connsiteY2" fmla="*/ 1001220 h 1001220"/>
              <a:gd name="connsiteX3" fmla="*/ 0 w 4268683"/>
              <a:gd name="connsiteY3" fmla="*/ 1001220 h 1001220"/>
              <a:gd name="connsiteX4" fmla="*/ 0 w 4268683"/>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683" h="1001220">
                <a:moveTo>
                  <a:pt x="0" y="0"/>
                </a:moveTo>
                <a:lnTo>
                  <a:pt x="4268683" y="0"/>
                </a:lnTo>
                <a:lnTo>
                  <a:pt x="4268683"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SzPct val="7000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The main information relating to risk management is in Sections 7, 8 and 9 of the SDS and in Section 3 of the ES</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6" name="Bent-Up Arrow 5"/>
          <p:cNvSpPr/>
          <p:nvPr/>
        </p:nvSpPr>
        <p:spPr>
          <a:xfrm rot="5400000">
            <a:off x="2663873" y="4275643"/>
            <a:ext cx="1051281" cy="1196847"/>
          </a:xfrm>
          <a:prstGeom prst="bentUpArrow">
            <a:avLst>
              <a:gd name="adj1" fmla="val 32840"/>
              <a:gd name="adj2" fmla="val 25000"/>
              <a:gd name="adj3" fmla="val 35780"/>
            </a:avLst>
          </a:prstGeom>
          <a:solidFill>
            <a:srgbClr val="D7EFFA"/>
          </a:solid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2385341" y="3110272"/>
            <a:ext cx="1769739"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Check your use is covered in the ES</a:t>
            </a:r>
            <a:endParaRPr lang="en-GB" sz="1600" b="1" kern="1200" dirty="0"/>
          </a:p>
        </p:txBody>
      </p:sp>
      <p:sp>
        <p:nvSpPr>
          <p:cNvPr id="10" name="Freeform 9"/>
          <p:cNvSpPr/>
          <p:nvPr/>
        </p:nvSpPr>
        <p:spPr>
          <a:xfrm>
            <a:off x="4388138" y="3146121"/>
            <a:ext cx="4216309" cy="1001220"/>
          </a:xfrm>
          <a:custGeom>
            <a:avLst/>
            <a:gdLst>
              <a:gd name="connsiteX0" fmla="*/ 0 w 4216309"/>
              <a:gd name="connsiteY0" fmla="*/ 0 h 1001220"/>
              <a:gd name="connsiteX1" fmla="*/ 4216309 w 4216309"/>
              <a:gd name="connsiteY1" fmla="*/ 0 h 1001220"/>
              <a:gd name="connsiteX2" fmla="*/ 4216309 w 4216309"/>
              <a:gd name="connsiteY2" fmla="*/ 1001220 h 1001220"/>
              <a:gd name="connsiteX3" fmla="*/ 0 w 4216309"/>
              <a:gd name="connsiteY3" fmla="*/ 1001220 h 1001220"/>
              <a:gd name="connsiteX4" fmla="*/ 0 w 4216309"/>
              <a:gd name="connsiteY4" fmla="*/ 0 h 100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09" h="1001220">
                <a:moveTo>
                  <a:pt x="0" y="0"/>
                </a:moveTo>
                <a:lnTo>
                  <a:pt x="4216309" y="0"/>
                </a:lnTo>
                <a:lnTo>
                  <a:pt x="4216309" y="1001220"/>
                </a:lnTo>
                <a:lnTo>
                  <a:pt x="0" y="1001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SzPct val="70000"/>
              <a:buChar char="••"/>
            </a:pPr>
            <a:r>
              <a:rPr lang="en-GB" sz="1400" kern="1200" dirty="0" smtClean="0">
                <a:latin typeface="Verdana" panose="020B0604030504040204" pitchFamily="34" charset="0"/>
                <a:ea typeface="Verdana" panose="020B0604030504040204" pitchFamily="34" charset="0"/>
                <a:cs typeface="Verdana" panose="020B0604030504040204" pitchFamily="34" charset="0"/>
              </a:rPr>
              <a:t>Your use should be included and your conditions of use should match those in the exposure scenario from your supplier</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1" name="Freeform 10"/>
          <p:cNvSpPr/>
          <p:nvPr/>
        </p:nvSpPr>
        <p:spPr>
          <a:xfrm>
            <a:off x="4155081" y="4669834"/>
            <a:ext cx="1826500" cy="1238760"/>
          </a:xfrm>
          <a:custGeom>
            <a:avLst/>
            <a:gdLst>
              <a:gd name="connsiteX0" fmla="*/ 0 w 1769739"/>
              <a:gd name="connsiteY0" fmla="*/ 206501 h 1238760"/>
              <a:gd name="connsiteX1" fmla="*/ 206501 w 1769739"/>
              <a:gd name="connsiteY1" fmla="*/ 0 h 1238760"/>
              <a:gd name="connsiteX2" fmla="*/ 1563238 w 1769739"/>
              <a:gd name="connsiteY2" fmla="*/ 0 h 1238760"/>
              <a:gd name="connsiteX3" fmla="*/ 1769739 w 1769739"/>
              <a:gd name="connsiteY3" fmla="*/ 206501 h 1238760"/>
              <a:gd name="connsiteX4" fmla="*/ 1769739 w 1769739"/>
              <a:gd name="connsiteY4" fmla="*/ 1032259 h 1238760"/>
              <a:gd name="connsiteX5" fmla="*/ 1563238 w 1769739"/>
              <a:gd name="connsiteY5" fmla="*/ 1238760 h 1238760"/>
              <a:gd name="connsiteX6" fmla="*/ 206501 w 1769739"/>
              <a:gd name="connsiteY6" fmla="*/ 1238760 h 1238760"/>
              <a:gd name="connsiteX7" fmla="*/ 0 w 1769739"/>
              <a:gd name="connsiteY7" fmla="*/ 1032259 h 1238760"/>
              <a:gd name="connsiteX8" fmla="*/ 0 w 1769739"/>
              <a:gd name="connsiteY8" fmla="*/ 206501 h 1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9739" h="1238760">
                <a:moveTo>
                  <a:pt x="0" y="206501"/>
                </a:moveTo>
                <a:cubicBezTo>
                  <a:pt x="0" y="92454"/>
                  <a:pt x="92454" y="0"/>
                  <a:pt x="206501" y="0"/>
                </a:cubicBezTo>
                <a:lnTo>
                  <a:pt x="1563238" y="0"/>
                </a:lnTo>
                <a:cubicBezTo>
                  <a:pt x="1677285" y="0"/>
                  <a:pt x="1769739" y="92454"/>
                  <a:pt x="1769739" y="206501"/>
                </a:cubicBezTo>
                <a:lnTo>
                  <a:pt x="1769739" y="1032259"/>
                </a:lnTo>
                <a:cubicBezTo>
                  <a:pt x="1769739" y="1146306"/>
                  <a:pt x="1677285" y="1238760"/>
                  <a:pt x="1563238" y="1238760"/>
                </a:cubicBezTo>
                <a:lnTo>
                  <a:pt x="206501" y="1238760"/>
                </a:lnTo>
                <a:cubicBezTo>
                  <a:pt x="92454" y="1238760"/>
                  <a:pt x="0" y="1146306"/>
                  <a:pt x="0" y="1032259"/>
                </a:cubicBezTo>
                <a:lnTo>
                  <a:pt x="0" y="206501"/>
                </a:lnTo>
                <a:close/>
              </a:path>
            </a:pathLst>
          </a:custGeom>
          <a:solidFill>
            <a:srgbClr val="008BC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442" tIns="121442" rIns="121442" bIns="121442" numCol="1" spcCol="1270" anchor="ctr" anchorCtr="0">
            <a:noAutofit/>
          </a:bodyPr>
          <a:lstStyle/>
          <a:p>
            <a:pPr lvl="0" algn="ctr" defTabSz="711200">
              <a:lnSpc>
                <a:spcPct val="90000"/>
              </a:lnSpc>
              <a:spcBef>
                <a:spcPct val="0"/>
              </a:spcBef>
              <a:spcAft>
                <a:spcPct val="35000"/>
              </a:spcAft>
            </a:pPr>
            <a:r>
              <a:rPr lang="en-GB" sz="1600" b="1" kern="1200" dirty="0" smtClean="0">
                <a:latin typeface="Verdana" panose="020B0604030504040204" pitchFamily="34" charset="0"/>
                <a:ea typeface="Verdana" panose="020B0604030504040204" pitchFamily="34" charset="0"/>
                <a:cs typeface="Verdana" panose="020B0604030504040204" pitchFamily="34" charset="0"/>
              </a:rPr>
              <a:t>Implement ES conditions of use</a:t>
            </a:r>
            <a:endParaRPr lang="en-GB" sz="16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12" name="Freeform 11"/>
          <p:cNvSpPr/>
          <p:nvPr/>
        </p:nvSpPr>
        <p:spPr>
          <a:xfrm>
            <a:off x="6228192" y="4473532"/>
            <a:ext cx="2520272" cy="1619764"/>
          </a:xfrm>
          <a:custGeom>
            <a:avLst/>
            <a:gdLst>
              <a:gd name="connsiteX0" fmla="*/ 0 w 2406706"/>
              <a:gd name="connsiteY0" fmla="*/ 0 h 1619764"/>
              <a:gd name="connsiteX1" fmla="*/ 2406706 w 2406706"/>
              <a:gd name="connsiteY1" fmla="*/ 0 h 1619764"/>
              <a:gd name="connsiteX2" fmla="*/ 2406706 w 2406706"/>
              <a:gd name="connsiteY2" fmla="*/ 1619764 h 1619764"/>
              <a:gd name="connsiteX3" fmla="*/ 0 w 2406706"/>
              <a:gd name="connsiteY3" fmla="*/ 1619764 h 1619764"/>
              <a:gd name="connsiteX4" fmla="*/ 0 w 2406706"/>
              <a:gd name="connsiteY4" fmla="*/ 0 h 161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706" h="1619764">
                <a:moveTo>
                  <a:pt x="0" y="0"/>
                </a:moveTo>
                <a:lnTo>
                  <a:pt x="2406706" y="0"/>
                </a:lnTo>
                <a:lnTo>
                  <a:pt x="2406706" y="1619764"/>
                </a:lnTo>
                <a:lnTo>
                  <a:pt x="0" y="161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SzPct val="70000"/>
              <a:buChar char="••"/>
            </a:pPr>
            <a:r>
              <a:rPr lang="en-GB" sz="1400" dirty="0" smtClean="0">
                <a:latin typeface="Verdana" panose="020B0604030504040204" pitchFamily="34" charset="0"/>
                <a:ea typeface="Verdana" panose="020B0604030504040204" pitchFamily="34" charset="0"/>
                <a:cs typeface="Verdana" panose="020B0604030504040204" pitchFamily="34" charset="0"/>
              </a:rPr>
              <a:t>Otherwise</a:t>
            </a:r>
            <a:r>
              <a:rPr lang="en-GB" sz="1400" kern="1200" dirty="0" smtClean="0">
                <a:latin typeface="Verdana" panose="020B0604030504040204" pitchFamily="34" charset="0"/>
                <a:ea typeface="Verdana" panose="020B0604030504040204" pitchFamily="34" charset="0"/>
                <a:cs typeface="Verdana" panose="020B0604030504040204" pitchFamily="34" charset="0"/>
              </a:rPr>
              <a:t>, contact or change your supplier to have your use covered, or take alternative action</a:t>
            </a:r>
            <a:endParaRPr lang="en-GB"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24</a:t>
            </a:fld>
            <a:endParaRPr lang="en-GB"/>
          </a:p>
        </p:txBody>
      </p:sp>
    </p:spTree>
    <p:extLst>
      <p:ext uri="{BB962C8B-B14F-4D97-AF65-F5344CB8AC3E}">
        <p14:creationId xmlns:p14="http://schemas.microsoft.com/office/powerpoint/2010/main" val="5519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10" grpId="0"/>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6792"/>
            <a:ext cx="8229600" cy="1143000"/>
          </a:xfrm>
        </p:spPr>
        <p:txBody>
          <a:bodyPr>
            <a:noAutofit/>
          </a:bodyPr>
          <a:lstStyle/>
          <a:p>
            <a:pPr algn="l"/>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Information on chemicals on the ECHA website</a:t>
            </a:r>
            <a:b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FBF7E9CE-8ECA-47E2-BD73-4D736B317C11}" type="slidenum">
              <a:rPr lang="en-GB" smtClean="0"/>
              <a:t>25</a:t>
            </a:fld>
            <a:endParaRPr lang="en-GB"/>
          </a:p>
        </p:txBody>
      </p:sp>
      <p:pic>
        <p:nvPicPr>
          <p:cNvPr id="1028" name="Picture 4" descr="http://echanet.echa.europa.local/support/corpidentity/image-bank/Photos/Regi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429000"/>
            <a:ext cx="1988220" cy="27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26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32656"/>
            <a:ext cx="8229600" cy="1143000"/>
          </a:xfrm>
          <a:ln>
            <a:noFill/>
          </a:ln>
        </p:spPr>
        <p:txBody>
          <a:bodyPr>
            <a:normAutofit/>
          </a:bodyPr>
          <a:lstStyle/>
          <a:p>
            <a:pPr algn="l"/>
            <a:r>
              <a:rPr lang="en-GB" sz="25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A unique source of information on chemicals</a:t>
            </a:r>
            <a:endParaRPr lang="en-GB" sz="25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26</a:t>
            </a:fld>
            <a:endParaRPr lang="en-GB"/>
          </a:p>
        </p:txBody>
      </p:sp>
      <p:sp>
        <p:nvSpPr>
          <p:cNvPr id="15" name="Text Placeholder 3"/>
          <p:cNvSpPr txBox="1">
            <a:spLocks/>
          </p:cNvSpPr>
          <p:nvPr/>
        </p:nvSpPr>
        <p:spPr>
          <a:xfrm>
            <a:off x="405191" y="1628800"/>
            <a:ext cx="8064000" cy="4152021"/>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mn-lt"/>
                <a:ea typeface="+mn-ea"/>
                <a:cs typeface="Arial" pitchFamily="34" charset="0"/>
              </a:defRPr>
            </a:lvl2pPr>
            <a:lvl3pPr marL="12001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defRPr/>
            </a:pPr>
            <a:r>
              <a:rPr lang="en-GB" sz="2400" dirty="0" smtClean="0">
                <a:solidFill>
                  <a:sysClr val="windowText" lastClr="000000"/>
                </a:solidFill>
                <a:latin typeface="Verdana"/>
              </a:rPr>
              <a:t>Data on: </a:t>
            </a:r>
          </a:p>
          <a:p>
            <a:pPr lvl="2">
              <a:buFont typeface="Wingdings" panose="05000000000000000000" pitchFamily="2" charset="2"/>
              <a:buChar char="Ø"/>
              <a:defRPr/>
            </a:pPr>
            <a:r>
              <a:rPr lang="en-GB" sz="2400" dirty="0" smtClean="0">
                <a:solidFill>
                  <a:sysClr val="windowText" lastClr="000000"/>
                </a:solidFill>
                <a:latin typeface="Verdana"/>
              </a:rPr>
              <a:t>Substances C&amp;L notified</a:t>
            </a:r>
            <a:endParaRPr lang="en-GB" sz="2400" dirty="0">
              <a:solidFill>
                <a:sysClr val="windowText" lastClr="000000"/>
              </a:solidFill>
              <a:latin typeface="Verdana"/>
            </a:endParaRPr>
          </a:p>
          <a:p>
            <a:pPr lvl="2">
              <a:buFont typeface="Wingdings" panose="05000000000000000000" pitchFamily="2" charset="2"/>
              <a:buChar char="Ø"/>
              <a:defRPr/>
            </a:pPr>
            <a:r>
              <a:rPr kumimoji="0" lang="en-GB" sz="2400" b="0" i="0" u="none" strike="noStrike" kern="1200" cap="none" spc="0" normalizeH="0" baseline="0" noProof="0" dirty="0" smtClean="0">
                <a:ln>
                  <a:noFill/>
                </a:ln>
                <a:solidFill>
                  <a:sysClr val="windowText" lastClr="000000"/>
                </a:solidFill>
                <a:effectLst/>
                <a:uLnTx/>
                <a:uFillTx/>
                <a:latin typeface="Verdana"/>
              </a:rPr>
              <a:t>Substances registered</a:t>
            </a:r>
          </a:p>
          <a:p>
            <a:pPr lvl="2">
              <a:buFont typeface="Wingdings" panose="05000000000000000000" pitchFamily="2" charset="2"/>
              <a:buChar char="Ø"/>
              <a:defRPr/>
            </a:pPr>
            <a:r>
              <a:rPr lang="en-GB" sz="2400" dirty="0" smtClean="0">
                <a:solidFill>
                  <a:sysClr val="windowText" lastClr="000000"/>
                </a:solidFill>
                <a:latin typeface="Verdana"/>
              </a:rPr>
              <a:t>Substances on the Candidate List</a:t>
            </a:r>
          </a:p>
          <a:p>
            <a:pPr lvl="2">
              <a:buFont typeface="Wingdings" panose="05000000000000000000" pitchFamily="2" charset="2"/>
              <a:buChar char="Ø"/>
              <a:defRPr/>
            </a:pPr>
            <a:r>
              <a:rPr lang="en-GB" sz="2400" dirty="0" smtClean="0">
                <a:solidFill>
                  <a:sysClr val="windowText" lastClr="000000"/>
                </a:solidFill>
                <a:latin typeface="Verdana"/>
              </a:rPr>
              <a:t>Substances on the Authorisation List</a:t>
            </a:r>
          </a:p>
          <a:p>
            <a:pPr lvl="2">
              <a:buFont typeface="Wingdings" panose="05000000000000000000" pitchFamily="2" charset="2"/>
              <a:buChar char="Ø"/>
              <a:defRPr/>
            </a:pPr>
            <a:r>
              <a:rPr lang="en-GB" sz="2400" dirty="0" smtClean="0">
                <a:solidFill>
                  <a:sysClr val="windowText" lastClr="000000"/>
                </a:solidFill>
                <a:latin typeface="Verdana"/>
              </a:rPr>
              <a:t>New </a:t>
            </a:r>
            <a:r>
              <a:rPr lang="en-GB" sz="2400" dirty="0">
                <a:solidFill>
                  <a:sysClr val="windowText" lastClr="000000"/>
                </a:solidFill>
                <a:latin typeface="Verdana"/>
              </a:rPr>
              <a:t>R</a:t>
            </a:r>
            <a:r>
              <a:rPr lang="en-GB" sz="2400" dirty="0" smtClean="0">
                <a:solidFill>
                  <a:sysClr val="windowText" lastClr="000000"/>
                </a:solidFill>
                <a:latin typeface="Verdana"/>
              </a:rPr>
              <a:t>estrictions</a:t>
            </a:r>
            <a:endParaRPr lang="en-GB" sz="2400" dirty="0">
              <a:solidFill>
                <a:sysClr val="windowText" lastClr="000000"/>
              </a:solidFill>
              <a:latin typeface="Verdana"/>
            </a:endParaRPr>
          </a:p>
          <a:p>
            <a:pPr marL="914400" lvl="2" indent="0">
              <a:buNone/>
              <a:defRPr/>
            </a:pPr>
            <a:endParaRPr lang="en-GB" sz="2400" dirty="0" smtClean="0">
              <a:solidFill>
                <a:sysClr val="windowText" lastClr="000000"/>
              </a:solidFill>
              <a:latin typeface="Verdana"/>
            </a:endParaRPr>
          </a:p>
          <a:p>
            <a:pPr marL="914400" lvl="2" indent="0">
              <a:buNone/>
              <a:defRPr/>
            </a:pPr>
            <a:r>
              <a:rPr lang="en-GB" sz="1400" dirty="0" smtClean="0">
                <a:solidFill>
                  <a:sysClr val="windowText" lastClr="000000"/>
                </a:solidFill>
                <a:latin typeface="Verdana"/>
              </a:rPr>
              <a:t/>
            </a:r>
            <a:br>
              <a:rPr lang="en-GB" sz="1400" dirty="0" smtClean="0">
                <a:solidFill>
                  <a:sysClr val="windowText" lastClr="000000"/>
                </a:solidFill>
                <a:latin typeface="Verdana"/>
              </a:rPr>
            </a:br>
            <a:endParaRPr lang="en-GB" sz="1400" dirty="0" smtClean="0">
              <a:solidFill>
                <a:sysClr val="windowText" lastClr="000000"/>
              </a:solidFill>
              <a:latin typeface="Verdana"/>
            </a:endParaRPr>
          </a:p>
          <a:p>
            <a:pPr marL="457200" marR="0" lvl="1" indent="0" algn="l" defTabSz="914400" rtl="0" eaLnBrk="1" fontAlgn="auto" latinLnBrk="0" hangingPunct="1">
              <a:lnSpc>
                <a:spcPct val="100000"/>
              </a:lnSpc>
              <a:spcBef>
                <a:spcPct val="20000"/>
              </a:spcBef>
              <a:spcAft>
                <a:spcPts val="0"/>
              </a:spcAft>
              <a:buClrTx/>
              <a:buSzTx/>
              <a:buNone/>
              <a:tabLst/>
              <a:defRPr/>
            </a:pPr>
            <a:endParaRPr lang="en-GB" sz="1800" dirty="0" smtClean="0">
              <a:solidFill>
                <a:sysClr val="windowText" lastClr="000000"/>
              </a:solidFill>
              <a:latin typeface="Verdana"/>
            </a:endParaRPr>
          </a:p>
          <a:p>
            <a:pPr marL="0" marR="0" lvl="0" indent="0" algn="ctr" defTabSz="914400" rtl="0" eaLnBrk="1" fontAlgn="auto" latinLnBrk="0" hangingPunct="1">
              <a:lnSpc>
                <a:spcPct val="100000"/>
              </a:lnSpc>
              <a:spcBef>
                <a:spcPct val="20000"/>
              </a:spcBef>
              <a:spcAft>
                <a:spcPts val="0"/>
              </a:spcAft>
              <a:buClrTx/>
              <a:buSzTx/>
              <a:buNone/>
              <a:tabLst/>
              <a:defRPr/>
            </a:pPr>
            <a:r>
              <a:rPr lang="en-GB" sz="2000" b="1" dirty="0" smtClean="0">
                <a:solidFill>
                  <a:srgbClr val="008BC8"/>
                </a:solidFill>
                <a:latin typeface="Verdana"/>
              </a:rPr>
              <a:t>One access point</a:t>
            </a:r>
          </a:p>
          <a:p>
            <a:pPr marL="0" lvl="0" indent="0" algn="ctr">
              <a:buNone/>
              <a:defRPr/>
            </a:pPr>
            <a:r>
              <a:rPr lang="en-GB" sz="2000" dirty="0" smtClean="0">
                <a:solidFill>
                  <a:srgbClr val="008BC8"/>
                </a:solidFill>
                <a:latin typeface="Verdana"/>
              </a:rPr>
              <a:t>echa.europa.eu/information-on-chemicals</a:t>
            </a:r>
            <a:endParaRPr lang="en-GB" sz="2000" dirty="0">
              <a:solidFill>
                <a:srgbClr val="008BC8"/>
              </a:solidFill>
              <a:latin typeface="Verdana"/>
            </a:endParaRPr>
          </a:p>
        </p:txBody>
      </p:sp>
      <p:sp>
        <p:nvSpPr>
          <p:cNvPr id="3" name="Down Arrow 2"/>
          <p:cNvSpPr/>
          <p:nvPr/>
        </p:nvSpPr>
        <p:spPr>
          <a:xfrm>
            <a:off x="4338000" y="4653216"/>
            <a:ext cx="468000" cy="720000"/>
          </a:xfrm>
          <a:prstGeom prst="down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786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32656"/>
            <a:ext cx="8229600" cy="1143000"/>
          </a:xfrm>
        </p:spPr>
        <p:txBody>
          <a:bodyPr>
            <a:normAutofit/>
          </a:bodyPr>
          <a:lstStyle/>
          <a:p>
            <a:pPr algn="l"/>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Information on the ECHA website</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27</a:t>
            </a:fld>
            <a:endParaRPr lang="en-GB"/>
          </a:p>
        </p:txBody>
      </p:sp>
      <p:sp>
        <p:nvSpPr>
          <p:cNvPr id="15" name="Text Placeholder 3"/>
          <p:cNvSpPr txBox="1">
            <a:spLocks/>
          </p:cNvSpPr>
          <p:nvPr/>
        </p:nvSpPr>
        <p:spPr>
          <a:xfrm>
            <a:off x="36392" y="4869160"/>
            <a:ext cx="8064000" cy="1446474"/>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mn-lt"/>
                <a:ea typeface="+mn-ea"/>
                <a:cs typeface="Arial" pitchFamily="34" charset="0"/>
              </a:defRPr>
            </a:lvl2pPr>
            <a:lvl3pPr marL="12001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sz="1800" b="1" dirty="0" err="1" smtClean="0">
                <a:solidFill>
                  <a:sysClr val="windowText" lastClr="000000"/>
                </a:solidFill>
                <a:latin typeface="Verdana"/>
              </a:rPr>
              <a:t>InfoCards</a:t>
            </a:r>
            <a:r>
              <a:rPr lang="en-GB" sz="1800" b="1" dirty="0" smtClean="0">
                <a:solidFill>
                  <a:sysClr val="windowText" lastClr="000000"/>
                </a:solidFill>
                <a:latin typeface="Verdana"/>
              </a:rPr>
              <a:t> </a:t>
            </a:r>
            <a:r>
              <a:rPr lang="en-GB" sz="1800" dirty="0" smtClean="0">
                <a:solidFill>
                  <a:sysClr val="windowText" lastClr="000000"/>
                </a:solidFill>
                <a:latin typeface="Verdana"/>
              </a:rPr>
              <a:t>for user friendly overview</a:t>
            </a:r>
          </a:p>
          <a:p>
            <a:pPr lvl="1"/>
            <a:r>
              <a:rPr lang="en-GB" sz="1800" b="1" dirty="0" smtClean="0">
                <a:solidFill>
                  <a:sysClr val="windowText" lastClr="000000"/>
                </a:solidFill>
                <a:latin typeface="Verdana"/>
              </a:rPr>
              <a:t>Brief profile </a:t>
            </a:r>
            <a:r>
              <a:rPr lang="en-GB" sz="1800" dirty="0" smtClean="0">
                <a:solidFill>
                  <a:sysClr val="windowText" lastClr="000000"/>
                </a:solidFill>
                <a:latin typeface="Verdana"/>
              </a:rPr>
              <a:t>for substance</a:t>
            </a:r>
            <a:r>
              <a:rPr kumimoji="0" lang="en-GB" sz="1800" i="0" u="none" strike="noStrike" kern="1200" cap="none" spc="0" normalizeH="0" baseline="0" noProof="0" dirty="0" smtClean="0">
                <a:ln>
                  <a:noFill/>
                </a:ln>
                <a:solidFill>
                  <a:sysClr val="windowText" lastClr="000000"/>
                </a:solidFill>
                <a:effectLst/>
                <a:uLnTx/>
                <a:uFillTx/>
                <a:latin typeface="Verdana"/>
              </a:rPr>
              <a:t> properties</a:t>
            </a:r>
          </a:p>
          <a:p>
            <a:pPr lvl="1"/>
            <a:r>
              <a:rPr lang="en-GB" sz="1800" b="1" dirty="0" smtClean="0">
                <a:solidFill>
                  <a:sysClr val="windowText" lastClr="000000"/>
                </a:solidFill>
                <a:latin typeface="Verdana"/>
              </a:rPr>
              <a:t>Source data </a:t>
            </a:r>
            <a:r>
              <a:rPr lang="en-GB" sz="1800" dirty="0" smtClean="0">
                <a:solidFill>
                  <a:sysClr val="windowText" lastClr="000000"/>
                </a:solidFill>
                <a:latin typeface="Verdana"/>
              </a:rPr>
              <a:t>for</a:t>
            </a:r>
            <a:r>
              <a:rPr lang="en-GB" sz="1800" b="1" dirty="0" smtClean="0">
                <a:solidFill>
                  <a:sysClr val="windowText" lastClr="000000"/>
                </a:solidFill>
                <a:latin typeface="Verdana"/>
              </a:rPr>
              <a:t> </a:t>
            </a:r>
            <a:r>
              <a:rPr lang="en-GB" sz="1800" dirty="0">
                <a:solidFill>
                  <a:sysClr val="windowText" lastClr="000000"/>
                </a:solidFill>
                <a:latin typeface="Verdana"/>
              </a:rPr>
              <a:t>detailed substance information </a:t>
            </a:r>
          </a:p>
          <a:p>
            <a:pPr lvl="1"/>
            <a:r>
              <a:rPr lang="en-GB" sz="1800" dirty="0" smtClean="0">
                <a:latin typeface="Verdana" panose="020B0604030504040204" pitchFamily="34" charset="0"/>
                <a:ea typeface="Verdana" panose="020B0604030504040204" pitchFamily="34" charset="0"/>
                <a:cs typeface="Verdana" panose="020B0604030504040204" pitchFamily="34" charset="0"/>
              </a:rPr>
              <a:t>Caveat: The submitted data is </a:t>
            </a:r>
            <a:r>
              <a:rPr lang="en-GB" sz="1800" dirty="0">
                <a:latin typeface="Verdana" panose="020B0604030504040204" pitchFamily="34" charset="0"/>
                <a:ea typeface="Verdana" panose="020B0604030504040204" pitchFamily="34" charset="0"/>
                <a:cs typeface="Verdana" panose="020B0604030504040204" pitchFamily="34" charset="0"/>
              </a:rPr>
              <a:t>not </a:t>
            </a:r>
            <a:r>
              <a:rPr lang="en-GB" sz="1800" dirty="0" smtClean="0">
                <a:latin typeface="Verdana" panose="020B0604030504040204" pitchFamily="34" charset="0"/>
                <a:ea typeface="Verdana" panose="020B0604030504040204" pitchFamily="34" charset="0"/>
                <a:cs typeface="Verdana" panose="020B0604030504040204" pitchFamily="34" charset="0"/>
              </a:rPr>
              <a:t>verified </a:t>
            </a:r>
            <a:r>
              <a:rPr lang="en-GB" sz="1800" dirty="0">
                <a:latin typeface="Verdana" panose="020B0604030504040204" pitchFamily="34" charset="0"/>
                <a:ea typeface="Verdana" panose="020B0604030504040204" pitchFamily="34" charset="0"/>
                <a:cs typeface="Verdana" panose="020B0604030504040204" pitchFamily="34" charset="0"/>
              </a:rPr>
              <a:t>by </a:t>
            </a:r>
            <a:r>
              <a:rPr lang="en-GB" sz="1800" dirty="0" smtClean="0">
                <a:latin typeface="Verdana" panose="020B0604030504040204" pitchFamily="34" charset="0"/>
                <a:ea typeface="Verdana" panose="020B0604030504040204" pitchFamily="34" charset="0"/>
                <a:cs typeface="Verdana" panose="020B0604030504040204" pitchFamily="34" charset="0"/>
              </a:rPr>
              <a:t>ECHA </a:t>
            </a:r>
            <a:endParaRPr kumimoji="0" lang="en-GB" sz="180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540000" y="1700808"/>
            <a:ext cx="8064000" cy="2789819"/>
          </a:xfrm>
          <a:prstGeom prst="rect">
            <a:avLst/>
          </a:prstGeom>
        </p:spPr>
      </p:pic>
    </p:spTree>
    <p:extLst>
      <p:ext uri="{BB962C8B-B14F-4D97-AF65-F5344CB8AC3E}">
        <p14:creationId xmlns:p14="http://schemas.microsoft.com/office/powerpoint/2010/main" val="33536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32656"/>
            <a:ext cx="8229600" cy="1143000"/>
          </a:xfrm>
        </p:spPr>
        <p:txBody>
          <a:bodyPr>
            <a:normAutofit/>
          </a:bodyPr>
          <a:lstStyle/>
          <a:p>
            <a:pPr algn="l"/>
            <a:r>
              <a:rPr lang="en-US" altLang="en-US" sz="2400" b="1" dirty="0" err="1" smtClean="0">
                <a:solidFill>
                  <a:srgbClr val="0046AD"/>
                </a:solidFill>
                <a:latin typeface="Verdana" panose="020B0604030504040204" pitchFamily="34" charset="0"/>
                <a:ea typeface="Verdana" panose="020B0604030504040204" pitchFamily="34" charset="0"/>
                <a:cs typeface="Verdana" panose="020B0604030504040204" pitchFamily="34" charset="0"/>
              </a:rPr>
              <a:t>InfoCard</a:t>
            </a:r>
            <a:r>
              <a:rPr lang="en-US" altLang="en-US"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 clear overview for all</a:t>
            </a:r>
            <a:r>
              <a:rPr lang="en-US" altLang="en-US" sz="2400" b="1" dirty="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US" altLang="en-US" sz="2400" b="1" dirty="0">
                <a:solidFill>
                  <a:srgbClr val="0046AD"/>
                </a:solidFill>
                <a:latin typeface="Verdana" panose="020B0604030504040204" pitchFamily="34" charset="0"/>
                <a:ea typeface="Verdana" panose="020B0604030504040204" pitchFamily="34" charset="0"/>
                <a:cs typeface="Verdana" panose="020B0604030504040204" pitchFamily="34" charset="0"/>
              </a:rPr>
            </a:b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28</a:t>
            </a:fld>
            <a:endParaRPr lang="en-GB"/>
          </a:p>
        </p:txBody>
      </p:sp>
      <p:sp>
        <p:nvSpPr>
          <p:cNvPr id="7" name="Rectangle 4"/>
          <p:cNvSpPr>
            <a:spLocks noChangeArrowheads="1"/>
          </p:cNvSpPr>
          <p:nvPr/>
        </p:nvSpPr>
        <p:spPr bwMode="auto">
          <a:xfrm>
            <a:off x="649538" y="1196770"/>
            <a:ext cx="687479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tabLst>
                <a:tab pos="388938" algn="l"/>
                <a:tab pos="576263" algn="l"/>
              </a:tabLst>
              <a:defRPr sz="2200">
                <a:solidFill>
                  <a:schemeClr val="tx1"/>
                </a:solidFill>
                <a:latin typeface="Verdana" pitchFamily="34" charset="0"/>
                <a:ea typeface="MS PGothic" pitchFamily="34" charset="-128"/>
              </a:defRPr>
            </a:lvl1pPr>
            <a:lvl2pPr marL="742950" indent="-285750" eaLnBrk="0" hangingPunct="0">
              <a:spcBef>
                <a:spcPct val="20000"/>
              </a:spcBef>
              <a:buClr>
                <a:schemeClr val="tx2"/>
              </a:buClr>
              <a:buChar char="•"/>
              <a:tabLst>
                <a:tab pos="388938" algn="l"/>
                <a:tab pos="576263" algn="l"/>
              </a:tabLst>
              <a:defRPr>
                <a:solidFill>
                  <a:schemeClr val="tx1"/>
                </a:solidFill>
                <a:latin typeface="Verdana" pitchFamily="34" charset="0"/>
                <a:ea typeface="MS PGothic" pitchFamily="34" charset="-128"/>
              </a:defRPr>
            </a:lvl2pPr>
            <a:lvl3pPr marL="1143000" indent="-228600" eaLnBrk="0" hangingPunct="0">
              <a:spcBef>
                <a:spcPct val="20000"/>
              </a:spcBef>
              <a:buClr>
                <a:schemeClr val="tx2"/>
              </a:buClr>
              <a:buChar char="•"/>
              <a:tabLst>
                <a:tab pos="388938" algn="l"/>
                <a:tab pos="576263" algn="l"/>
              </a:tabLst>
              <a:defRPr sz="1400">
                <a:solidFill>
                  <a:schemeClr val="tx1"/>
                </a:solidFill>
                <a:latin typeface="Verdana" pitchFamily="34" charset="0"/>
                <a:ea typeface="MS PGothic" pitchFamily="34" charset="-128"/>
              </a:defRPr>
            </a:lvl3pPr>
            <a:lvl4pPr marL="1600200" indent="-228600" eaLnBrk="0" hangingPunct="0">
              <a:spcBef>
                <a:spcPct val="20000"/>
              </a:spcBef>
              <a:buClr>
                <a:schemeClr val="tx2"/>
              </a:buClr>
              <a:buChar char="•"/>
              <a:tabLst>
                <a:tab pos="388938" algn="l"/>
                <a:tab pos="576263" algn="l"/>
              </a:tabLst>
              <a:defRPr sz="1200">
                <a:solidFill>
                  <a:schemeClr val="tx1"/>
                </a:solidFill>
                <a:latin typeface="Verdana" pitchFamily="34" charset="0"/>
                <a:ea typeface="MS PGothic" pitchFamily="34" charset="-128"/>
              </a:defRPr>
            </a:lvl4pPr>
            <a:lvl5pPr marL="2057400" indent="-228600" eaLnBrk="0" hangingPunct="0">
              <a:spcBef>
                <a:spcPct val="20000"/>
              </a:spcBef>
              <a:buClr>
                <a:schemeClr val="hlink"/>
              </a:buClr>
              <a:buChar char="•"/>
              <a:tabLst>
                <a:tab pos="388938" algn="l"/>
                <a:tab pos="576263" algn="l"/>
              </a:tabLst>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9pPr>
          </a:lstStyle>
          <a:p>
            <a:pPr eaLnBrk="1" fontAlgn="auto" hangingPunct="1">
              <a:spcAft>
                <a:spcPts val="0"/>
              </a:spcAft>
              <a:buClrTx/>
              <a:buFontTx/>
              <a:buNone/>
            </a:pPr>
            <a:endParaRPr lang="en-US" altLang="en-US" sz="2600" b="1" dirty="0">
              <a:solidFill>
                <a:srgbClr val="0046AD"/>
              </a:solidFill>
            </a:endParaRPr>
          </a:p>
        </p:txBody>
      </p:sp>
      <p:sp>
        <p:nvSpPr>
          <p:cNvPr id="8" name="Rectangle 7"/>
          <p:cNvSpPr/>
          <p:nvPr/>
        </p:nvSpPr>
        <p:spPr>
          <a:xfrm>
            <a:off x="1835696" y="6320353"/>
            <a:ext cx="5544616" cy="276999"/>
          </a:xfrm>
          <a:prstGeom prst="rect">
            <a:avLst/>
          </a:prstGeom>
        </p:spPr>
        <p:txBody>
          <a:bodyPr wrap="square">
            <a:spAutoFit/>
          </a:bodyPr>
          <a:lstStyle/>
          <a:p>
            <a:pPr lvl="0" algn="ctr">
              <a:defRPr/>
            </a:pPr>
            <a:r>
              <a:rPr lang="en-GB" sz="1200" b="1" dirty="0" smtClean="0">
                <a:solidFill>
                  <a:srgbClr val="008BC8"/>
                </a:solidFill>
                <a:latin typeface="Verdana"/>
              </a:rPr>
              <a:t>echa.europa.eu/information-on-chemicals</a:t>
            </a:r>
            <a:endParaRPr lang="en-GB" sz="1200" b="1" dirty="0">
              <a:solidFill>
                <a:srgbClr val="008BC8"/>
              </a:solidFill>
              <a:latin typeface="Verdana"/>
            </a:endParaRPr>
          </a:p>
        </p:txBody>
      </p:sp>
      <p:pic>
        <p:nvPicPr>
          <p:cNvPr id="3" name="Picture 2"/>
          <p:cNvPicPr>
            <a:picLocks noChangeAspect="1"/>
          </p:cNvPicPr>
          <p:nvPr/>
        </p:nvPicPr>
        <p:blipFill>
          <a:blip r:embed="rId3"/>
          <a:stretch>
            <a:fillRect/>
          </a:stretch>
        </p:blipFill>
        <p:spPr>
          <a:xfrm>
            <a:off x="861397" y="1052736"/>
            <a:ext cx="7421206" cy="5220000"/>
          </a:xfrm>
          <a:prstGeom prst="rect">
            <a:avLst/>
          </a:prstGeom>
        </p:spPr>
      </p:pic>
      <p:sp>
        <p:nvSpPr>
          <p:cNvPr id="4" name="Oval 3"/>
          <p:cNvSpPr>
            <a:spLocks noChangeAspect="1"/>
          </p:cNvSpPr>
          <p:nvPr/>
        </p:nvSpPr>
        <p:spPr>
          <a:xfrm>
            <a:off x="7922603" y="1700808"/>
            <a:ext cx="360000" cy="360000"/>
          </a:xfrm>
          <a:prstGeom prst="ellipse">
            <a:avLst/>
          </a:prstGeom>
          <a:noFill/>
          <a:ln>
            <a:solidFill>
              <a:srgbClr val="004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712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68506" y="53770"/>
            <a:ext cx="8229600" cy="1143000"/>
          </a:xfrm>
        </p:spPr>
        <p:txBody>
          <a:bodyPr>
            <a:normAutofit/>
          </a:bodyPr>
          <a:lstStyle/>
          <a:p>
            <a:pPr algn="l"/>
            <a:r>
              <a:rPr lang="en-US" altLang="en-US"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Brief Profile </a:t>
            </a:r>
            <a:r>
              <a:rPr lang="en-US" altLang="en-US" sz="2400" b="1" dirty="0">
                <a:solidFill>
                  <a:srgbClr val="0046AD"/>
                </a:solidFill>
                <a:latin typeface="Verdana" panose="020B0604030504040204" pitchFamily="34" charset="0"/>
                <a:ea typeface="Verdana" panose="020B0604030504040204" pitchFamily="34" charset="0"/>
                <a:cs typeface="Verdana" panose="020B0604030504040204" pitchFamily="34" charset="0"/>
              </a:rPr>
              <a:t>– </a:t>
            </a:r>
            <a:r>
              <a:rPr lang="en-US" altLang="en-US"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Substance Description</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29</a:t>
            </a:fld>
            <a:endParaRPr lang="en-GB"/>
          </a:p>
        </p:txBody>
      </p:sp>
      <p:sp>
        <p:nvSpPr>
          <p:cNvPr id="7" name="Rectangle 4"/>
          <p:cNvSpPr>
            <a:spLocks noChangeArrowheads="1"/>
          </p:cNvSpPr>
          <p:nvPr/>
        </p:nvSpPr>
        <p:spPr bwMode="auto">
          <a:xfrm>
            <a:off x="649538" y="1196770"/>
            <a:ext cx="687479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tabLst>
                <a:tab pos="388938" algn="l"/>
                <a:tab pos="576263" algn="l"/>
              </a:tabLst>
              <a:defRPr sz="2200">
                <a:solidFill>
                  <a:schemeClr val="tx1"/>
                </a:solidFill>
                <a:latin typeface="Verdana" pitchFamily="34" charset="0"/>
                <a:ea typeface="MS PGothic" pitchFamily="34" charset="-128"/>
              </a:defRPr>
            </a:lvl1pPr>
            <a:lvl2pPr marL="742950" indent="-285750" eaLnBrk="0" hangingPunct="0">
              <a:spcBef>
                <a:spcPct val="20000"/>
              </a:spcBef>
              <a:buClr>
                <a:schemeClr val="tx2"/>
              </a:buClr>
              <a:buChar char="•"/>
              <a:tabLst>
                <a:tab pos="388938" algn="l"/>
                <a:tab pos="576263" algn="l"/>
              </a:tabLst>
              <a:defRPr>
                <a:solidFill>
                  <a:schemeClr val="tx1"/>
                </a:solidFill>
                <a:latin typeface="Verdana" pitchFamily="34" charset="0"/>
                <a:ea typeface="MS PGothic" pitchFamily="34" charset="-128"/>
              </a:defRPr>
            </a:lvl2pPr>
            <a:lvl3pPr marL="1143000" indent="-228600" eaLnBrk="0" hangingPunct="0">
              <a:spcBef>
                <a:spcPct val="20000"/>
              </a:spcBef>
              <a:buClr>
                <a:schemeClr val="tx2"/>
              </a:buClr>
              <a:buChar char="•"/>
              <a:tabLst>
                <a:tab pos="388938" algn="l"/>
                <a:tab pos="576263" algn="l"/>
              </a:tabLst>
              <a:defRPr sz="1400">
                <a:solidFill>
                  <a:schemeClr val="tx1"/>
                </a:solidFill>
                <a:latin typeface="Verdana" pitchFamily="34" charset="0"/>
                <a:ea typeface="MS PGothic" pitchFamily="34" charset="-128"/>
              </a:defRPr>
            </a:lvl3pPr>
            <a:lvl4pPr marL="1600200" indent="-228600" eaLnBrk="0" hangingPunct="0">
              <a:spcBef>
                <a:spcPct val="20000"/>
              </a:spcBef>
              <a:buClr>
                <a:schemeClr val="tx2"/>
              </a:buClr>
              <a:buChar char="•"/>
              <a:tabLst>
                <a:tab pos="388938" algn="l"/>
                <a:tab pos="576263" algn="l"/>
              </a:tabLst>
              <a:defRPr sz="1200">
                <a:solidFill>
                  <a:schemeClr val="tx1"/>
                </a:solidFill>
                <a:latin typeface="Verdana" pitchFamily="34" charset="0"/>
                <a:ea typeface="MS PGothic" pitchFamily="34" charset="-128"/>
              </a:defRPr>
            </a:lvl4pPr>
            <a:lvl5pPr marL="2057400" indent="-228600" eaLnBrk="0" hangingPunct="0">
              <a:spcBef>
                <a:spcPct val="20000"/>
              </a:spcBef>
              <a:buClr>
                <a:schemeClr val="hlink"/>
              </a:buClr>
              <a:buChar char="•"/>
              <a:tabLst>
                <a:tab pos="388938" algn="l"/>
                <a:tab pos="576263" algn="l"/>
              </a:tabLst>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9pPr>
          </a:lstStyle>
          <a:p>
            <a:pPr eaLnBrk="1" fontAlgn="auto" hangingPunct="1">
              <a:spcAft>
                <a:spcPts val="0"/>
              </a:spcAft>
              <a:buClrTx/>
              <a:buFontTx/>
              <a:buNone/>
            </a:pPr>
            <a:endParaRPr lang="en-US" altLang="en-US" sz="2600" b="1" dirty="0">
              <a:solidFill>
                <a:srgbClr val="0046AD"/>
              </a:solidFill>
            </a:endParaRPr>
          </a:p>
        </p:txBody>
      </p:sp>
      <p:sp>
        <p:nvSpPr>
          <p:cNvPr id="8" name="Rectangle 7"/>
          <p:cNvSpPr/>
          <p:nvPr/>
        </p:nvSpPr>
        <p:spPr>
          <a:xfrm>
            <a:off x="1835696" y="6320353"/>
            <a:ext cx="5544616" cy="276999"/>
          </a:xfrm>
          <a:prstGeom prst="rect">
            <a:avLst/>
          </a:prstGeom>
        </p:spPr>
        <p:txBody>
          <a:bodyPr wrap="square">
            <a:spAutoFit/>
          </a:bodyPr>
          <a:lstStyle/>
          <a:p>
            <a:pPr lvl="0" algn="ctr">
              <a:defRPr/>
            </a:pPr>
            <a:r>
              <a:rPr lang="en-GB" sz="1200" b="1" dirty="0" smtClean="0">
                <a:solidFill>
                  <a:srgbClr val="008BC8"/>
                </a:solidFill>
                <a:latin typeface="Verdana"/>
              </a:rPr>
              <a:t>echa.europa.eu/information-on-chemicals</a:t>
            </a:r>
            <a:endParaRPr lang="en-GB" sz="1200" b="1" dirty="0">
              <a:solidFill>
                <a:srgbClr val="008BC8"/>
              </a:solidFill>
              <a:latin typeface="Verdana"/>
            </a:endParaRPr>
          </a:p>
        </p:txBody>
      </p:sp>
      <p:pic>
        <p:nvPicPr>
          <p:cNvPr id="4" name="Picture 3"/>
          <p:cNvPicPr>
            <a:picLocks noChangeAspect="1"/>
          </p:cNvPicPr>
          <p:nvPr/>
        </p:nvPicPr>
        <p:blipFill>
          <a:blip r:embed="rId3"/>
          <a:stretch>
            <a:fillRect/>
          </a:stretch>
        </p:blipFill>
        <p:spPr>
          <a:xfrm>
            <a:off x="684265" y="980728"/>
            <a:ext cx="6245659" cy="5256000"/>
          </a:xfrm>
          <a:prstGeom prst="rect">
            <a:avLst/>
          </a:prstGeom>
        </p:spPr>
      </p:pic>
      <p:sp>
        <p:nvSpPr>
          <p:cNvPr id="10" name="TextBox 9"/>
          <p:cNvSpPr txBox="1"/>
          <p:nvPr/>
        </p:nvSpPr>
        <p:spPr>
          <a:xfrm>
            <a:off x="6012160" y="2881742"/>
            <a:ext cx="2952328"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Substance identity</a:t>
            </a:r>
          </a:p>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Classification and labelling</a:t>
            </a:r>
          </a:p>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Hazardous effects</a:t>
            </a:r>
          </a:p>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Regulatory activities</a:t>
            </a:r>
          </a:p>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Use of substance</a:t>
            </a:r>
          </a:p>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Registrants/suppliers</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5343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274638"/>
            <a:ext cx="8229600" cy="1143000"/>
          </a:xfrm>
        </p:spPr>
        <p:txBody>
          <a:bodyPr>
            <a:normAutofit/>
          </a:bodyPr>
          <a:lstStyle/>
          <a:p>
            <a:pPr algn="l"/>
            <a:r>
              <a:rPr lang="en-GB" sz="3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Contents</a:t>
            </a:r>
            <a:endParaRPr lang="en-GB" sz="36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90872" y="1484784"/>
            <a:ext cx="7797552" cy="4525963"/>
          </a:xfrm>
        </p:spPr>
        <p:txBody>
          <a:bodyPr>
            <a:normAutofit lnSpcReduction="10000"/>
          </a:bodyPr>
          <a:lstStyle/>
          <a:p>
            <a:pPr>
              <a:lnSpc>
                <a:spcPct val="150000"/>
              </a:lnSpc>
            </a:pPr>
            <a:r>
              <a:rPr lang="en-GB" sz="2600" dirty="0" smtClean="0">
                <a:latin typeface="Verdana" panose="020B0604030504040204" pitchFamily="34" charset="0"/>
                <a:ea typeface="Verdana" panose="020B0604030504040204" pitchFamily="34" charset="0"/>
                <a:cs typeface="Verdana" panose="020B0604030504040204" pitchFamily="34" charset="0"/>
              </a:rPr>
              <a:t>Overview of legislative background</a:t>
            </a:r>
          </a:p>
          <a:p>
            <a:pPr>
              <a:lnSpc>
                <a:spcPct val="150000"/>
              </a:lnSpc>
            </a:pPr>
            <a:r>
              <a:rPr lang="en-GB" sz="2600" dirty="0" smtClean="0">
                <a:latin typeface="Verdana" panose="020B0604030504040204" pitchFamily="34" charset="0"/>
                <a:ea typeface="Verdana" panose="020B0604030504040204" pitchFamily="34" charset="0"/>
                <a:cs typeface="Verdana" panose="020B0604030504040204" pitchFamily="34" charset="0"/>
              </a:rPr>
              <a:t>Downstream users under REACH and CLP</a:t>
            </a:r>
          </a:p>
          <a:p>
            <a:pPr>
              <a:lnSpc>
                <a:spcPct val="150000"/>
              </a:lnSpc>
            </a:pPr>
            <a:r>
              <a:rPr lang="en-GB" sz="2600" dirty="0" smtClean="0">
                <a:latin typeface="Verdana" panose="020B0604030504040204" pitchFamily="34" charset="0"/>
                <a:ea typeface="Verdana" panose="020B0604030504040204" pitchFamily="34" charset="0"/>
                <a:cs typeface="Verdana" panose="020B0604030504040204" pitchFamily="34" charset="0"/>
              </a:rPr>
              <a:t>Communication in the supply chain</a:t>
            </a:r>
          </a:p>
          <a:p>
            <a:pPr>
              <a:lnSpc>
                <a:spcPct val="150000"/>
              </a:lnSpc>
            </a:pPr>
            <a:r>
              <a:rPr lang="en-GB" sz="2600" dirty="0" smtClean="0">
                <a:latin typeface="Verdana" panose="020B0604030504040204" pitchFamily="34" charset="0"/>
                <a:ea typeface="Verdana" panose="020B0604030504040204" pitchFamily="34" charset="0"/>
                <a:cs typeface="Verdana" panose="020B0604030504040204" pitchFamily="34" charset="0"/>
              </a:rPr>
              <a:t>Information on chemicals</a:t>
            </a:r>
          </a:p>
          <a:p>
            <a:pPr>
              <a:lnSpc>
                <a:spcPct val="150000"/>
              </a:lnSpc>
            </a:pPr>
            <a:r>
              <a:rPr lang="en-GB" sz="2600" dirty="0" smtClean="0">
                <a:latin typeface="Verdana" panose="020B0604030504040204" pitchFamily="34" charset="0"/>
                <a:ea typeface="Verdana" panose="020B0604030504040204" pitchFamily="34" charset="0"/>
                <a:cs typeface="Verdana" panose="020B0604030504040204" pitchFamily="34" charset="0"/>
              </a:rPr>
              <a:t>Chemicals of concern</a:t>
            </a:r>
          </a:p>
          <a:p>
            <a:pPr>
              <a:lnSpc>
                <a:spcPct val="150000"/>
              </a:lnSpc>
            </a:pPr>
            <a:r>
              <a:rPr lang="en-GB" sz="2600" dirty="0" smtClean="0">
                <a:latin typeface="Verdana" panose="020B0604030504040204" pitchFamily="34" charset="0"/>
                <a:ea typeface="Verdana" panose="020B0604030504040204" pitchFamily="34" charset="0"/>
                <a:cs typeface="Verdana" panose="020B0604030504040204" pitchFamily="34" charset="0"/>
              </a:rPr>
              <a:t>Overview of key actions for downstream users under REACH and CLP</a:t>
            </a:r>
            <a:endParaRPr lang="en-GB" sz="26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FBF7E9CE-8ECA-47E2-BD73-4D736B317C11}" type="slidenum">
              <a:rPr lang="en-GB" sz="1000" smtClean="0">
                <a:latin typeface="Verdana" panose="020B0604030504040204" pitchFamily="34" charset="0"/>
                <a:ea typeface="Verdana" panose="020B0604030504040204" pitchFamily="34" charset="0"/>
                <a:cs typeface="Verdana" panose="020B0604030504040204" pitchFamily="34" charset="0"/>
              </a:rPr>
              <a:t>3</a:t>
            </a:fld>
            <a:endParaRPr lang="en-GB"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1606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68506" y="53770"/>
            <a:ext cx="8229600" cy="1143000"/>
          </a:xfrm>
        </p:spPr>
        <p:txBody>
          <a:bodyPr>
            <a:normAutofit/>
          </a:bodyPr>
          <a:lstStyle/>
          <a:p>
            <a:pPr algn="l"/>
            <a:r>
              <a:rPr lang="en-US" altLang="en-US"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Brief Profile </a:t>
            </a:r>
            <a:r>
              <a:rPr lang="en-US" altLang="en-US" sz="2400" b="1" dirty="0">
                <a:solidFill>
                  <a:srgbClr val="0046AD"/>
                </a:solidFill>
                <a:latin typeface="Verdana" panose="020B0604030504040204" pitchFamily="34" charset="0"/>
                <a:ea typeface="Verdana" panose="020B0604030504040204" pitchFamily="34" charset="0"/>
                <a:cs typeface="Verdana" panose="020B0604030504040204" pitchFamily="34" charset="0"/>
              </a:rPr>
              <a:t>– Scientific Properties</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30</a:t>
            </a:fld>
            <a:endParaRPr lang="en-GB"/>
          </a:p>
        </p:txBody>
      </p:sp>
      <p:sp>
        <p:nvSpPr>
          <p:cNvPr id="7" name="Rectangle 4"/>
          <p:cNvSpPr>
            <a:spLocks noChangeArrowheads="1"/>
          </p:cNvSpPr>
          <p:nvPr/>
        </p:nvSpPr>
        <p:spPr bwMode="auto">
          <a:xfrm>
            <a:off x="649538" y="1196770"/>
            <a:ext cx="687479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tabLst>
                <a:tab pos="388938" algn="l"/>
                <a:tab pos="576263" algn="l"/>
              </a:tabLst>
              <a:defRPr sz="2200">
                <a:solidFill>
                  <a:schemeClr val="tx1"/>
                </a:solidFill>
                <a:latin typeface="Verdana" pitchFamily="34" charset="0"/>
                <a:ea typeface="MS PGothic" pitchFamily="34" charset="-128"/>
              </a:defRPr>
            </a:lvl1pPr>
            <a:lvl2pPr marL="742950" indent="-285750" eaLnBrk="0" hangingPunct="0">
              <a:spcBef>
                <a:spcPct val="20000"/>
              </a:spcBef>
              <a:buClr>
                <a:schemeClr val="tx2"/>
              </a:buClr>
              <a:buChar char="•"/>
              <a:tabLst>
                <a:tab pos="388938" algn="l"/>
                <a:tab pos="576263" algn="l"/>
              </a:tabLst>
              <a:defRPr>
                <a:solidFill>
                  <a:schemeClr val="tx1"/>
                </a:solidFill>
                <a:latin typeface="Verdana" pitchFamily="34" charset="0"/>
                <a:ea typeface="MS PGothic" pitchFamily="34" charset="-128"/>
              </a:defRPr>
            </a:lvl2pPr>
            <a:lvl3pPr marL="1143000" indent="-228600" eaLnBrk="0" hangingPunct="0">
              <a:spcBef>
                <a:spcPct val="20000"/>
              </a:spcBef>
              <a:buClr>
                <a:schemeClr val="tx2"/>
              </a:buClr>
              <a:buChar char="•"/>
              <a:tabLst>
                <a:tab pos="388938" algn="l"/>
                <a:tab pos="576263" algn="l"/>
              </a:tabLst>
              <a:defRPr sz="1400">
                <a:solidFill>
                  <a:schemeClr val="tx1"/>
                </a:solidFill>
                <a:latin typeface="Verdana" pitchFamily="34" charset="0"/>
                <a:ea typeface="MS PGothic" pitchFamily="34" charset="-128"/>
              </a:defRPr>
            </a:lvl3pPr>
            <a:lvl4pPr marL="1600200" indent="-228600" eaLnBrk="0" hangingPunct="0">
              <a:spcBef>
                <a:spcPct val="20000"/>
              </a:spcBef>
              <a:buClr>
                <a:schemeClr val="tx2"/>
              </a:buClr>
              <a:buChar char="•"/>
              <a:tabLst>
                <a:tab pos="388938" algn="l"/>
                <a:tab pos="576263" algn="l"/>
              </a:tabLst>
              <a:defRPr sz="1200">
                <a:solidFill>
                  <a:schemeClr val="tx1"/>
                </a:solidFill>
                <a:latin typeface="Verdana" pitchFamily="34" charset="0"/>
                <a:ea typeface="MS PGothic" pitchFamily="34" charset="-128"/>
              </a:defRPr>
            </a:lvl4pPr>
            <a:lvl5pPr marL="2057400" indent="-228600" eaLnBrk="0" hangingPunct="0">
              <a:spcBef>
                <a:spcPct val="20000"/>
              </a:spcBef>
              <a:buClr>
                <a:schemeClr val="hlink"/>
              </a:buClr>
              <a:buChar char="•"/>
              <a:tabLst>
                <a:tab pos="388938" algn="l"/>
                <a:tab pos="576263" algn="l"/>
              </a:tabLst>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9pPr>
          </a:lstStyle>
          <a:p>
            <a:pPr eaLnBrk="1" fontAlgn="auto" hangingPunct="1">
              <a:spcAft>
                <a:spcPts val="0"/>
              </a:spcAft>
              <a:buClrTx/>
              <a:buFontTx/>
              <a:buNone/>
            </a:pPr>
            <a:endParaRPr lang="en-US" altLang="en-US" sz="2600" b="1" dirty="0">
              <a:solidFill>
                <a:srgbClr val="0046AD"/>
              </a:solidFill>
            </a:endParaRPr>
          </a:p>
        </p:txBody>
      </p:sp>
      <p:sp>
        <p:nvSpPr>
          <p:cNvPr id="8" name="Rectangle 7"/>
          <p:cNvSpPr/>
          <p:nvPr/>
        </p:nvSpPr>
        <p:spPr>
          <a:xfrm>
            <a:off x="1835696" y="6320353"/>
            <a:ext cx="5544616" cy="276999"/>
          </a:xfrm>
          <a:prstGeom prst="rect">
            <a:avLst/>
          </a:prstGeom>
        </p:spPr>
        <p:txBody>
          <a:bodyPr wrap="square">
            <a:spAutoFit/>
          </a:bodyPr>
          <a:lstStyle/>
          <a:p>
            <a:pPr lvl="0" algn="ctr">
              <a:defRPr/>
            </a:pPr>
            <a:r>
              <a:rPr lang="en-GB" sz="1200" b="1" dirty="0" smtClean="0">
                <a:solidFill>
                  <a:srgbClr val="008BC8"/>
                </a:solidFill>
                <a:latin typeface="Verdana"/>
              </a:rPr>
              <a:t>echa.europa.eu/information-on-chemicals</a:t>
            </a:r>
            <a:endParaRPr lang="en-GB" sz="1200" b="1" dirty="0">
              <a:solidFill>
                <a:srgbClr val="008BC8"/>
              </a:solidFill>
              <a:latin typeface="Verdana"/>
            </a:endParaRPr>
          </a:p>
        </p:txBody>
      </p:sp>
      <p:pic>
        <p:nvPicPr>
          <p:cNvPr id="3" name="Picture 2"/>
          <p:cNvPicPr>
            <a:picLocks noChangeAspect="1"/>
          </p:cNvPicPr>
          <p:nvPr/>
        </p:nvPicPr>
        <p:blipFill>
          <a:blip r:embed="rId3"/>
          <a:stretch>
            <a:fillRect/>
          </a:stretch>
        </p:blipFill>
        <p:spPr>
          <a:xfrm>
            <a:off x="601321" y="981312"/>
            <a:ext cx="6130919" cy="5256000"/>
          </a:xfrm>
          <a:prstGeom prst="rect">
            <a:avLst/>
          </a:prstGeom>
        </p:spPr>
      </p:pic>
      <p:sp>
        <p:nvSpPr>
          <p:cNvPr id="12" name="TextBox 11"/>
          <p:cNvSpPr txBox="1"/>
          <p:nvPr/>
        </p:nvSpPr>
        <p:spPr>
          <a:xfrm>
            <a:off x="6333021" y="2427853"/>
            <a:ext cx="2631467" cy="2585323"/>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Physical and chemical properties</a:t>
            </a:r>
          </a:p>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Environmental fate and pathways</a:t>
            </a:r>
          </a:p>
          <a:p>
            <a:pPr marL="285750" indent="-285750">
              <a:buFont typeface="Arial" panose="020B0604020202020204" pitchFamily="34" charset="0"/>
              <a:buChar char="•"/>
            </a:pPr>
            <a:r>
              <a:rPr lang="en-GB" dirty="0" err="1" smtClean="0">
                <a:latin typeface="Verdana" panose="020B0604030504040204" pitchFamily="34" charset="0"/>
                <a:ea typeface="Verdana" panose="020B0604030504040204" pitchFamily="34" charset="0"/>
                <a:cs typeface="Verdana" panose="020B0604030504040204" pitchFamily="34" charset="0"/>
              </a:rPr>
              <a:t>Ecotoxicological</a:t>
            </a:r>
            <a:r>
              <a:rPr lang="en-GB" dirty="0" smtClean="0">
                <a:latin typeface="Verdana" panose="020B0604030504040204" pitchFamily="34" charset="0"/>
                <a:ea typeface="Verdana" panose="020B0604030504040204" pitchFamily="34" charset="0"/>
                <a:cs typeface="Verdana" panose="020B0604030504040204" pitchFamily="34" charset="0"/>
              </a:rPr>
              <a:t> information</a:t>
            </a:r>
          </a:p>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Toxicological information</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6651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noAutofit/>
          </a:bodyPr>
          <a:lstStyle/>
          <a:p>
            <a:pPr algn="l"/>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Chemicals of Concern</a:t>
            </a: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3307502"/>
            <a:ext cx="1818040" cy="3067529"/>
          </a:xfrm>
          <a:prstGeom prst="rect">
            <a:avLst/>
          </a:prstGeom>
        </p:spPr>
      </p:pic>
      <p:sp>
        <p:nvSpPr>
          <p:cNvPr id="4" name="Slide Number Placeholder 3"/>
          <p:cNvSpPr>
            <a:spLocks noGrp="1"/>
          </p:cNvSpPr>
          <p:nvPr>
            <p:ph type="sldNum" sz="quarter" idx="12"/>
          </p:nvPr>
        </p:nvSpPr>
        <p:spPr/>
        <p:txBody>
          <a:bodyPr/>
          <a:lstStyle/>
          <a:p>
            <a:fld id="{FBF7E9CE-8ECA-47E2-BD73-4D736B317C11}" type="slidenum">
              <a:rPr lang="en-GB" smtClean="0"/>
              <a:t>31</a:t>
            </a:fld>
            <a:endParaRPr lang="en-GB"/>
          </a:p>
        </p:txBody>
      </p:sp>
    </p:spTree>
    <p:extLst>
      <p:ext uri="{BB962C8B-B14F-4D97-AF65-F5344CB8AC3E}">
        <p14:creationId xmlns:p14="http://schemas.microsoft.com/office/powerpoint/2010/main" val="3148916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3449774" y="5058940"/>
            <a:ext cx="0" cy="530299"/>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457200" y="332656"/>
            <a:ext cx="8229600" cy="1143000"/>
          </a:xfrm>
        </p:spPr>
        <p:txBody>
          <a:bodyPr>
            <a:normAutofit/>
          </a:bodyPr>
          <a:lstStyle/>
          <a:p>
            <a:pPr algn="l"/>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Regulatory risk management of chemicals of concern </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611560" y="1483698"/>
            <a:ext cx="7992888" cy="1123712"/>
          </a:xfrm>
          <a:prstGeom prst="roundRect">
            <a:avLst/>
          </a:prstGeom>
          <a:solidFill>
            <a:srgbClr val="D7EFFA"/>
          </a:solidFill>
          <a:ln>
            <a:noFill/>
          </a:ln>
        </p:spPr>
        <p:txBody>
          <a:bodyPr wrap="square" rtlCol="0">
            <a:spAutoFit/>
          </a:bodyPr>
          <a:lstStyle/>
          <a:p>
            <a:pPr algn="ctr"/>
            <a:r>
              <a:rPr lang="en-GB" sz="20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Authorities control risks at a regulatory level by identifying and regulating chemicals of concern under REACH and CLP. The typical approach is:</a:t>
            </a:r>
            <a:endParaRPr lang="en-GB" sz="20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1" name="Group 40"/>
          <p:cNvGrpSpPr/>
          <p:nvPr/>
        </p:nvGrpSpPr>
        <p:grpSpPr>
          <a:xfrm>
            <a:off x="179512" y="2827779"/>
            <a:ext cx="8784976" cy="3409533"/>
            <a:chOff x="179512" y="2612841"/>
            <a:chExt cx="8784976" cy="3409533"/>
          </a:xfrm>
        </p:grpSpPr>
        <p:cxnSp>
          <p:nvCxnSpPr>
            <p:cNvPr id="34" name="Straight Connector 33"/>
            <p:cNvCxnSpPr>
              <a:stCxn id="11" idx="0"/>
            </p:cNvCxnSpPr>
            <p:nvPr/>
          </p:nvCxnSpPr>
          <p:spPr>
            <a:xfrm>
              <a:off x="4481990" y="3907899"/>
              <a:ext cx="0" cy="936104"/>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1560" y="4844003"/>
              <a:ext cx="0" cy="530299"/>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07704" y="4844003"/>
              <a:ext cx="0" cy="530299"/>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88224" y="4844003"/>
              <a:ext cx="0" cy="530299"/>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72400" y="4844003"/>
              <a:ext cx="0" cy="530299"/>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5856" y="2612841"/>
              <a:ext cx="2412268" cy="646986"/>
            </a:xfrm>
            <a:prstGeom prst="roundRect">
              <a:avLst/>
            </a:prstGeom>
            <a:solidFill>
              <a:srgbClr val="008BC8"/>
            </a:solidFill>
          </p:spPr>
          <p:txBody>
            <a:bodyPr wrap="square" rtlCol="0">
              <a:spAutoFit/>
            </a:bodyPr>
            <a:lstStyle/>
            <a:p>
              <a:pPr algn="ctr"/>
              <a:r>
                <a:rPr lang="en-GB"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Identify chemical of concern</a:t>
              </a:r>
              <a:endPar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3275856" y="3907899"/>
              <a:ext cx="2412268" cy="646986"/>
            </a:xfrm>
            <a:prstGeom prst="roundRect">
              <a:avLst/>
            </a:prstGeom>
            <a:solidFill>
              <a:srgbClr val="008BC8"/>
            </a:solidFill>
          </p:spPr>
          <p:txBody>
            <a:bodyPr wrap="square" rtlCol="0">
              <a:spAutoFit/>
            </a:bodyPr>
            <a:lstStyle/>
            <a:p>
              <a:pPr algn="ctr"/>
              <a:r>
                <a:rPr lang="en-GB"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Analyse the risk management options</a:t>
              </a:r>
              <a:endPar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179512" y="5205129"/>
              <a:ext cx="864096" cy="817245"/>
            </a:xfrm>
            <a:prstGeom prst="roundRect">
              <a:avLst/>
            </a:prstGeom>
            <a:solidFill>
              <a:schemeClr val="bg1"/>
            </a:solidFill>
            <a:ln w="19050">
              <a:solidFill>
                <a:srgbClr val="008BC8"/>
              </a:solidFill>
            </a:ln>
          </p:spPr>
          <p:txBody>
            <a:bodyPr wrap="square" rtlCol="0">
              <a:spAutoFit/>
            </a:bodyPr>
            <a:lstStyle/>
            <a:p>
              <a:pPr algn="ctr"/>
              <a:r>
                <a:rPr lang="en-GB" sz="1400" dirty="0" smtClean="0">
                  <a:solidFill>
                    <a:srgbClr val="008BC8"/>
                  </a:solidFill>
                  <a:latin typeface="Verdana" panose="020B0604030504040204" pitchFamily="34" charset="0"/>
                  <a:ea typeface="Verdana" panose="020B0604030504040204" pitchFamily="34" charset="0"/>
                  <a:cs typeface="Verdana" panose="020B0604030504040204" pitchFamily="34" charset="0"/>
                </a:rPr>
                <a:t>No action</a:t>
              </a:r>
            </a:p>
            <a:p>
              <a:pPr algn="ctr"/>
              <a:endParaRPr lang="en-GB" sz="1400"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1115616" y="5204043"/>
              <a:ext cx="1656184" cy="817245"/>
            </a:xfrm>
            <a:prstGeom prst="roundRect">
              <a:avLst/>
            </a:prstGeom>
            <a:solidFill>
              <a:srgbClr val="008BC8"/>
            </a:solidFill>
          </p:spPr>
          <p:txBody>
            <a:bodyPr wrap="square" rtlCol="0">
              <a:spAutoFit/>
            </a:bodyPr>
            <a:lstStyle/>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Harmonised classification and labelling</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2843808" y="5204043"/>
              <a:ext cx="1224136" cy="817245"/>
            </a:xfrm>
            <a:prstGeom prst="roundRect">
              <a:avLst/>
            </a:prstGeom>
            <a:solidFill>
              <a:srgbClr val="62247E"/>
            </a:solidFill>
            <a:ln>
              <a:noFill/>
            </a:ln>
          </p:spPr>
          <p:txBody>
            <a:bodyPr wrap="square" rtlCol="0">
              <a:spAutoFit/>
            </a:bodyPr>
            <a:lstStyle/>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Candidate List</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4283968" y="5204043"/>
              <a:ext cx="1512168" cy="817245"/>
            </a:xfrm>
            <a:prstGeom prst="roundRect">
              <a:avLst/>
            </a:prstGeom>
            <a:solidFill>
              <a:srgbClr val="FF9900"/>
            </a:solidFill>
            <a:ln>
              <a:noFill/>
            </a:ln>
          </p:spPr>
          <p:txBody>
            <a:bodyPr wrap="square" rtlCol="0">
              <a:spAutoFit/>
            </a:bodyPr>
            <a:lstStyle/>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Authorisation List</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5868144" y="5204043"/>
              <a:ext cx="1512168" cy="817245"/>
            </a:xfrm>
            <a:prstGeom prst="roundRect">
              <a:avLst/>
            </a:prstGeom>
            <a:solidFill>
              <a:srgbClr val="E45E24"/>
            </a:solidFill>
            <a:ln>
              <a:noFill/>
            </a:ln>
          </p:spPr>
          <p:txBody>
            <a:bodyPr wrap="square" rtlCol="0">
              <a:spAutoFit/>
            </a:bodyPr>
            <a:lstStyle/>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Restriction</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7452320" y="5201225"/>
              <a:ext cx="1512168" cy="817245"/>
            </a:xfrm>
            <a:prstGeom prst="roundRect">
              <a:avLst/>
            </a:prstGeom>
            <a:solidFill>
              <a:schemeClr val="bg1"/>
            </a:solidFill>
            <a:ln w="19050">
              <a:solidFill>
                <a:srgbClr val="008BC8"/>
              </a:solidFill>
            </a:ln>
          </p:spPr>
          <p:txBody>
            <a:bodyPr wrap="square" rtlCol="0">
              <a:spAutoFit/>
            </a:bodyPr>
            <a:lstStyle/>
            <a:p>
              <a:pPr algn="ctr"/>
              <a:r>
                <a:rPr lang="en-GB" sz="1400" dirty="0" smtClean="0">
                  <a:solidFill>
                    <a:srgbClr val="008BC8"/>
                  </a:solidFill>
                  <a:latin typeface="Verdana" panose="020B0604030504040204" pitchFamily="34" charset="0"/>
                  <a:ea typeface="Verdana" panose="020B0604030504040204" pitchFamily="34" charset="0"/>
                  <a:cs typeface="Verdana" panose="020B0604030504040204" pitchFamily="34" charset="0"/>
                </a:rPr>
                <a:t>Other legislation</a:t>
              </a:r>
            </a:p>
            <a:p>
              <a:pPr algn="ctr"/>
              <a:endParaRPr lang="en-GB" sz="1400"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8" name="Straight Connector 17"/>
            <p:cNvCxnSpPr/>
            <p:nvPr/>
          </p:nvCxnSpPr>
          <p:spPr>
            <a:xfrm>
              <a:off x="611560" y="4844003"/>
              <a:ext cx="7560840" cy="0"/>
            </a:xfrm>
            <a:prstGeom prst="line">
              <a:avLst/>
            </a:prstGeom>
            <a:ln w="28575">
              <a:solidFill>
                <a:srgbClr val="008BC8"/>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2"/>
              <a:endCxn id="11" idx="0"/>
            </p:cNvCxnSpPr>
            <p:nvPr/>
          </p:nvCxnSpPr>
          <p:spPr>
            <a:xfrm>
              <a:off x="4481990" y="3259827"/>
              <a:ext cx="0" cy="648072"/>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3"/>
              <a:endCxn id="15" idx="1"/>
            </p:cNvCxnSpPr>
            <p:nvPr/>
          </p:nvCxnSpPr>
          <p:spPr>
            <a:xfrm>
              <a:off x="4067944" y="5612666"/>
              <a:ext cx="216024" cy="0"/>
            </a:xfrm>
            <a:prstGeom prst="straightConnector1">
              <a:avLst/>
            </a:prstGeom>
            <a:ln w="28575">
              <a:solidFill>
                <a:srgbClr val="008BC8"/>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FBF7E9CE-8ECA-47E2-BD73-4D736B317C11}" type="slidenum">
              <a:rPr lang="en-GB" smtClean="0"/>
              <a:t>32</a:t>
            </a:fld>
            <a:endParaRPr lang="en-GB"/>
          </a:p>
        </p:txBody>
      </p:sp>
    </p:spTree>
    <p:extLst>
      <p:ext uri="{BB962C8B-B14F-4D97-AF65-F5344CB8AC3E}">
        <p14:creationId xmlns:p14="http://schemas.microsoft.com/office/powerpoint/2010/main" val="3447256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32656"/>
            <a:ext cx="8229600" cy="1143000"/>
          </a:xfrm>
        </p:spPr>
        <p:txBody>
          <a:bodyPr>
            <a:normAutofit/>
          </a:bodyPr>
          <a:lstStyle/>
          <a:p>
            <a:pPr algn="l"/>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Downstream users and chemicals of concern</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539552" y="1315611"/>
            <a:ext cx="8064896" cy="1328023"/>
          </a:xfrm>
          <a:prstGeom prst="roundRect">
            <a:avLst/>
          </a:prstGeom>
          <a:solidFill>
            <a:srgbClr val="D7EFFA"/>
          </a:solidFill>
          <a:ln>
            <a:noFill/>
          </a:ln>
        </p:spPr>
        <p:txBody>
          <a:bodyPr wrap="square" rtlCol="0">
            <a:spAutoFit/>
          </a:bodyPr>
          <a:lstStyle/>
          <a:p>
            <a:r>
              <a:rPr lang="en-GB"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Downstream users can look for safer alternatives to chemicals of concern. They can also help to ensure that the information available for decision-making on regulatory </a:t>
            </a:r>
            <a:r>
              <a:rPr lang="en-GB"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management </a:t>
            </a:r>
            <a:r>
              <a:rPr lang="en-GB"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options is reliable and realistic</a:t>
            </a:r>
            <a:endParaRPr lang="en-GB"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1475656" y="5564083"/>
            <a:ext cx="1656184" cy="817245"/>
          </a:xfrm>
          <a:prstGeom prst="roundRect">
            <a:avLst/>
          </a:prstGeom>
          <a:solidFill>
            <a:srgbClr val="008BC8"/>
          </a:solidFill>
        </p:spPr>
        <p:txBody>
          <a:bodyPr wrap="square" rtlCol="0">
            <a:spAutoFit/>
          </a:bodyPr>
          <a:lstStyle/>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Harmonised classification and labelling</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3203848" y="5564083"/>
            <a:ext cx="1224136" cy="817245"/>
          </a:xfrm>
          <a:prstGeom prst="roundRect">
            <a:avLst/>
          </a:prstGeom>
          <a:solidFill>
            <a:srgbClr val="62247E"/>
          </a:solidFill>
          <a:ln>
            <a:noFill/>
          </a:ln>
        </p:spPr>
        <p:txBody>
          <a:bodyPr wrap="square" rtlCol="0">
            <a:spAutoFit/>
          </a:bodyPr>
          <a:lstStyle/>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Candidate List</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4499992" y="5564083"/>
            <a:ext cx="1512168" cy="817245"/>
          </a:xfrm>
          <a:prstGeom prst="roundRect">
            <a:avLst/>
          </a:prstGeom>
          <a:solidFill>
            <a:srgbClr val="FF9900"/>
          </a:solidFill>
          <a:ln>
            <a:noFill/>
          </a:ln>
        </p:spPr>
        <p:txBody>
          <a:bodyPr wrap="square" rtlCol="0">
            <a:spAutoFit/>
          </a:bodyPr>
          <a:lstStyle/>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Authorisation List</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6084168" y="5564083"/>
            <a:ext cx="1512168" cy="817245"/>
          </a:xfrm>
          <a:prstGeom prst="roundRect">
            <a:avLst/>
          </a:prstGeom>
          <a:solidFill>
            <a:srgbClr val="E45E24"/>
          </a:solidFill>
          <a:ln>
            <a:noFill/>
          </a:ln>
        </p:spPr>
        <p:txBody>
          <a:bodyPr wrap="square" rtlCol="0">
            <a:spAutoFit/>
          </a:bodyPr>
          <a:lstStyle/>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Restriction</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Content Placeholder 2"/>
          <p:cNvSpPr>
            <a:spLocks noGrp="1"/>
          </p:cNvSpPr>
          <p:nvPr>
            <p:ph idx="1"/>
          </p:nvPr>
        </p:nvSpPr>
        <p:spPr>
          <a:xfrm>
            <a:off x="469776" y="2818884"/>
            <a:ext cx="8291264" cy="2952328"/>
          </a:xfrm>
        </p:spPr>
        <p:txBody>
          <a:bodyPr>
            <a:noAutofi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Investigate </a:t>
            </a:r>
            <a:r>
              <a:rPr lang="en-GB" sz="1600" dirty="0">
                <a:latin typeface="Verdana" panose="020B0604030504040204" pitchFamily="34" charset="0"/>
                <a:ea typeface="Verdana" panose="020B0604030504040204" pitchFamily="34" charset="0"/>
                <a:cs typeface="Verdana" panose="020B0604030504040204" pitchFamily="34" charset="0"/>
              </a:rPr>
              <a:t>substituting chemicals of concern with a safer alternative chemical or </a:t>
            </a:r>
            <a:r>
              <a:rPr lang="en-GB" sz="1600" dirty="0" smtClean="0">
                <a:latin typeface="Verdana" panose="020B0604030504040204" pitchFamily="34" charset="0"/>
                <a:ea typeface="Verdana" panose="020B0604030504040204" pitchFamily="34" charset="0"/>
                <a:cs typeface="Verdana" panose="020B0604030504040204" pitchFamily="34" charset="0"/>
              </a:rPr>
              <a:t>process</a:t>
            </a:r>
          </a:p>
          <a:p>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600" dirty="0" smtClean="0">
                <a:latin typeface="Verdana" panose="020B0604030504040204" pitchFamily="34" charset="0"/>
                <a:ea typeface="Verdana" panose="020B0604030504040204" pitchFamily="34" charset="0"/>
                <a:cs typeface="Verdana" panose="020B0604030504040204" pitchFamily="34" charset="0"/>
              </a:rPr>
              <a:t>Provide your supplier with accurate information on your use and use conditions, either directly or through your supplier organisation. This ensures that registration dossiers are based on realistic information</a:t>
            </a:r>
          </a:p>
          <a:p>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600" dirty="0" smtClean="0">
                <a:latin typeface="Verdana" panose="020B0604030504040204" pitchFamily="34" charset="0"/>
                <a:ea typeface="Verdana" panose="020B0604030504040204" pitchFamily="34" charset="0"/>
                <a:cs typeface="Verdana" panose="020B0604030504040204" pitchFamily="34" charset="0"/>
              </a:rPr>
              <a:t>Participate </a:t>
            </a:r>
            <a:r>
              <a:rPr lang="en-GB" sz="1600" dirty="0">
                <a:latin typeface="Verdana" panose="020B0604030504040204" pitchFamily="34" charset="0"/>
                <a:ea typeface="Verdana" panose="020B0604030504040204" pitchFamily="34" charset="0"/>
                <a:cs typeface="Verdana" panose="020B0604030504040204" pitchFamily="34" charset="0"/>
              </a:rPr>
              <a:t>in public consultation, to make sure decisions are made on the best available information</a:t>
            </a:r>
          </a:p>
          <a:p>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33</a:t>
            </a:fld>
            <a:endParaRPr lang="en-GB"/>
          </a:p>
        </p:txBody>
      </p:sp>
    </p:spTree>
    <p:extLst>
      <p:ext uri="{BB962C8B-B14F-4D97-AF65-F5344CB8AC3E}">
        <p14:creationId xmlns:p14="http://schemas.microsoft.com/office/powerpoint/2010/main" val="1508047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143000"/>
          </a:xfrm>
        </p:spPr>
        <p:txBody>
          <a:bodyPr>
            <a:noAutofit/>
          </a:bodyPr>
          <a:lstStyle/>
          <a:p>
            <a:pPr algn="l"/>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Overview of key actions for downstream users </a:t>
            </a:r>
            <a:r>
              <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rPr>
              <a:t>under </a:t>
            </a:r>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
            </a:r>
            <a:b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REACH and CLP</a:t>
            </a: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3933056"/>
            <a:ext cx="2632776" cy="2246864"/>
          </a:xfrm>
          <a:prstGeom prst="rect">
            <a:avLst/>
          </a:prstGeom>
        </p:spPr>
      </p:pic>
      <p:sp>
        <p:nvSpPr>
          <p:cNvPr id="3" name="Slide Number Placeholder 2"/>
          <p:cNvSpPr>
            <a:spLocks noGrp="1"/>
          </p:cNvSpPr>
          <p:nvPr>
            <p:ph type="sldNum" sz="quarter" idx="12"/>
          </p:nvPr>
        </p:nvSpPr>
        <p:spPr/>
        <p:txBody>
          <a:bodyPr/>
          <a:lstStyle/>
          <a:p>
            <a:fld id="{FBF7E9CE-8ECA-47E2-BD73-4D736B317C11}" type="slidenum">
              <a:rPr lang="en-GB" smtClean="0"/>
              <a:t>34</a:t>
            </a:fld>
            <a:endParaRPr lang="en-GB"/>
          </a:p>
        </p:txBody>
      </p:sp>
    </p:spTree>
    <p:extLst>
      <p:ext uri="{BB962C8B-B14F-4D97-AF65-F5344CB8AC3E}">
        <p14:creationId xmlns:p14="http://schemas.microsoft.com/office/powerpoint/2010/main" val="1095204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23528" y="629816"/>
            <a:ext cx="8856984" cy="1143000"/>
          </a:xfrm>
        </p:spPr>
        <p:txBody>
          <a:bodyPr>
            <a:normAutofit/>
          </a:bodyPr>
          <a:lstStyle/>
          <a:p>
            <a:pPr algn="l"/>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Obligations for downstream users on information in the supply chain</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ontent Placeholder 2"/>
          <p:cNvSpPr>
            <a:spLocks noGrp="1"/>
          </p:cNvSpPr>
          <p:nvPr>
            <p:ph idx="1"/>
          </p:nvPr>
        </p:nvSpPr>
        <p:spPr>
          <a:xfrm>
            <a:off x="3779912" y="1988840"/>
            <a:ext cx="4824536" cy="2808312"/>
          </a:xfrm>
        </p:spPr>
        <p:txBody>
          <a:bodyPr>
            <a:noAutofit/>
          </a:bodyPr>
          <a:lstStyle/>
          <a:p>
            <a:r>
              <a:rPr lang="en-GB" sz="1800" b="1" dirty="0" smtClean="0">
                <a:latin typeface="Verdana" panose="020B0604030504040204" pitchFamily="34" charset="0"/>
                <a:ea typeface="Verdana" panose="020B0604030504040204" pitchFamily="34" charset="0"/>
                <a:cs typeface="Verdana" panose="020B0604030504040204" pitchFamily="34" charset="0"/>
              </a:rPr>
              <a:t>Implement</a:t>
            </a:r>
            <a:r>
              <a:rPr lang="en-GB" sz="1800" dirty="0" smtClean="0">
                <a:latin typeface="Verdana" panose="020B0604030504040204" pitchFamily="34" charset="0"/>
                <a:ea typeface="Verdana" panose="020B0604030504040204" pitchFamily="34" charset="0"/>
                <a:cs typeface="Verdana" panose="020B0604030504040204" pitchFamily="34" charset="0"/>
              </a:rPr>
              <a:t> </a:t>
            </a:r>
            <a:r>
              <a:rPr lang="en-GB" sz="1800" dirty="0">
                <a:latin typeface="Verdana" panose="020B0604030504040204" pitchFamily="34" charset="0"/>
                <a:ea typeface="Verdana" panose="020B0604030504040204" pitchFamily="34" charset="0"/>
                <a:cs typeface="Verdana" panose="020B0604030504040204" pitchFamily="34" charset="0"/>
              </a:rPr>
              <a:t>appropriate risk management </a:t>
            </a:r>
            <a:r>
              <a:rPr lang="en-GB" sz="1800" dirty="0" smtClean="0">
                <a:latin typeface="Verdana" panose="020B0604030504040204" pitchFamily="34" charset="0"/>
                <a:ea typeface="Verdana" panose="020B0604030504040204" pitchFamily="34" charset="0"/>
                <a:cs typeface="Verdana" panose="020B0604030504040204" pitchFamily="34" charset="0"/>
              </a:rPr>
              <a:t>measures as provided by their supplier</a:t>
            </a:r>
          </a:p>
          <a:p>
            <a:endParaRPr lang="en-GB" sz="1800" dirty="0" smtClean="0">
              <a:latin typeface="Verdana" panose="020B0604030504040204" pitchFamily="34" charset="0"/>
              <a:ea typeface="Verdana" panose="020B0604030504040204" pitchFamily="34" charset="0"/>
              <a:cs typeface="Verdana" panose="020B0604030504040204" pitchFamily="34" charset="0"/>
            </a:endParaRPr>
          </a:p>
          <a:p>
            <a:r>
              <a:rPr lang="en-GB" sz="1800" b="1" dirty="0" smtClean="0">
                <a:latin typeface="Verdana" panose="020B0604030504040204" pitchFamily="34" charset="0"/>
                <a:ea typeface="Verdana" panose="020B0604030504040204" pitchFamily="34" charset="0"/>
                <a:cs typeface="Verdana" panose="020B0604030504040204" pitchFamily="34" charset="0"/>
              </a:rPr>
              <a:t>Check</a:t>
            </a:r>
            <a:r>
              <a:rPr lang="en-GB" sz="1800" dirty="0" smtClean="0">
                <a:latin typeface="Verdana" panose="020B0604030504040204" pitchFamily="34" charset="0"/>
                <a:ea typeface="Verdana" panose="020B0604030504040204" pitchFamily="34" charset="0"/>
                <a:cs typeface="Verdana" panose="020B0604030504040204" pitchFamily="34" charset="0"/>
              </a:rPr>
              <a:t> </a:t>
            </a:r>
            <a:r>
              <a:rPr lang="en-GB" sz="1800" b="1" dirty="0" smtClean="0">
                <a:latin typeface="Verdana" panose="020B0604030504040204" pitchFamily="34" charset="0"/>
                <a:ea typeface="Verdana" panose="020B0604030504040204" pitchFamily="34" charset="0"/>
                <a:cs typeface="Verdana" panose="020B0604030504040204" pitchFamily="34" charset="0"/>
              </a:rPr>
              <a:t>exposure scenarios </a:t>
            </a:r>
            <a:r>
              <a:rPr lang="en-GB" sz="1800" dirty="0" smtClean="0">
                <a:latin typeface="Verdana" panose="020B0604030504040204" pitchFamily="34" charset="0"/>
                <a:ea typeface="Verdana" panose="020B0604030504040204" pitchFamily="34" charset="0"/>
                <a:cs typeface="Verdana" panose="020B0604030504040204" pitchFamily="34" charset="0"/>
              </a:rPr>
              <a:t>to ensure the use is covered and take appropriate action</a:t>
            </a:r>
          </a:p>
          <a:p>
            <a:endParaRPr lang="en-GB" sz="1800" dirty="0" smtClean="0">
              <a:latin typeface="Verdana" panose="020B0604030504040204" pitchFamily="34" charset="0"/>
              <a:ea typeface="Verdana" panose="020B0604030504040204" pitchFamily="34" charset="0"/>
              <a:cs typeface="Verdana" panose="020B0604030504040204" pitchFamily="34" charset="0"/>
            </a:endParaRPr>
          </a:p>
          <a:p>
            <a:r>
              <a:rPr lang="en-GB" sz="1800" b="1" dirty="0">
                <a:latin typeface="Verdana" panose="020B0604030504040204" pitchFamily="34" charset="0"/>
                <a:ea typeface="Verdana" panose="020B0604030504040204" pitchFamily="34" charset="0"/>
                <a:cs typeface="Verdana" panose="020B0604030504040204" pitchFamily="34" charset="0"/>
              </a:rPr>
              <a:t>I</a:t>
            </a:r>
            <a:r>
              <a:rPr lang="en-GB" sz="1800" b="1" dirty="0" smtClean="0">
                <a:latin typeface="Verdana" panose="020B0604030504040204" pitchFamily="34" charset="0"/>
                <a:ea typeface="Verdana" panose="020B0604030504040204" pitchFamily="34" charset="0"/>
                <a:cs typeface="Verdana" panose="020B0604030504040204" pitchFamily="34" charset="0"/>
              </a:rPr>
              <a:t>nform </a:t>
            </a:r>
            <a:r>
              <a:rPr lang="en-GB" sz="1800" b="1" dirty="0">
                <a:latin typeface="Verdana" panose="020B0604030504040204" pitchFamily="34" charset="0"/>
                <a:ea typeface="Verdana" panose="020B0604030504040204" pitchFamily="34" charset="0"/>
                <a:cs typeface="Verdana" panose="020B0604030504040204" pitchFamily="34" charset="0"/>
              </a:rPr>
              <a:t>their suppliers </a:t>
            </a:r>
            <a:r>
              <a:rPr lang="en-GB" sz="1800" dirty="0">
                <a:latin typeface="Verdana" panose="020B0604030504040204" pitchFamily="34" charset="0"/>
                <a:ea typeface="Verdana" panose="020B0604030504040204" pitchFamily="34" charset="0"/>
                <a:cs typeface="Verdana" panose="020B0604030504040204" pitchFamily="34" charset="0"/>
              </a:rPr>
              <a:t>on new information on hazards </a:t>
            </a:r>
            <a:r>
              <a:rPr lang="en-GB" sz="1800" dirty="0" smtClean="0">
                <a:latin typeface="Verdana" panose="020B0604030504040204" pitchFamily="34" charset="0"/>
                <a:ea typeface="Verdana" panose="020B0604030504040204" pitchFamily="34" charset="0"/>
                <a:cs typeface="Verdana" panose="020B0604030504040204" pitchFamily="34" charset="0"/>
              </a:rPr>
              <a:t>they may have and </a:t>
            </a:r>
            <a:r>
              <a:rPr lang="en-GB" sz="1800" dirty="0">
                <a:latin typeface="Verdana" panose="020B0604030504040204" pitchFamily="34" charset="0"/>
                <a:ea typeface="Verdana" panose="020B0604030504040204" pitchFamily="34" charset="0"/>
                <a:cs typeface="Verdana" panose="020B0604030504040204" pitchFamily="34" charset="0"/>
              </a:rPr>
              <a:t>inappropriate risk management measures</a:t>
            </a:r>
          </a:p>
          <a:p>
            <a:endParaRPr lang="en-GB" sz="18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FBF7E9CE-8ECA-47E2-BD73-4D736B317C11}" type="slidenum">
              <a:rPr lang="en-GB" smtClean="0"/>
              <a:t>35</a:t>
            </a:fld>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17" y="2780928"/>
            <a:ext cx="2600647" cy="2188878"/>
          </a:xfrm>
          <a:prstGeom prst="rect">
            <a:avLst/>
          </a:prstGeom>
        </p:spPr>
      </p:pic>
    </p:spTree>
    <p:extLst>
      <p:ext uri="{BB962C8B-B14F-4D97-AF65-F5344CB8AC3E}">
        <p14:creationId xmlns:p14="http://schemas.microsoft.com/office/powerpoint/2010/main" val="2891416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57808"/>
            <a:ext cx="8229600" cy="1143000"/>
          </a:xfrm>
        </p:spPr>
        <p:txBody>
          <a:bodyPr>
            <a:normAutofit/>
          </a:bodyPr>
          <a:lstStyle/>
          <a:p>
            <a:pPr algn="l"/>
            <a:r>
              <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rPr>
              <a:t>Obligations for downstream users related </a:t>
            </a:r>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to chemicals of concern</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899592" y="1937439"/>
            <a:ext cx="1656184" cy="817245"/>
          </a:xfrm>
          <a:prstGeom prst="roundRect">
            <a:avLst/>
          </a:prstGeom>
          <a:solidFill>
            <a:srgbClr val="008BC8"/>
          </a:solidFill>
        </p:spPr>
        <p:txBody>
          <a:bodyPr wrap="square" rtlCol="0">
            <a:spAutoFit/>
          </a:bodyPr>
          <a:lstStyle/>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Harmonised classification and labelling</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899592" y="5010358"/>
            <a:ext cx="1656184" cy="578882"/>
          </a:xfrm>
          <a:prstGeom prst="roundRect">
            <a:avLst/>
          </a:prstGeom>
          <a:solidFill>
            <a:srgbClr val="62247E"/>
          </a:solidFill>
          <a:ln>
            <a:noFill/>
          </a:ln>
        </p:spPr>
        <p:txBody>
          <a:bodyPr wrap="square" rtlCol="0">
            <a:spAutoFit/>
          </a:bodyPr>
          <a:lstStyle/>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Candidate List</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899592" y="2968977"/>
            <a:ext cx="1656184" cy="817245"/>
          </a:xfrm>
          <a:prstGeom prst="roundRect">
            <a:avLst/>
          </a:prstGeom>
          <a:solidFill>
            <a:srgbClr val="FF9900"/>
          </a:solidFill>
          <a:ln>
            <a:noFill/>
          </a:ln>
        </p:spPr>
        <p:txBody>
          <a:bodyPr wrap="square" rtlCol="0">
            <a:spAutoFit/>
          </a:bodyPr>
          <a:lstStyle/>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Authorisation List</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899592" y="4002246"/>
            <a:ext cx="1656184" cy="817245"/>
          </a:xfrm>
          <a:prstGeom prst="roundRect">
            <a:avLst/>
          </a:prstGeom>
          <a:solidFill>
            <a:srgbClr val="E45E24"/>
          </a:solidFill>
          <a:ln>
            <a:noFill/>
          </a:ln>
        </p:spPr>
        <p:txBody>
          <a:bodyPr wrap="square" rtlCol="0">
            <a:spAutoFit/>
          </a:bodyPr>
          <a:lstStyle/>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Restriction</a:t>
            </a: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Content Placeholder 2"/>
          <p:cNvSpPr>
            <a:spLocks noGrp="1"/>
          </p:cNvSpPr>
          <p:nvPr>
            <p:ph idx="1"/>
          </p:nvPr>
        </p:nvSpPr>
        <p:spPr>
          <a:xfrm>
            <a:off x="3131840" y="1649407"/>
            <a:ext cx="5472608" cy="2952328"/>
          </a:xfrm>
        </p:spPr>
        <p:txBody>
          <a:bodyPr>
            <a:noAutofit/>
          </a:bodyPr>
          <a:lstStyle/>
          <a:p>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800" b="1" dirty="0">
                <a:latin typeface="Verdana" panose="020B0604030504040204" pitchFamily="34" charset="0"/>
                <a:ea typeface="Verdana" panose="020B0604030504040204" pitchFamily="34" charset="0"/>
                <a:cs typeface="Verdana" panose="020B0604030504040204" pitchFamily="34" charset="0"/>
              </a:rPr>
              <a:t>Use harmonised classification </a:t>
            </a:r>
            <a:r>
              <a:rPr lang="en-GB" sz="1800" dirty="0">
                <a:latin typeface="Verdana" panose="020B0604030504040204" pitchFamily="34" charset="0"/>
                <a:ea typeface="Verdana" panose="020B0604030504040204" pitchFamily="34" charset="0"/>
                <a:cs typeface="Verdana" panose="020B0604030504040204" pitchFamily="34" charset="0"/>
              </a:rPr>
              <a:t>of substances when it is available</a:t>
            </a:r>
          </a:p>
          <a:p>
            <a:endParaRPr lang="en-GB" sz="1800" dirty="0" smtClean="0">
              <a:latin typeface="Verdana" panose="020B0604030504040204" pitchFamily="34" charset="0"/>
              <a:ea typeface="Verdana" panose="020B0604030504040204" pitchFamily="34" charset="0"/>
              <a:cs typeface="Verdana" panose="020B0604030504040204" pitchFamily="34" charset="0"/>
            </a:endParaRPr>
          </a:p>
          <a:p>
            <a:r>
              <a:rPr lang="en-GB" sz="1800" dirty="0" smtClean="0">
                <a:latin typeface="Verdana" panose="020B0604030504040204" pitchFamily="34" charset="0"/>
                <a:ea typeface="Verdana" panose="020B0604030504040204" pitchFamily="34" charset="0"/>
                <a:cs typeface="Verdana" panose="020B0604030504040204" pitchFamily="34" charset="0"/>
              </a:rPr>
              <a:t>Check </a:t>
            </a:r>
            <a:r>
              <a:rPr lang="en-GB" sz="1800" dirty="0">
                <a:latin typeface="Verdana" panose="020B0604030504040204" pitchFamily="34" charset="0"/>
                <a:ea typeface="Verdana" panose="020B0604030504040204" pitchFamily="34" charset="0"/>
                <a:cs typeface="Verdana" panose="020B0604030504040204" pitchFamily="34" charset="0"/>
              </a:rPr>
              <a:t>that </a:t>
            </a:r>
            <a:r>
              <a:rPr lang="en-GB" sz="1800" dirty="0" smtClean="0">
                <a:latin typeface="Verdana" panose="020B0604030504040204" pitchFamily="34" charset="0"/>
                <a:ea typeface="Verdana" panose="020B0604030504040204" pitchFamily="34" charset="0"/>
                <a:cs typeface="Verdana" panose="020B0604030504040204" pitchFamily="34" charset="0"/>
              </a:rPr>
              <a:t>chemicals </a:t>
            </a:r>
            <a:r>
              <a:rPr lang="en-GB" sz="1800" dirty="0">
                <a:latin typeface="Verdana" panose="020B0604030504040204" pitchFamily="34" charset="0"/>
                <a:ea typeface="Verdana" panose="020B0604030504040204" pitchFamily="34" charset="0"/>
                <a:cs typeface="Verdana" panose="020B0604030504040204" pitchFamily="34" charset="0"/>
              </a:rPr>
              <a:t>are </a:t>
            </a:r>
            <a:r>
              <a:rPr lang="en-GB" sz="1800" dirty="0" smtClean="0">
                <a:latin typeface="Verdana" panose="020B0604030504040204" pitchFamily="34" charset="0"/>
                <a:ea typeface="Verdana" panose="020B0604030504040204" pitchFamily="34" charset="0"/>
                <a:cs typeface="Verdana" panose="020B0604030504040204" pitchFamily="34" charset="0"/>
              </a:rPr>
              <a:t>used </a:t>
            </a:r>
            <a:r>
              <a:rPr lang="en-GB" sz="1800" dirty="0">
                <a:latin typeface="Verdana" panose="020B0604030504040204" pitchFamily="34" charset="0"/>
                <a:ea typeface="Verdana" panose="020B0604030504040204" pitchFamily="34" charset="0"/>
                <a:cs typeface="Verdana" panose="020B0604030504040204" pitchFamily="34" charset="0"/>
              </a:rPr>
              <a:t>in line with any </a:t>
            </a:r>
            <a:r>
              <a:rPr lang="en-GB" sz="1800" b="1" dirty="0" smtClean="0">
                <a:latin typeface="Verdana" panose="020B0604030504040204" pitchFamily="34" charset="0"/>
                <a:ea typeface="Verdana" panose="020B0604030504040204" pitchFamily="34" charset="0"/>
                <a:cs typeface="Verdana" panose="020B0604030504040204" pitchFamily="34" charset="0"/>
              </a:rPr>
              <a:t>restrictions </a:t>
            </a:r>
            <a:r>
              <a:rPr lang="en-GB" sz="1800" b="1" dirty="0">
                <a:latin typeface="Verdana" panose="020B0604030504040204" pitchFamily="34" charset="0"/>
                <a:ea typeface="Verdana" panose="020B0604030504040204" pitchFamily="34" charset="0"/>
                <a:cs typeface="Verdana" panose="020B0604030504040204" pitchFamily="34" charset="0"/>
              </a:rPr>
              <a:t>or </a:t>
            </a:r>
            <a:r>
              <a:rPr lang="en-GB" sz="1800" b="1" dirty="0" smtClean="0">
                <a:latin typeface="Verdana" panose="020B0604030504040204" pitchFamily="34" charset="0"/>
                <a:ea typeface="Verdana" panose="020B0604030504040204" pitchFamily="34" charset="0"/>
                <a:cs typeface="Verdana" panose="020B0604030504040204" pitchFamily="34" charset="0"/>
              </a:rPr>
              <a:t>authorisations</a:t>
            </a:r>
            <a:r>
              <a:rPr lang="en-GB" sz="1800" dirty="0" smtClean="0">
                <a:latin typeface="Verdana" panose="020B0604030504040204" pitchFamily="34" charset="0"/>
                <a:ea typeface="Verdana" panose="020B0604030504040204" pitchFamily="34" charset="0"/>
                <a:cs typeface="Verdana" panose="020B0604030504040204" pitchFamily="34" charset="0"/>
              </a:rPr>
              <a:t> </a:t>
            </a:r>
            <a:r>
              <a:rPr lang="en-GB" sz="1800" dirty="0">
                <a:latin typeface="Verdana" panose="020B0604030504040204" pitchFamily="34" charset="0"/>
                <a:ea typeface="Verdana" panose="020B0604030504040204" pitchFamily="34" charset="0"/>
                <a:cs typeface="Verdana" panose="020B0604030504040204" pitchFamily="34" charset="0"/>
              </a:rPr>
              <a:t>that may apply</a:t>
            </a:r>
          </a:p>
          <a:p>
            <a:endParaRPr lang="en-GB" sz="1800" dirty="0">
              <a:latin typeface="Verdana" panose="020B0604030504040204" pitchFamily="34" charset="0"/>
              <a:ea typeface="Verdana" panose="020B0604030504040204" pitchFamily="34" charset="0"/>
              <a:cs typeface="Verdana" panose="020B0604030504040204" pitchFamily="34" charset="0"/>
            </a:endParaRPr>
          </a:p>
          <a:p>
            <a:r>
              <a:rPr lang="en-GB" sz="1800" dirty="0">
                <a:latin typeface="Verdana" panose="020B0604030504040204" pitchFamily="34" charset="0"/>
                <a:ea typeface="Verdana" panose="020B0604030504040204" pitchFamily="34" charset="0"/>
                <a:cs typeface="Verdana" panose="020B0604030504040204" pitchFamily="34" charset="0"/>
              </a:rPr>
              <a:t>If a substance of very high concern (SVHC) is incorporated in </a:t>
            </a:r>
            <a:r>
              <a:rPr lang="en-GB" sz="1800" b="1" dirty="0">
                <a:latin typeface="Verdana" panose="020B0604030504040204" pitchFamily="34" charset="0"/>
                <a:ea typeface="Verdana" panose="020B0604030504040204" pitchFamily="34" charset="0"/>
                <a:cs typeface="Verdana" panose="020B0604030504040204" pitchFamily="34" charset="0"/>
              </a:rPr>
              <a:t>articles</a:t>
            </a:r>
            <a:r>
              <a:rPr lang="en-GB" sz="1800" dirty="0">
                <a:latin typeface="Verdana" panose="020B0604030504040204" pitchFamily="34" charset="0"/>
                <a:ea typeface="Verdana" panose="020B0604030504040204" pitchFamily="34" charset="0"/>
                <a:cs typeface="Verdana" panose="020B0604030504040204" pitchFamily="34" charset="0"/>
              </a:rPr>
              <a:t> above 0.1% w/w, </a:t>
            </a:r>
            <a:r>
              <a:rPr lang="en-GB" sz="1800" dirty="0" smtClean="0">
                <a:latin typeface="Verdana" panose="020B0604030504040204" pitchFamily="34" charset="0"/>
                <a:ea typeface="Verdana" panose="020B0604030504040204" pitchFamily="34" charset="0"/>
                <a:cs typeface="Verdana" panose="020B0604030504040204" pitchFamily="34" charset="0"/>
              </a:rPr>
              <a:t>downstream users </a:t>
            </a:r>
            <a:r>
              <a:rPr lang="en-GB" sz="1800" dirty="0">
                <a:latin typeface="Verdana" panose="020B0604030504040204" pitchFamily="34" charset="0"/>
                <a:ea typeface="Verdana" panose="020B0604030504040204" pitchFamily="34" charset="0"/>
                <a:cs typeface="Verdana" panose="020B0604030504040204" pitchFamily="34" charset="0"/>
              </a:rPr>
              <a:t>may need to notify ECHA </a:t>
            </a:r>
            <a:r>
              <a:rPr lang="en-GB" sz="1800" dirty="0" smtClean="0">
                <a:latin typeface="Verdana" panose="020B0604030504040204" pitchFamily="34" charset="0"/>
                <a:ea typeface="Verdana" panose="020B0604030504040204" pitchFamily="34" charset="0"/>
                <a:cs typeface="Verdana" panose="020B0604030504040204" pitchFamily="34" charset="0"/>
              </a:rPr>
              <a:t>or </a:t>
            </a:r>
            <a:r>
              <a:rPr lang="en-GB" sz="1800" dirty="0">
                <a:latin typeface="Verdana" panose="020B0604030504040204" pitchFamily="34" charset="0"/>
                <a:ea typeface="Verdana" panose="020B0604030504040204" pitchFamily="34" charset="0"/>
                <a:cs typeface="Verdana" panose="020B0604030504040204" pitchFamily="34" charset="0"/>
              </a:rPr>
              <a:t>inform customers regarding safe </a:t>
            </a:r>
            <a:r>
              <a:rPr lang="en-GB" sz="1800" dirty="0" smtClean="0">
                <a:latin typeface="Verdana" panose="020B0604030504040204" pitchFamily="34" charset="0"/>
                <a:ea typeface="Verdana" panose="020B0604030504040204" pitchFamily="34" charset="0"/>
                <a:cs typeface="Verdana" panose="020B0604030504040204" pitchFamily="34" charset="0"/>
              </a:rPr>
              <a:t>use</a:t>
            </a:r>
            <a:endParaRPr lang="en-GB" sz="18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36</a:t>
            </a:fld>
            <a:endParaRPr lang="en-GB"/>
          </a:p>
        </p:txBody>
      </p:sp>
    </p:spTree>
    <p:extLst>
      <p:ext uri="{BB962C8B-B14F-4D97-AF65-F5344CB8AC3E}">
        <p14:creationId xmlns:p14="http://schemas.microsoft.com/office/powerpoint/2010/main" val="549535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60648"/>
            <a:ext cx="8363272" cy="1143000"/>
          </a:xfrm>
        </p:spPr>
        <p:txBody>
          <a:bodyPr>
            <a:normAutofit/>
          </a:bodyPr>
          <a:lstStyle/>
          <a:p>
            <a:pPr algn="l"/>
            <a:r>
              <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rPr>
              <a:t>Obligations for downstream users </a:t>
            </a:r>
            <a:r>
              <a:rPr lang="en-GB"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who supply substances and mixtures</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ontent Placeholder 2"/>
          <p:cNvSpPr>
            <a:spLocks noGrp="1"/>
          </p:cNvSpPr>
          <p:nvPr>
            <p:ph idx="1"/>
          </p:nvPr>
        </p:nvSpPr>
        <p:spPr>
          <a:xfrm>
            <a:off x="3563888" y="1412776"/>
            <a:ext cx="5184576" cy="4032448"/>
          </a:xfrm>
        </p:spPr>
        <p:txBody>
          <a:bodyPr>
            <a:noAutofit/>
          </a:bodyPr>
          <a:lstStyle/>
          <a:p>
            <a:pPr>
              <a:spcAft>
                <a:spcPts val="600"/>
              </a:spcAft>
            </a:pPr>
            <a:r>
              <a:rPr lang="en-GB" sz="1600" b="1" dirty="0" smtClean="0">
                <a:latin typeface="Verdana" panose="020B0604030504040204" pitchFamily="34" charset="0"/>
                <a:ea typeface="Verdana" panose="020B0604030504040204" pitchFamily="34" charset="0"/>
                <a:cs typeface="Verdana" panose="020B0604030504040204" pitchFamily="34" charset="0"/>
              </a:rPr>
              <a:t>Classify, label and package </a:t>
            </a:r>
            <a:r>
              <a:rPr lang="en-GB" sz="1600" dirty="0" smtClean="0">
                <a:latin typeface="Verdana" panose="020B0604030504040204" pitchFamily="34" charset="0"/>
                <a:ea typeface="Verdana" panose="020B0604030504040204" pitchFamily="34" charset="0"/>
                <a:cs typeface="Verdana" panose="020B0604030504040204" pitchFamily="34" charset="0"/>
              </a:rPr>
              <a:t>substances and mixtures in accordance with CLP before placing them on the market</a:t>
            </a:r>
          </a:p>
          <a:p>
            <a:pPr>
              <a:spcAft>
                <a:spcPts val="600"/>
              </a:spcAft>
            </a:pPr>
            <a:r>
              <a:rPr lang="en-GB" sz="1600" b="1" dirty="0" smtClean="0">
                <a:latin typeface="Verdana" panose="020B0604030504040204" pitchFamily="34" charset="0"/>
                <a:ea typeface="Verdana" panose="020B0604030504040204" pitchFamily="34" charset="0"/>
                <a:cs typeface="Verdana" panose="020B0604030504040204" pitchFamily="34" charset="0"/>
              </a:rPr>
              <a:t>Derive </a:t>
            </a:r>
            <a:r>
              <a:rPr lang="en-GB" sz="1600" b="1" dirty="0">
                <a:latin typeface="Verdana" panose="020B0604030504040204" pitchFamily="34" charset="0"/>
                <a:ea typeface="Verdana" panose="020B0604030504040204" pitchFamily="34" charset="0"/>
                <a:cs typeface="Verdana" panose="020B0604030504040204" pitchFamily="34" charset="0"/>
              </a:rPr>
              <a:t>the classification of the </a:t>
            </a:r>
            <a:r>
              <a:rPr lang="en-GB" sz="1600" b="1" dirty="0" smtClean="0">
                <a:latin typeface="Verdana" panose="020B0604030504040204" pitchFamily="34" charset="0"/>
                <a:ea typeface="Verdana" panose="020B0604030504040204" pitchFamily="34" charset="0"/>
                <a:cs typeface="Verdana" panose="020B0604030504040204" pitchFamily="34" charset="0"/>
              </a:rPr>
              <a:t>mixture, </a:t>
            </a:r>
            <a:r>
              <a:rPr lang="en-GB" sz="1600" dirty="0">
                <a:latin typeface="Verdana" panose="020B0604030504040204" pitchFamily="34" charset="0"/>
                <a:ea typeface="Verdana" panose="020B0604030504040204" pitchFamily="34" charset="0"/>
                <a:cs typeface="Verdana" panose="020B0604030504040204" pitchFamily="34" charset="0"/>
              </a:rPr>
              <a:t>i</a:t>
            </a:r>
            <a:r>
              <a:rPr lang="en-GB" sz="1600" dirty="0" smtClean="0">
                <a:latin typeface="Verdana" panose="020B0604030504040204" pitchFamily="34" charset="0"/>
                <a:ea typeface="Verdana" panose="020B0604030504040204" pitchFamily="34" charset="0"/>
                <a:cs typeface="Verdana" panose="020B0604030504040204" pitchFamily="34" charset="0"/>
              </a:rPr>
              <a:t>f formulating or changing the composition of a mixture </a:t>
            </a:r>
          </a:p>
          <a:p>
            <a:pPr>
              <a:spcAft>
                <a:spcPts val="600"/>
              </a:spcAft>
            </a:pPr>
            <a:r>
              <a:rPr lang="en-GB" sz="1600" b="1" dirty="0" smtClean="0">
                <a:latin typeface="Verdana" panose="020B0604030504040204" pitchFamily="34" charset="0"/>
                <a:ea typeface="Verdana" panose="020B0604030504040204" pitchFamily="34" charset="0"/>
                <a:cs typeface="Verdana" panose="020B0604030504040204" pitchFamily="34" charset="0"/>
              </a:rPr>
              <a:t>Classify the ingredient substances </a:t>
            </a:r>
            <a:r>
              <a:rPr lang="en-GB" sz="1600" dirty="0" smtClean="0">
                <a:latin typeface="Verdana" panose="020B0604030504040204" pitchFamily="34" charset="0"/>
                <a:ea typeface="Verdana" panose="020B0604030504040204" pitchFamily="34" charset="0"/>
                <a:cs typeface="Verdana" panose="020B0604030504040204" pitchFamily="34" charset="0"/>
              </a:rPr>
              <a:t>according to CLP and </a:t>
            </a:r>
            <a:r>
              <a:rPr lang="en-GB" sz="1600" b="1" dirty="0" smtClean="0">
                <a:latin typeface="Verdana" panose="020B0604030504040204" pitchFamily="34" charset="0"/>
                <a:ea typeface="Verdana" panose="020B0604030504040204" pitchFamily="34" charset="0"/>
                <a:cs typeface="Verdana" panose="020B0604030504040204" pitchFamily="34" charset="0"/>
              </a:rPr>
              <a:t>notify the C&amp;L Inventory </a:t>
            </a:r>
            <a:r>
              <a:rPr lang="en-GB" sz="1600" dirty="0" smtClean="0">
                <a:latin typeface="Verdana" panose="020B0604030504040204" pitchFamily="34" charset="0"/>
                <a:ea typeface="Verdana" panose="020B0604030504040204" pitchFamily="34" charset="0"/>
                <a:cs typeface="Verdana" panose="020B0604030504040204" pitchFamily="34" charset="0"/>
              </a:rPr>
              <a:t>when </a:t>
            </a:r>
            <a:r>
              <a:rPr lang="en-GB" sz="1600" dirty="0">
                <a:latin typeface="Verdana" panose="020B0604030504040204" pitchFamily="34" charset="0"/>
                <a:ea typeface="Verdana" panose="020B0604030504040204" pitchFamily="34" charset="0"/>
                <a:cs typeface="Verdana" panose="020B0604030504040204" pitchFamily="34" charset="0"/>
              </a:rPr>
              <a:t>importing a hazardous </a:t>
            </a:r>
            <a:r>
              <a:rPr lang="en-GB" sz="1600" dirty="0" smtClean="0">
                <a:latin typeface="Verdana" panose="020B0604030504040204" pitchFamily="34" charset="0"/>
                <a:ea typeface="Verdana" panose="020B0604030504040204" pitchFamily="34" charset="0"/>
                <a:cs typeface="Verdana" panose="020B0604030504040204" pitchFamily="34" charset="0"/>
              </a:rPr>
              <a:t>substance (if they contribute to the classification of the mixture)</a:t>
            </a:r>
            <a:r>
              <a:rPr lang="en-GB" sz="1600" b="1" dirty="0" smtClean="0">
                <a:latin typeface="Verdana" panose="020B0604030504040204" pitchFamily="34" charset="0"/>
                <a:ea typeface="Verdana" panose="020B0604030504040204" pitchFamily="34" charset="0"/>
                <a:cs typeface="Verdana" panose="020B0604030504040204" pitchFamily="34" charset="0"/>
              </a:rPr>
              <a:t> </a:t>
            </a:r>
          </a:p>
          <a:p>
            <a:pPr>
              <a:spcAft>
                <a:spcPts val="600"/>
              </a:spcAft>
            </a:pPr>
            <a:r>
              <a:rPr lang="en-GB" sz="1600" b="1" dirty="0" smtClean="0">
                <a:latin typeface="Verdana" panose="020B0604030504040204" pitchFamily="34" charset="0"/>
                <a:ea typeface="Verdana" panose="020B0604030504040204" pitchFamily="34" charset="0"/>
                <a:cs typeface="Verdana" panose="020B0604030504040204" pitchFamily="34" charset="0"/>
              </a:rPr>
              <a:t>Provide safety data sheet, exposure scenarios </a:t>
            </a:r>
            <a:r>
              <a:rPr lang="en-GB" sz="1600" dirty="0" smtClean="0">
                <a:latin typeface="Verdana" panose="020B0604030504040204" pitchFamily="34" charset="0"/>
                <a:ea typeface="Verdana" panose="020B0604030504040204" pitchFamily="34" charset="0"/>
                <a:cs typeface="Verdana" panose="020B0604030504040204" pitchFamily="34" charset="0"/>
              </a:rPr>
              <a:t>or other information as specified in REACH Title IV</a:t>
            </a:r>
          </a:p>
          <a:p>
            <a:pPr>
              <a:spcAft>
                <a:spcPts val="600"/>
              </a:spcAft>
            </a:pPr>
            <a:r>
              <a:rPr lang="en-GB" sz="1600" b="1" dirty="0" smtClean="0">
                <a:latin typeface="Verdana" panose="020B0604030504040204" pitchFamily="34" charset="0"/>
                <a:ea typeface="Verdana" panose="020B0604030504040204" pitchFamily="34" charset="0"/>
                <a:cs typeface="Verdana" panose="020B0604030504040204" pitchFamily="34" charset="0"/>
              </a:rPr>
              <a:t>Recommend</a:t>
            </a:r>
            <a:r>
              <a:rPr lang="en-GB" sz="1600" dirty="0" smtClean="0">
                <a:latin typeface="Verdana" panose="020B0604030504040204" pitchFamily="34" charset="0"/>
                <a:ea typeface="Verdana" panose="020B0604030504040204" pitchFamily="34" charset="0"/>
                <a:cs typeface="Verdana" panose="020B0604030504040204" pitchFamily="34" charset="0"/>
              </a:rPr>
              <a:t> </a:t>
            </a:r>
            <a:r>
              <a:rPr lang="en-GB" sz="1600" b="1" dirty="0">
                <a:latin typeface="Verdana" panose="020B0604030504040204" pitchFamily="34" charset="0"/>
                <a:ea typeface="Verdana" panose="020B0604030504040204" pitchFamily="34" charset="0"/>
                <a:cs typeface="Verdana" panose="020B0604030504040204" pitchFamily="34" charset="0"/>
              </a:rPr>
              <a:t>relevant risk reduction measures </a:t>
            </a:r>
            <a:r>
              <a:rPr lang="en-GB" sz="1600" dirty="0">
                <a:latin typeface="Verdana" panose="020B0604030504040204" pitchFamily="34" charset="0"/>
                <a:ea typeface="Verdana" panose="020B0604030504040204" pitchFamily="34" charset="0"/>
                <a:cs typeface="Verdana" panose="020B0604030504040204" pitchFamily="34" charset="0"/>
              </a:rPr>
              <a:t> to </a:t>
            </a:r>
            <a:r>
              <a:rPr lang="en-GB" sz="1600" dirty="0" smtClean="0">
                <a:latin typeface="Verdana" panose="020B0604030504040204" pitchFamily="34" charset="0"/>
                <a:ea typeface="Verdana" panose="020B0604030504040204" pitchFamily="34" charset="0"/>
                <a:cs typeface="Verdana" panose="020B0604030504040204" pitchFamily="34" charset="0"/>
              </a:rPr>
              <a:t>customers</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63" y="1728192"/>
            <a:ext cx="2668906" cy="400506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FBF7E9CE-8ECA-47E2-BD73-4D736B317C11}" type="slidenum">
              <a:rPr lang="en-GB" smtClean="0"/>
              <a:t>37</a:t>
            </a:fld>
            <a:endParaRPr lang="en-GB"/>
          </a:p>
        </p:txBody>
      </p:sp>
    </p:spTree>
    <p:extLst>
      <p:ext uri="{BB962C8B-B14F-4D97-AF65-F5344CB8AC3E}">
        <p14:creationId xmlns:p14="http://schemas.microsoft.com/office/powerpoint/2010/main" val="2897830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31" y="404664"/>
            <a:ext cx="8229600" cy="1143000"/>
          </a:xfrm>
        </p:spPr>
        <p:txBody>
          <a:bodyPr>
            <a:noAutofit/>
          </a:bodyPr>
          <a:lstStyle/>
          <a:p>
            <a:pPr algn="l"/>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REACH Registration – Tips for downstream users</a:t>
            </a: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FBF7E9CE-8ECA-47E2-BD73-4D736B317C11}" type="slidenum">
              <a:rPr lang="en-GB" smtClean="0"/>
              <a:t>38</a:t>
            </a:fld>
            <a:endParaRPr lang="en-GB"/>
          </a:p>
        </p:txBody>
      </p:sp>
      <p:sp>
        <p:nvSpPr>
          <p:cNvPr id="7" name="Rectangle 6"/>
          <p:cNvSpPr/>
          <p:nvPr/>
        </p:nvSpPr>
        <p:spPr>
          <a:xfrm>
            <a:off x="683568" y="1722869"/>
            <a:ext cx="7776864" cy="4662815"/>
          </a:xfrm>
          <a:prstGeom prst="rect">
            <a:avLst/>
          </a:prstGeom>
        </p:spPr>
        <p:txBody>
          <a:bodyPr wrap="square">
            <a:spAutoFit/>
          </a:bodyPr>
          <a:lstStyle/>
          <a:p>
            <a:pPr>
              <a:spcAft>
                <a:spcPts val="1200"/>
              </a:spcAft>
            </a:pPr>
            <a:r>
              <a:rPr lang="en-GB" sz="1900" dirty="0" smtClean="0">
                <a:latin typeface="Verdana" panose="020B0604030504040204" pitchFamily="34" charset="0"/>
                <a:ea typeface="Verdana" panose="020B0604030504040204" pitchFamily="34" charset="0"/>
                <a:cs typeface="Verdana" panose="020B0604030504040204" pitchFamily="34" charset="0"/>
              </a:rPr>
              <a:t>Phased registrations are over but registration continues for substances new to the EEA market or to the importer/manufacturer</a:t>
            </a:r>
          </a:p>
          <a:p>
            <a:pPr marL="285750" indent="-285750">
              <a:spcAft>
                <a:spcPts val="1200"/>
              </a:spcAft>
              <a:buFont typeface="Arial" panose="020B0604020202020204" pitchFamily="34" charset="0"/>
              <a:buChar char="•"/>
            </a:pPr>
            <a:r>
              <a:rPr lang="en-GB" sz="1900" dirty="0" smtClean="0">
                <a:latin typeface="Verdana" panose="020B0604030504040204" pitchFamily="34" charset="0"/>
                <a:ea typeface="Verdana" panose="020B0604030504040204" pitchFamily="34" charset="0"/>
                <a:cs typeface="Verdana" panose="020B0604030504040204" pitchFamily="34" charset="0"/>
              </a:rPr>
              <a:t>Review your chemical inventory regularly</a:t>
            </a:r>
          </a:p>
          <a:p>
            <a:pPr marL="285750" indent="-285750">
              <a:spcAft>
                <a:spcPts val="1200"/>
              </a:spcAft>
              <a:buFont typeface="Arial" panose="020B0604020202020204" pitchFamily="34" charset="0"/>
              <a:buChar char="•"/>
            </a:pPr>
            <a:r>
              <a:rPr lang="en-GB" sz="1900" dirty="0" smtClean="0">
                <a:latin typeface="Verdana" panose="020B0604030504040204" pitchFamily="34" charset="0"/>
                <a:ea typeface="Verdana" panose="020B0604030504040204" pitchFamily="34" charset="0"/>
                <a:cs typeface="Verdana" panose="020B0604030504040204" pitchFamily="34" charset="0"/>
              </a:rPr>
              <a:t>Identify substances that are not yet registered by your suppliers</a:t>
            </a:r>
          </a:p>
          <a:p>
            <a:pPr marL="285750" indent="-285750">
              <a:spcAft>
                <a:spcPts val="1200"/>
              </a:spcAft>
              <a:buFont typeface="Arial" panose="020B0604020202020204" pitchFamily="34" charset="0"/>
              <a:buChar char="•"/>
            </a:pPr>
            <a:r>
              <a:rPr lang="en-GB" sz="1900" dirty="0" smtClean="0">
                <a:latin typeface="Verdana" panose="020B0604030504040204" pitchFamily="34" charset="0"/>
                <a:ea typeface="Verdana" panose="020B0604030504040204" pitchFamily="34" charset="0"/>
                <a:cs typeface="Verdana" panose="020B0604030504040204" pitchFamily="34" charset="0"/>
              </a:rPr>
              <a:t>Contact your suppliers and ask them if they plan to register</a:t>
            </a:r>
          </a:p>
          <a:p>
            <a:pPr marL="285750" indent="-285750">
              <a:spcAft>
                <a:spcPts val="1200"/>
              </a:spcAft>
              <a:buFont typeface="Arial" panose="020B0604020202020204" pitchFamily="34" charset="0"/>
              <a:buChar char="•"/>
            </a:pPr>
            <a:r>
              <a:rPr lang="en-GB" sz="1900" dirty="0" smtClean="0">
                <a:latin typeface="Verdana" panose="020B0604030504040204" pitchFamily="34" charset="0"/>
                <a:ea typeface="Verdana" panose="020B0604030504040204" pitchFamily="34" charset="0"/>
                <a:cs typeface="Verdana" panose="020B0604030504040204" pitchFamily="34" charset="0"/>
              </a:rPr>
              <a:t>Consult the REACH registration database and check if another supplier has registered the substance already </a:t>
            </a:r>
          </a:p>
          <a:p>
            <a:pPr marL="285750" indent="-285750">
              <a:spcAft>
                <a:spcPts val="1200"/>
              </a:spcAft>
              <a:buFont typeface="Arial" panose="020B0604020202020204" pitchFamily="34" charset="0"/>
              <a:buChar char="•"/>
            </a:pPr>
            <a:r>
              <a:rPr lang="en-GB" sz="1900" dirty="0" smtClean="0">
                <a:latin typeface="Verdana" panose="020B0604030504040204" pitchFamily="34" charset="0"/>
                <a:ea typeface="Verdana" panose="020B0604030504040204" pitchFamily="34" charset="0"/>
                <a:cs typeface="Verdana" panose="020B0604030504040204" pitchFamily="34" charset="0"/>
              </a:rPr>
              <a:t>Check with your sector organisation about registration of substances for your sector. Check also that they have made registrants aware about how your sector uses their substances</a:t>
            </a:r>
          </a:p>
        </p:txBody>
      </p:sp>
    </p:spTree>
    <p:extLst>
      <p:ext uri="{BB962C8B-B14F-4D97-AF65-F5344CB8AC3E}">
        <p14:creationId xmlns:p14="http://schemas.microsoft.com/office/powerpoint/2010/main" val="411163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85800"/>
            <a:ext cx="8363272" cy="1143000"/>
          </a:xfrm>
        </p:spPr>
        <p:txBody>
          <a:bodyPr>
            <a:normAutofit/>
          </a:bodyPr>
          <a:lstStyle/>
          <a:p>
            <a:pPr algn="l"/>
            <a:r>
              <a:rPr lang="en-GB" sz="2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REACH and CLP – </a:t>
            </a:r>
            <a:br>
              <a:rPr lang="en-GB" sz="2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2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Benefits for downstream users</a:t>
            </a:r>
            <a:endParaRPr lang="en-GB" sz="26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ontent Placeholder 2"/>
          <p:cNvSpPr>
            <a:spLocks noGrp="1"/>
          </p:cNvSpPr>
          <p:nvPr>
            <p:ph idx="1"/>
          </p:nvPr>
        </p:nvSpPr>
        <p:spPr>
          <a:xfrm>
            <a:off x="539552" y="1772816"/>
            <a:ext cx="7992888" cy="4032448"/>
          </a:xfrm>
        </p:spPr>
        <p:txBody>
          <a:bodyPr>
            <a:noAutofit/>
          </a:bodyPr>
          <a:lstStyle/>
          <a:p>
            <a:r>
              <a:rPr lang="en-GB" sz="2000" b="1" dirty="0" smtClean="0">
                <a:latin typeface="Verdana" panose="020B0604030504040204" pitchFamily="34" charset="0"/>
                <a:ea typeface="Verdana" panose="020B0604030504040204" pitchFamily="34" charset="0"/>
                <a:cs typeface="Verdana" panose="020B0604030504040204" pitchFamily="34" charset="0"/>
              </a:rPr>
              <a:t>More and better information </a:t>
            </a:r>
            <a:r>
              <a:rPr lang="en-GB" sz="2000" dirty="0" smtClean="0">
                <a:latin typeface="Verdana" panose="020B0604030504040204" pitchFamily="34" charset="0"/>
                <a:ea typeface="Verdana" panose="020B0604030504040204" pitchFamily="34" charset="0"/>
                <a:cs typeface="Verdana" panose="020B0604030504040204" pitchFamily="34" charset="0"/>
              </a:rPr>
              <a:t>on chemical hazards </a:t>
            </a:r>
          </a:p>
          <a:p>
            <a:endParaRPr lang="en-GB" sz="2000" dirty="0" smtClean="0">
              <a:latin typeface="Verdana" panose="020B0604030504040204" pitchFamily="34" charset="0"/>
              <a:ea typeface="Verdana" panose="020B0604030504040204" pitchFamily="34" charset="0"/>
              <a:cs typeface="Verdana" panose="020B0604030504040204" pitchFamily="34" charset="0"/>
            </a:endParaRPr>
          </a:p>
          <a:p>
            <a:r>
              <a:rPr lang="en-GB" sz="2000" b="1" dirty="0" smtClean="0">
                <a:latin typeface="Verdana" panose="020B0604030504040204" pitchFamily="34" charset="0"/>
                <a:ea typeface="Verdana" panose="020B0604030504040204" pitchFamily="34" charset="0"/>
                <a:cs typeface="Verdana" panose="020B0604030504040204" pitchFamily="34" charset="0"/>
              </a:rPr>
              <a:t>Improved communication </a:t>
            </a:r>
            <a:r>
              <a:rPr lang="en-GB" sz="2000" dirty="0" smtClean="0">
                <a:latin typeface="Verdana" panose="020B0604030504040204" pitchFamily="34" charset="0"/>
                <a:ea typeface="Verdana" panose="020B0604030504040204" pitchFamily="34" charset="0"/>
                <a:cs typeface="Verdana" panose="020B0604030504040204" pitchFamily="34" charset="0"/>
              </a:rPr>
              <a:t>in the supply chain regarding safe use</a:t>
            </a:r>
          </a:p>
          <a:p>
            <a:endParaRPr lang="en-GB" sz="2000" dirty="0" smtClean="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Downstream users can </a:t>
            </a:r>
            <a:r>
              <a:rPr lang="en-GB" sz="2000" b="1" dirty="0" smtClean="0">
                <a:latin typeface="Verdana" panose="020B0604030504040204" pitchFamily="34" charset="0"/>
                <a:ea typeface="Verdana" panose="020B0604030504040204" pitchFamily="34" charset="0"/>
                <a:cs typeface="Verdana" panose="020B0604030504040204" pitchFamily="34" charset="0"/>
              </a:rPr>
              <a:t>benefit from chemical safety assessments </a:t>
            </a:r>
            <a:r>
              <a:rPr lang="en-GB" sz="2000" dirty="0" smtClean="0">
                <a:latin typeface="Verdana" panose="020B0604030504040204" pitchFamily="34" charset="0"/>
                <a:ea typeface="Verdana" panose="020B0604030504040204" pitchFamily="34" charset="0"/>
                <a:cs typeface="Verdana" panose="020B0604030504040204" pitchFamily="34" charset="0"/>
              </a:rPr>
              <a:t>undertaken by suppliers for</a:t>
            </a:r>
          </a:p>
          <a:p>
            <a:pPr lvl="1">
              <a:buFont typeface="Arial" panose="020B0604020202020204" pitchFamily="34" charset="0"/>
              <a:buChar char="•"/>
            </a:pPr>
            <a:r>
              <a:rPr lang="en-GB" sz="2000" dirty="0" smtClean="0">
                <a:latin typeface="Verdana" panose="020B0604030504040204" pitchFamily="34" charset="0"/>
                <a:ea typeface="Verdana" panose="020B0604030504040204" pitchFamily="34" charset="0"/>
                <a:cs typeface="Verdana" panose="020B0604030504040204" pitchFamily="34" charset="0"/>
              </a:rPr>
              <a:t>Environment</a:t>
            </a:r>
          </a:p>
          <a:p>
            <a:pPr lvl="1">
              <a:buFont typeface="Arial" panose="020B0604020202020204" pitchFamily="34" charset="0"/>
              <a:buChar char="•"/>
            </a:pPr>
            <a:r>
              <a:rPr lang="en-GB" sz="2000" dirty="0" smtClean="0">
                <a:latin typeface="Verdana" panose="020B0604030504040204" pitchFamily="34" charset="0"/>
                <a:ea typeface="Verdana" panose="020B0604030504040204" pitchFamily="34" charset="0"/>
                <a:cs typeface="Verdana" panose="020B0604030504040204" pitchFamily="34" charset="0"/>
              </a:rPr>
              <a:t>Workers</a:t>
            </a:r>
          </a:p>
          <a:p>
            <a:pPr lvl="1">
              <a:buFont typeface="Arial" panose="020B0604020202020204" pitchFamily="34" charset="0"/>
              <a:buChar char="•"/>
            </a:pPr>
            <a:r>
              <a:rPr lang="en-GB" sz="2000" dirty="0" smtClean="0">
                <a:latin typeface="Verdana" panose="020B0604030504040204" pitchFamily="34" charset="0"/>
                <a:ea typeface="Verdana" panose="020B0604030504040204" pitchFamily="34" charset="0"/>
                <a:cs typeface="Verdana" panose="020B0604030504040204" pitchFamily="34" charset="0"/>
              </a:rPr>
              <a:t>Consumers</a:t>
            </a:r>
          </a:p>
        </p:txBody>
      </p:sp>
      <p:sp>
        <p:nvSpPr>
          <p:cNvPr id="2" name="Slide Number Placeholder 1"/>
          <p:cNvSpPr>
            <a:spLocks noGrp="1"/>
          </p:cNvSpPr>
          <p:nvPr>
            <p:ph type="sldNum" sz="quarter" idx="12"/>
          </p:nvPr>
        </p:nvSpPr>
        <p:spPr/>
        <p:txBody>
          <a:bodyPr/>
          <a:lstStyle/>
          <a:p>
            <a:fld id="{FBF7E9CE-8ECA-47E2-BD73-4D736B317C11}" type="slidenum">
              <a:rPr lang="en-GB" smtClean="0"/>
              <a:t>39</a:t>
            </a:fld>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4653136"/>
            <a:ext cx="2376264" cy="1508499"/>
          </a:xfrm>
          <a:prstGeom prst="rect">
            <a:avLst/>
          </a:prstGeom>
        </p:spPr>
      </p:pic>
    </p:spTree>
    <p:extLst>
      <p:ext uri="{BB962C8B-B14F-4D97-AF65-F5344CB8AC3E}">
        <p14:creationId xmlns:p14="http://schemas.microsoft.com/office/powerpoint/2010/main" val="1255502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Autofit/>
          </a:bodyPr>
          <a:lstStyle/>
          <a:p>
            <a:pPr algn="l"/>
            <a:r>
              <a:rPr lang="en-GB" sz="3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Overview of legislative background</a:t>
            </a:r>
            <a:endParaRPr lang="en-GB" sz="3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3933056"/>
            <a:ext cx="2584936" cy="2103603"/>
          </a:xfrm>
          <a:prstGeom prst="rect">
            <a:avLst/>
          </a:prstGeom>
        </p:spPr>
      </p:pic>
      <p:sp>
        <p:nvSpPr>
          <p:cNvPr id="3" name="Slide Number Placeholder 2"/>
          <p:cNvSpPr>
            <a:spLocks noGrp="1"/>
          </p:cNvSpPr>
          <p:nvPr>
            <p:ph type="sldNum" sz="quarter" idx="12"/>
          </p:nvPr>
        </p:nvSpPr>
        <p:spPr/>
        <p:txBody>
          <a:bodyPr/>
          <a:lstStyle/>
          <a:p>
            <a:fld id="{FBF7E9CE-8ECA-47E2-BD73-4D736B317C11}" type="slidenum">
              <a:rPr lang="en-GB" sz="1000" smtClean="0">
                <a:latin typeface="Verdana" panose="020B0604030504040204" pitchFamily="34" charset="0"/>
                <a:ea typeface="Verdana" panose="020B0604030504040204" pitchFamily="34" charset="0"/>
                <a:cs typeface="Verdana" panose="020B0604030504040204" pitchFamily="34" charset="0"/>
              </a:rPr>
              <a:t>4</a:t>
            </a:fld>
            <a:endParaRPr lang="en-GB"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036388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85800"/>
            <a:ext cx="8363272" cy="1143000"/>
          </a:xfrm>
        </p:spPr>
        <p:txBody>
          <a:bodyPr>
            <a:normAutofit/>
          </a:bodyPr>
          <a:lstStyle/>
          <a:p>
            <a:pPr algn="l"/>
            <a:r>
              <a:rPr lang="en-GB" sz="2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Information for Downstream users on the ECHA website</a:t>
            </a:r>
            <a:endParaRPr lang="en-GB" sz="26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40</a:t>
            </a:fld>
            <a:endParaRPr lang="en-GB"/>
          </a:p>
        </p:txBody>
      </p:sp>
      <p:sp>
        <p:nvSpPr>
          <p:cNvPr id="6" name="Content Placeholder 2"/>
          <p:cNvSpPr>
            <a:spLocks noGrp="1"/>
          </p:cNvSpPr>
          <p:nvPr>
            <p:ph idx="1"/>
          </p:nvPr>
        </p:nvSpPr>
        <p:spPr>
          <a:xfrm>
            <a:off x="482377" y="1760327"/>
            <a:ext cx="7992888" cy="2232248"/>
          </a:xfrm>
        </p:spPr>
        <p:txBody>
          <a:bodyPr>
            <a:noAutofit/>
          </a:bodyPr>
          <a:lstStyle/>
          <a:p>
            <a:r>
              <a:rPr lang="en-GB" sz="2000" dirty="0"/>
              <a:t>The technical, scientific and administrative aspects of REACH and CLP </a:t>
            </a:r>
            <a:r>
              <a:rPr lang="en-GB" sz="2000" dirty="0" smtClean="0"/>
              <a:t>are managed </a:t>
            </a:r>
            <a:r>
              <a:rPr lang="en-GB" sz="2000" dirty="0"/>
              <a:t>by ECHA, the European Chemicals Agency. </a:t>
            </a:r>
            <a:endParaRPr lang="en-GB" sz="2000" dirty="0" smtClean="0"/>
          </a:p>
          <a:p>
            <a:r>
              <a:rPr lang="en-GB" sz="2000" dirty="0" smtClean="0"/>
              <a:t>Web pages </a:t>
            </a:r>
            <a:r>
              <a:rPr lang="en-GB" sz="2000" dirty="0"/>
              <a:t>containing information specifically aimed at Downstream users have been </a:t>
            </a:r>
            <a:r>
              <a:rPr lang="en-GB" sz="2000" dirty="0" smtClean="0"/>
              <a:t>tagged “Downstream user”. </a:t>
            </a:r>
            <a:r>
              <a:rPr lang="en-GB" sz="2000" dirty="0"/>
              <a:t>Click the tag to retrieve the list of </a:t>
            </a:r>
            <a:r>
              <a:rPr lang="en-GB" sz="2000" dirty="0" smtClean="0"/>
              <a:t>relevant </a:t>
            </a:r>
            <a:r>
              <a:rPr lang="en-GB" sz="2000" dirty="0"/>
              <a:t>content.</a:t>
            </a:r>
          </a:p>
          <a:p>
            <a:endParaRPr lang="en-GB" sz="2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004" y="3429000"/>
            <a:ext cx="5040000" cy="2721873"/>
          </a:xfrm>
          <a:prstGeom prst="rect">
            <a:avLst/>
          </a:prstGeom>
        </p:spPr>
      </p:pic>
      <p:sp>
        <p:nvSpPr>
          <p:cNvPr id="7" name="Rectangle 6"/>
          <p:cNvSpPr/>
          <p:nvPr/>
        </p:nvSpPr>
        <p:spPr>
          <a:xfrm>
            <a:off x="1835696" y="6320353"/>
            <a:ext cx="5544616" cy="276999"/>
          </a:xfrm>
          <a:prstGeom prst="rect">
            <a:avLst/>
          </a:prstGeom>
        </p:spPr>
        <p:txBody>
          <a:bodyPr wrap="square">
            <a:spAutoFit/>
          </a:bodyPr>
          <a:lstStyle/>
          <a:p>
            <a:pPr lvl="0" algn="ctr">
              <a:defRPr/>
            </a:pPr>
            <a:r>
              <a:rPr lang="en-GB" sz="1200" b="1" dirty="0" smtClean="0">
                <a:solidFill>
                  <a:srgbClr val="008BC8"/>
                </a:solidFill>
                <a:latin typeface="Verdana"/>
              </a:rPr>
              <a:t>echa.europa.eu/regulations/reach/downstream-users</a:t>
            </a:r>
            <a:endParaRPr lang="en-GB" sz="1200" b="1" dirty="0">
              <a:solidFill>
                <a:srgbClr val="008BC8"/>
              </a:solidFill>
              <a:latin typeface="Verdana"/>
            </a:endParaRPr>
          </a:p>
        </p:txBody>
      </p:sp>
    </p:spTree>
    <p:extLst>
      <p:ext uri="{BB962C8B-B14F-4D97-AF65-F5344CB8AC3E}">
        <p14:creationId xmlns:p14="http://schemas.microsoft.com/office/powerpoint/2010/main" val="429228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68506" y="53770"/>
            <a:ext cx="8229600" cy="1143000"/>
          </a:xfrm>
        </p:spPr>
        <p:txBody>
          <a:bodyPr>
            <a:normAutofit/>
          </a:bodyPr>
          <a:lstStyle/>
          <a:p>
            <a:pPr algn="l"/>
            <a:r>
              <a:rPr lang="en-US" altLang="en-US" sz="2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Information to consumers</a:t>
            </a:r>
            <a:endParaRPr lang="en-GB" sz="2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FBF7E9CE-8ECA-47E2-BD73-4D736B317C11}" type="slidenum">
              <a:rPr lang="en-GB" smtClean="0"/>
              <a:t>41</a:t>
            </a:fld>
            <a:endParaRPr lang="en-GB"/>
          </a:p>
        </p:txBody>
      </p:sp>
      <p:sp>
        <p:nvSpPr>
          <p:cNvPr id="7" name="Rectangle 4"/>
          <p:cNvSpPr>
            <a:spLocks noChangeArrowheads="1"/>
          </p:cNvSpPr>
          <p:nvPr/>
        </p:nvSpPr>
        <p:spPr bwMode="auto">
          <a:xfrm>
            <a:off x="649538" y="1196770"/>
            <a:ext cx="687479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tabLst>
                <a:tab pos="388938" algn="l"/>
                <a:tab pos="576263" algn="l"/>
              </a:tabLst>
              <a:defRPr sz="2200">
                <a:solidFill>
                  <a:schemeClr val="tx1"/>
                </a:solidFill>
                <a:latin typeface="Verdana" pitchFamily="34" charset="0"/>
                <a:ea typeface="MS PGothic" pitchFamily="34" charset="-128"/>
              </a:defRPr>
            </a:lvl1pPr>
            <a:lvl2pPr marL="742950" indent="-285750" eaLnBrk="0" hangingPunct="0">
              <a:spcBef>
                <a:spcPct val="20000"/>
              </a:spcBef>
              <a:buClr>
                <a:schemeClr val="tx2"/>
              </a:buClr>
              <a:buChar char="•"/>
              <a:tabLst>
                <a:tab pos="388938" algn="l"/>
                <a:tab pos="576263" algn="l"/>
              </a:tabLst>
              <a:defRPr>
                <a:solidFill>
                  <a:schemeClr val="tx1"/>
                </a:solidFill>
                <a:latin typeface="Verdana" pitchFamily="34" charset="0"/>
                <a:ea typeface="MS PGothic" pitchFamily="34" charset="-128"/>
              </a:defRPr>
            </a:lvl2pPr>
            <a:lvl3pPr marL="1143000" indent="-228600" eaLnBrk="0" hangingPunct="0">
              <a:spcBef>
                <a:spcPct val="20000"/>
              </a:spcBef>
              <a:buClr>
                <a:schemeClr val="tx2"/>
              </a:buClr>
              <a:buChar char="•"/>
              <a:tabLst>
                <a:tab pos="388938" algn="l"/>
                <a:tab pos="576263" algn="l"/>
              </a:tabLst>
              <a:defRPr sz="1400">
                <a:solidFill>
                  <a:schemeClr val="tx1"/>
                </a:solidFill>
                <a:latin typeface="Verdana" pitchFamily="34" charset="0"/>
                <a:ea typeface="MS PGothic" pitchFamily="34" charset="-128"/>
              </a:defRPr>
            </a:lvl3pPr>
            <a:lvl4pPr marL="1600200" indent="-228600" eaLnBrk="0" hangingPunct="0">
              <a:spcBef>
                <a:spcPct val="20000"/>
              </a:spcBef>
              <a:buClr>
                <a:schemeClr val="tx2"/>
              </a:buClr>
              <a:buChar char="•"/>
              <a:tabLst>
                <a:tab pos="388938" algn="l"/>
                <a:tab pos="576263" algn="l"/>
              </a:tabLst>
              <a:defRPr sz="1200">
                <a:solidFill>
                  <a:schemeClr val="tx1"/>
                </a:solidFill>
                <a:latin typeface="Verdana" pitchFamily="34" charset="0"/>
                <a:ea typeface="MS PGothic" pitchFamily="34" charset="-128"/>
              </a:defRPr>
            </a:lvl4pPr>
            <a:lvl5pPr marL="2057400" indent="-228600" eaLnBrk="0" hangingPunct="0">
              <a:spcBef>
                <a:spcPct val="20000"/>
              </a:spcBef>
              <a:buClr>
                <a:schemeClr val="hlink"/>
              </a:buClr>
              <a:buChar char="•"/>
              <a:tabLst>
                <a:tab pos="388938" algn="l"/>
                <a:tab pos="576263" algn="l"/>
              </a:tabLst>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hlink"/>
              </a:buClr>
              <a:buChar char="•"/>
              <a:tabLst>
                <a:tab pos="388938" algn="l"/>
                <a:tab pos="576263" algn="l"/>
              </a:tabLst>
              <a:defRPr sz="2000">
                <a:solidFill>
                  <a:schemeClr val="tx1"/>
                </a:solidFill>
                <a:latin typeface="Arial" charset="0"/>
                <a:ea typeface="MS PGothic" pitchFamily="34" charset="-128"/>
              </a:defRPr>
            </a:lvl9pPr>
          </a:lstStyle>
          <a:p>
            <a:pPr eaLnBrk="1" fontAlgn="auto" hangingPunct="1">
              <a:spcAft>
                <a:spcPts val="0"/>
              </a:spcAft>
              <a:buClrTx/>
              <a:buFontTx/>
              <a:buNone/>
            </a:pPr>
            <a:endParaRPr lang="en-US" altLang="en-US" sz="2600" b="1" dirty="0">
              <a:solidFill>
                <a:srgbClr val="0046AD"/>
              </a:solidFill>
            </a:endParaRPr>
          </a:p>
        </p:txBody>
      </p:sp>
      <p:sp>
        <p:nvSpPr>
          <p:cNvPr id="8" name="Rectangle 7"/>
          <p:cNvSpPr/>
          <p:nvPr/>
        </p:nvSpPr>
        <p:spPr>
          <a:xfrm>
            <a:off x="1835696" y="6320353"/>
            <a:ext cx="5544616" cy="276999"/>
          </a:xfrm>
          <a:prstGeom prst="rect">
            <a:avLst/>
          </a:prstGeom>
        </p:spPr>
        <p:txBody>
          <a:bodyPr wrap="square">
            <a:spAutoFit/>
          </a:bodyPr>
          <a:lstStyle/>
          <a:p>
            <a:pPr lvl="0" algn="ctr">
              <a:defRPr/>
            </a:pPr>
            <a:r>
              <a:rPr lang="en-GB" sz="1200" b="1" dirty="0">
                <a:solidFill>
                  <a:srgbClr val="008BC8"/>
                </a:solidFill>
                <a:latin typeface="Verdana"/>
              </a:rPr>
              <a:t>https://chemicalsinourlife.echa.europa.eu/</a:t>
            </a:r>
          </a:p>
        </p:txBody>
      </p:sp>
      <p:pic>
        <p:nvPicPr>
          <p:cNvPr id="10" name="Picture 9"/>
          <p:cNvPicPr>
            <a:picLocks noChangeAspect="1"/>
          </p:cNvPicPr>
          <p:nvPr/>
        </p:nvPicPr>
        <p:blipFill>
          <a:blip r:embed="rId3"/>
          <a:stretch>
            <a:fillRect/>
          </a:stretch>
        </p:blipFill>
        <p:spPr>
          <a:xfrm>
            <a:off x="521804" y="1124744"/>
            <a:ext cx="8100392" cy="5099411"/>
          </a:xfrm>
          <a:prstGeom prst="rect">
            <a:avLst/>
          </a:prstGeom>
          <a:ln>
            <a:solidFill>
              <a:schemeClr val="bg2">
                <a:lumMod val="90000"/>
              </a:schemeClr>
            </a:solidFill>
          </a:ln>
        </p:spPr>
      </p:pic>
    </p:spTree>
    <p:extLst>
      <p:ext uri="{BB962C8B-B14F-4D97-AF65-F5344CB8AC3E}">
        <p14:creationId xmlns:p14="http://schemas.microsoft.com/office/powerpoint/2010/main" val="4121246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pPr algn="l"/>
            <a:r>
              <a:rPr lang="en-GB" sz="3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Aims of REACH and CLP</a:t>
            </a:r>
            <a:endParaRPr lang="en-GB" sz="36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340768"/>
            <a:ext cx="8229600" cy="3168352"/>
          </a:xfrm>
        </p:spPr>
        <p:txBody>
          <a:bodyPr>
            <a:normAutofit/>
          </a:bodyPr>
          <a:lstStyle/>
          <a:p>
            <a:r>
              <a:rPr lang="en-GB" sz="2600" dirty="0" smtClean="0">
                <a:latin typeface="Verdana" panose="020B0604030504040204" pitchFamily="34" charset="0"/>
                <a:ea typeface="Verdana" panose="020B0604030504040204" pitchFamily="34" charset="0"/>
                <a:cs typeface="Verdana" panose="020B0604030504040204" pitchFamily="34" charset="0"/>
              </a:rPr>
              <a:t>Ensure a high level of protection of human health and the environment</a:t>
            </a:r>
          </a:p>
          <a:p>
            <a:r>
              <a:rPr lang="fi-FI" sz="2600" dirty="0" smtClean="0">
                <a:latin typeface="Verdana" panose="020B0604030504040204" pitchFamily="34" charset="0"/>
                <a:ea typeface="Verdana" panose="020B0604030504040204" pitchFamily="34" charset="0"/>
                <a:cs typeface="Verdana" panose="020B0604030504040204" pitchFamily="34" charset="0"/>
              </a:rPr>
              <a:t>Ensure promotion of alternative methods for assessment of hazards of substances</a:t>
            </a:r>
            <a:endParaRPr lang="en-GB" sz="2600" dirty="0" smtClean="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GB" sz="2600" dirty="0" smtClean="0">
                <a:latin typeface="Verdana" panose="020B0604030504040204" pitchFamily="34" charset="0"/>
                <a:ea typeface="Verdana" panose="020B0604030504040204" pitchFamily="34" charset="0"/>
                <a:cs typeface="Verdana" panose="020B0604030504040204" pitchFamily="34" charset="0"/>
              </a:rPr>
              <a:t>Ensure the free movement of chemicals</a:t>
            </a:r>
          </a:p>
          <a:p>
            <a:pPr>
              <a:lnSpc>
                <a:spcPct val="150000"/>
              </a:lnSpc>
            </a:pPr>
            <a:r>
              <a:rPr lang="en-GB" sz="2600" dirty="0" smtClean="0">
                <a:latin typeface="Verdana" panose="020B0604030504040204" pitchFamily="34" charset="0"/>
                <a:ea typeface="Verdana" panose="020B0604030504040204" pitchFamily="34" charset="0"/>
                <a:cs typeface="Verdana" panose="020B0604030504040204" pitchFamily="34" charset="0"/>
              </a:rPr>
              <a:t>Enhance competitiveness and innovation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4581127"/>
            <a:ext cx="1186685" cy="1728845"/>
          </a:xfrm>
          <a:prstGeom prst="rect">
            <a:avLst/>
          </a:prstGeom>
        </p:spPr>
      </p:pic>
      <p:sp>
        <p:nvSpPr>
          <p:cNvPr id="5" name="Slide Number Placeholder 4"/>
          <p:cNvSpPr>
            <a:spLocks noGrp="1"/>
          </p:cNvSpPr>
          <p:nvPr>
            <p:ph type="sldNum" sz="quarter" idx="12"/>
          </p:nvPr>
        </p:nvSpPr>
        <p:spPr/>
        <p:txBody>
          <a:bodyPr/>
          <a:lstStyle/>
          <a:p>
            <a:fld id="{FBF7E9CE-8ECA-47E2-BD73-4D736B317C11}" type="slidenum">
              <a:rPr lang="en-GB" smtClean="0"/>
              <a:t>5</a:t>
            </a:fld>
            <a:endParaRPr lang="en-GB" dirty="0"/>
          </a:p>
        </p:txBody>
      </p:sp>
    </p:spTree>
    <p:extLst>
      <p:ext uri="{BB962C8B-B14F-4D97-AF65-F5344CB8AC3E}">
        <p14:creationId xmlns:p14="http://schemas.microsoft.com/office/powerpoint/2010/main" val="2440232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pPr algn="l"/>
            <a:r>
              <a:rPr lang="en-GB" sz="3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Key elements of REACH</a:t>
            </a:r>
            <a:br>
              <a:rPr lang="en-GB" sz="3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1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Registration, Evaluation, Authorisation and Restriction of Chemicals (EC) </a:t>
            </a:r>
            <a:r>
              <a:rPr lang="en-GB" sz="1400" b="1" dirty="0">
                <a:solidFill>
                  <a:srgbClr val="0046AD"/>
                </a:solidFill>
                <a:latin typeface="Verdana" panose="020B0604030504040204" pitchFamily="34" charset="0"/>
                <a:ea typeface="Verdana" panose="020B0604030504040204" pitchFamily="34" charset="0"/>
                <a:cs typeface="Verdana" panose="020B0604030504040204" pitchFamily="34" charset="0"/>
              </a:rPr>
              <a:t>No </a:t>
            </a:r>
            <a:r>
              <a:rPr lang="en-GB" sz="1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1907/2006</a:t>
            </a:r>
            <a:endParaRPr lang="en-GB" sz="36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ounded Rectangle 7"/>
          <p:cNvSpPr/>
          <p:nvPr/>
        </p:nvSpPr>
        <p:spPr>
          <a:xfrm>
            <a:off x="611560" y="1988840"/>
            <a:ext cx="2016224" cy="1008112"/>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611560" y="3068960"/>
            <a:ext cx="2016224" cy="1008112"/>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611560" y="4149080"/>
            <a:ext cx="2016224" cy="1152128"/>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683568" y="2308810"/>
            <a:ext cx="1872208" cy="353943"/>
          </a:xfrm>
          <a:prstGeom prst="rect">
            <a:avLst/>
          </a:prstGeom>
          <a:noFill/>
        </p:spPr>
        <p:txBody>
          <a:bodyPr wrap="square" rtlCol="0">
            <a:spAutoFit/>
          </a:bodyPr>
          <a:lstStyle/>
          <a:p>
            <a:pPr algn="ctr"/>
            <a:r>
              <a:rPr lang="en-GB" sz="17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Registration</a:t>
            </a:r>
            <a:endParaRPr lang="en-GB" sz="17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683568" y="3356992"/>
            <a:ext cx="1872208" cy="353943"/>
          </a:xfrm>
          <a:prstGeom prst="rect">
            <a:avLst/>
          </a:prstGeom>
          <a:noFill/>
        </p:spPr>
        <p:txBody>
          <a:bodyPr wrap="square" rtlCol="0">
            <a:spAutoFit/>
          </a:bodyPr>
          <a:lstStyle/>
          <a:p>
            <a:pPr algn="ctr"/>
            <a:r>
              <a:rPr lang="en-GB" sz="17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Evaluation</a:t>
            </a:r>
            <a:endParaRPr lang="en-GB" sz="17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683568" y="4280029"/>
            <a:ext cx="1872208" cy="877163"/>
          </a:xfrm>
          <a:prstGeom prst="rect">
            <a:avLst/>
          </a:prstGeom>
          <a:noFill/>
        </p:spPr>
        <p:txBody>
          <a:bodyPr wrap="square" rtlCol="0">
            <a:spAutoFit/>
          </a:bodyPr>
          <a:lstStyle/>
          <a:p>
            <a:pPr algn="ctr"/>
            <a:r>
              <a:rPr lang="en-GB" sz="17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Regulatory Risk</a:t>
            </a:r>
          </a:p>
          <a:p>
            <a:pPr algn="ctr"/>
            <a:r>
              <a:rPr lang="en-GB" sz="17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Management</a:t>
            </a:r>
            <a:endParaRPr lang="en-GB" sz="17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2807804" y="1966481"/>
            <a:ext cx="5184576" cy="1246495"/>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Substances manufactured and imported into EEA are registered with ECHA</a:t>
            </a:r>
          </a:p>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Information for safe use is communicated in the supply chain</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18" name="Rounded Rectangle 17"/>
          <p:cNvSpPr/>
          <p:nvPr/>
        </p:nvSpPr>
        <p:spPr>
          <a:xfrm>
            <a:off x="2699792" y="1988840"/>
            <a:ext cx="5400600" cy="1008112"/>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2803426" y="3133417"/>
            <a:ext cx="5184576" cy="1015663"/>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Examination of registrant testing proposals</a:t>
            </a:r>
          </a:p>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Compliance check of registration dossiers</a:t>
            </a:r>
          </a:p>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Evaluation of substances</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20" name="Rounded Rectangle 19"/>
          <p:cNvSpPr/>
          <p:nvPr/>
        </p:nvSpPr>
        <p:spPr>
          <a:xfrm>
            <a:off x="2699792" y="3068960"/>
            <a:ext cx="5400600" cy="1008112"/>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2771800" y="4293096"/>
            <a:ext cx="5184576" cy="784830"/>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Authorisation</a:t>
            </a:r>
          </a:p>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Restriction</a:t>
            </a:r>
          </a:p>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Harmonised classification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22" name="Rounded Rectangle 21"/>
          <p:cNvSpPr/>
          <p:nvPr/>
        </p:nvSpPr>
        <p:spPr>
          <a:xfrm>
            <a:off x="2699792" y="4149080"/>
            <a:ext cx="5400600" cy="1152128"/>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FBF7E9CE-8ECA-47E2-BD73-4D736B317C11}" type="slidenum">
              <a:rPr lang="en-GB" smtClean="0"/>
              <a:t>6</a:t>
            </a:fld>
            <a:endParaRPr lang="en-GB" dirty="0"/>
          </a:p>
        </p:txBody>
      </p:sp>
    </p:spTree>
    <p:extLst>
      <p:ext uri="{BB962C8B-B14F-4D97-AF65-F5344CB8AC3E}">
        <p14:creationId xmlns:p14="http://schemas.microsoft.com/office/powerpoint/2010/main" val="1556639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Key elements of CLP </a:t>
            </a:r>
            <a:br>
              <a:rPr lang="en-GB" sz="3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br>
            <a:r>
              <a:rPr lang="en-GB" sz="1400" b="1" dirty="0">
                <a:solidFill>
                  <a:srgbClr val="0046AD"/>
                </a:solidFill>
                <a:latin typeface="Verdana" panose="020B0604030504040204" pitchFamily="34" charset="0"/>
                <a:ea typeface="Verdana" panose="020B0604030504040204" pitchFamily="34" charset="0"/>
                <a:cs typeface="Verdana" panose="020B0604030504040204" pitchFamily="34" charset="0"/>
              </a:rPr>
              <a:t>Classification, Labelling and Packaging Regulation (EC) No </a:t>
            </a:r>
            <a:r>
              <a:rPr lang="en-GB" sz="14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1272/2008</a:t>
            </a:r>
            <a:endParaRPr lang="en-GB" sz="14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ounded Rectangle 7"/>
          <p:cNvSpPr/>
          <p:nvPr/>
        </p:nvSpPr>
        <p:spPr>
          <a:xfrm>
            <a:off x="611560" y="1556792"/>
            <a:ext cx="2016224" cy="1008112"/>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611560" y="2636912"/>
            <a:ext cx="2016224" cy="1008112"/>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611560" y="3717032"/>
            <a:ext cx="2016224" cy="1296144"/>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611560" y="5085184"/>
            <a:ext cx="2016224" cy="1008112"/>
          </a:xfrm>
          <a:prstGeom prst="roundRect">
            <a:avLst/>
          </a:prstGeom>
          <a:solidFill>
            <a:srgbClr val="D7EFFA"/>
          </a:solid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611560" y="1844824"/>
            <a:ext cx="1872208" cy="353943"/>
          </a:xfrm>
          <a:prstGeom prst="rect">
            <a:avLst/>
          </a:prstGeom>
          <a:noFill/>
        </p:spPr>
        <p:txBody>
          <a:bodyPr wrap="square" rtlCol="0">
            <a:spAutoFit/>
          </a:bodyPr>
          <a:lstStyle/>
          <a:p>
            <a:pPr algn="ctr"/>
            <a:r>
              <a:rPr lang="en-GB" sz="17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Classify</a:t>
            </a:r>
            <a:endParaRPr lang="en-GB" sz="17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683568" y="2813447"/>
            <a:ext cx="1872208" cy="615553"/>
          </a:xfrm>
          <a:prstGeom prst="rect">
            <a:avLst/>
          </a:prstGeom>
          <a:noFill/>
        </p:spPr>
        <p:txBody>
          <a:bodyPr wrap="square" rtlCol="0">
            <a:spAutoFit/>
          </a:bodyPr>
          <a:lstStyle/>
          <a:p>
            <a:pPr algn="ctr"/>
            <a:r>
              <a:rPr lang="en-GB" sz="17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Label and package</a:t>
            </a:r>
            <a:endParaRPr lang="en-GB" sz="17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683568" y="4149080"/>
            <a:ext cx="1872208" cy="353943"/>
          </a:xfrm>
          <a:prstGeom prst="rect">
            <a:avLst/>
          </a:prstGeom>
          <a:noFill/>
        </p:spPr>
        <p:txBody>
          <a:bodyPr wrap="square" rtlCol="0">
            <a:spAutoFit/>
          </a:bodyPr>
          <a:lstStyle/>
          <a:p>
            <a:pPr algn="ctr"/>
            <a:r>
              <a:rPr lang="en-GB" sz="17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Communicate</a:t>
            </a:r>
            <a:endParaRPr lang="en-GB" sz="1700" b="1" dirty="0">
              <a:solidFill>
                <a:srgbClr val="008BC8"/>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467544" y="5379313"/>
            <a:ext cx="2160240" cy="353943"/>
          </a:xfrm>
          <a:prstGeom prst="rect">
            <a:avLst/>
          </a:prstGeom>
          <a:noFill/>
        </p:spPr>
        <p:txBody>
          <a:bodyPr wrap="square" rtlCol="0">
            <a:spAutoFit/>
          </a:bodyPr>
          <a:lstStyle/>
          <a:p>
            <a:pPr algn="ctr"/>
            <a:r>
              <a:rPr lang="en-GB" sz="1700" b="1" dirty="0" smtClean="0">
                <a:solidFill>
                  <a:srgbClr val="008BC8"/>
                </a:solidFill>
                <a:latin typeface="Verdana" panose="020B0604030504040204" pitchFamily="34" charset="0"/>
                <a:ea typeface="Verdana" panose="020B0604030504040204" pitchFamily="34" charset="0"/>
                <a:cs typeface="Verdana" panose="020B0604030504040204" pitchFamily="34" charset="0"/>
              </a:rPr>
              <a:t>Harmonise</a:t>
            </a:r>
          </a:p>
        </p:txBody>
      </p:sp>
      <p:sp>
        <p:nvSpPr>
          <p:cNvPr id="16" name="TextBox 15"/>
          <p:cNvSpPr txBox="1"/>
          <p:nvPr/>
        </p:nvSpPr>
        <p:spPr>
          <a:xfrm>
            <a:off x="2771800" y="1780074"/>
            <a:ext cx="5184576" cy="784830"/>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Manufacturers, importers and downstream users classify substances and mixtures</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18" name="Rounded Rectangle 17"/>
          <p:cNvSpPr/>
          <p:nvPr/>
        </p:nvSpPr>
        <p:spPr>
          <a:xfrm>
            <a:off x="2699792" y="1556792"/>
            <a:ext cx="5400600" cy="1008112"/>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2771800" y="2788186"/>
            <a:ext cx="5184576" cy="784830"/>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Suppliers label and package them in accordance with CLP</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20" name="Rounded Rectangle 19"/>
          <p:cNvSpPr/>
          <p:nvPr/>
        </p:nvSpPr>
        <p:spPr>
          <a:xfrm>
            <a:off x="2699792" y="2636912"/>
            <a:ext cx="5400600" cy="1008112"/>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2771800" y="3751872"/>
            <a:ext cx="5688632" cy="1477328"/>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a:latin typeface="Verdana" panose="020B0604030504040204" pitchFamily="34" charset="0"/>
                <a:ea typeface="Verdana" panose="020B0604030504040204" pitchFamily="34" charset="0"/>
                <a:cs typeface="Verdana" panose="020B0604030504040204" pitchFamily="34" charset="0"/>
              </a:rPr>
              <a:t>Manufacturers, importers and downstream users </a:t>
            </a:r>
            <a:r>
              <a:rPr lang="en-GB" sz="1500" dirty="0" smtClean="0">
                <a:latin typeface="Verdana" panose="020B0604030504040204" pitchFamily="34" charset="0"/>
                <a:ea typeface="Verdana" panose="020B0604030504040204" pitchFamily="34" charset="0"/>
                <a:cs typeface="Verdana" panose="020B0604030504040204" pitchFamily="34" charset="0"/>
              </a:rPr>
              <a:t>notify substance to ECHA’s classification and </a:t>
            </a:r>
            <a:br>
              <a:rPr lang="en-GB" sz="1500" dirty="0" smtClean="0">
                <a:latin typeface="Verdana" panose="020B0604030504040204" pitchFamily="34" charset="0"/>
                <a:ea typeface="Verdana" panose="020B0604030504040204" pitchFamily="34" charset="0"/>
                <a:cs typeface="Verdana" panose="020B0604030504040204" pitchFamily="34" charset="0"/>
              </a:rPr>
            </a:br>
            <a:r>
              <a:rPr lang="en-GB" sz="1500" dirty="0" smtClean="0">
                <a:latin typeface="Verdana" panose="020B0604030504040204" pitchFamily="34" charset="0"/>
                <a:ea typeface="Verdana" panose="020B0604030504040204" pitchFamily="34" charset="0"/>
                <a:cs typeface="Verdana" panose="020B0604030504040204" pitchFamily="34" charset="0"/>
              </a:rPr>
              <a:t>labelling inventory </a:t>
            </a:r>
            <a:endParaRPr lang="en-GB" sz="15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Suppliers communicate information to </a:t>
            </a:r>
            <a:br>
              <a:rPr lang="en-GB" sz="1500" dirty="0" smtClean="0">
                <a:latin typeface="Verdana" panose="020B0604030504040204" pitchFamily="34" charset="0"/>
                <a:ea typeface="Verdana" panose="020B0604030504040204" pitchFamily="34" charset="0"/>
                <a:cs typeface="Verdana" panose="020B0604030504040204" pitchFamily="34" charset="0"/>
              </a:rPr>
            </a:br>
            <a:r>
              <a:rPr lang="en-GB" sz="1500" dirty="0" smtClean="0">
                <a:latin typeface="Verdana" panose="020B0604030504040204" pitchFamily="34" charset="0"/>
                <a:ea typeface="Verdana" panose="020B0604030504040204" pitchFamily="34" charset="0"/>
                <a:cs typeface="Verdana" panose="020B0604030504040204" pitchFamily="34" charset="0"/>
              </a:rPr>
              <a:t>Poison </a:t>
            </a:r>
            <a:r>
              <a:rPr lang="en-GB" sz="1500" dirty="0">
                <a:latin typeface="Verdana" panose="020B0604030504040204" pitchFamily="34" charset="0"/>
                <a:ea typeface="Verdana" panose="020B0604030504040204" pitchFamily="34" charset="0"/>
                <a:cs typeface="Verdana" panose="020B0604030504040204" pitchFamily="34" charset="0"/>
              </a:rPr>
              <a:t>C</a:t>
            </a:r>
            <a:r>
              <a:rPr lang="en-GB" sz="1500" dirty="0" smtClean="0">
                <a:latin typeface="Verdana" panose="020B0604030504040204" pitchFamily="34" charset="0"/>
                <a:ea typeface="Verdana" panose="020B0604030504040204" pitchFamily="34" charset="0"/>
                <a:cs typeface="Verdana" panose="020B0604030504040204" pitchFamily="34" charset="0"/>
              </a:rPr>
              <a:t>entres</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22" name="Rounded Rectangle 21"/>
          <p:cNvSpPr/>
          <p:nvPr/>
        </p:nvSpPr>
        <p:spPr>
          <a:xfrm>
            <a:off x="2699792" y="3717032"/>
            <a:ext cx="5400600" cy="1296144"/>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2771800" y="5157192"/>
            <a:ext cx="5184576" cy="1015663"/>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CLP implements UN Globally Harmonised System</a:t>
            </a:r>
          </a:p>
          <a:p>
            <a:pPr marL="285750" indent="-285750">
              <a:buFont typeface="Arial" panose="020B0604020202020204" pitchFamily="34" charset="0"/>
              <a:buChar char="•"/>
            </a:pPr>
            <a:r>
              <a:rPr lang="en-GB" sz="1500" dirty="0" smtClean="0">
                <a:latin typeface="Verdana" panose="020B0604030504040204" pitchFamily="34" charset="0"/>
                <a:ea typeface="Verdana" panose="020B0604030504040204" pitchFamily="34" charset="0"/>
                <a:cs typeface="Verdana" panose="020B0604030504040204" pitchFamily="34" charset="0"/>
              </a:rPr>
              <a:t>The classification of certain substances is harmonised</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24" name="Rounded Rectangle 23"/>
          <p:cNvSpPr/>
          <p:nvPr/>
        </p:nvSpPr>
        <p:spPr>
          <a:xfrm>
            <a:off x="2699792" y="5085184"/>
            <a:ext cx="5400600" cy="1008112"/>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FBF7E9CE-8ECA-47E2-BD73-4D736B317C11}" type="slidenum">
              <a:rPr lang="en-GB" smtClean="0"/>
              <a:t>7</a:t>
            </a:fld>
            <a:endParaRPr lang="en-GB" dirty="0"/>
          </a:p>
        </p:txBody>
      </p:sp>
    </p:spTree>
    <p:extLst>
      <p:ext uri="{BB962C8B-B14F-4D97-AF65-F5344CB8AC3E}">
        <p14:creationId xmlns:p14="http://schemas.microsoft.com/office/powerpoint/2010/main" val="203302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Main roles of industry in REACH &amp; CLP</a:t>
            </a:r>
            <a:endParaRPr lang="en-GB" sz="28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ounded Rectangle 5"/>
          <p:cNvSpPr/>
          <p:nvPr/>
        </p:nvSpPr>
        <p:spPr>
          <a:xfrm>
            <a:off x="611560" y="1338180"/>
            <a:ext cx="3816424" cy="1944216"/>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2051720" y="1812326"/>
            <a:ext cx="2304256" cy="1015663"/>
          </a:xfrm>
          <a:prstGeom prst="rect">
            <a:avLst/>
          </a:prstGeom>
          <a:noFill/>
          <a:ln w="28575">
            <a:noFill/>
          </a:ln>
        </p:spPr>
        <p:txBody>
          <a:bodyPr wrap="square" rtlCol="0">
            <a:spAutoFit/>
          </a:bodyPr>
          <a:lstStyle/>
          <a:p>
            <a:pPr algn="r"/>
            <a:r>
              <a:rPr lang="en-GB" sz="1500" b="1" dirty="0" smtClean="0">
                <a:latin typeface="Verdana" panose="020B0604030504040204" pitchFamily="34" charset="0"/>
                <a:ea typeface="Verdana" panose="020B0604030504040204" pitchFamily="34" charset="0"/>
                <a:cs typeface="Verdana" panose="020B0604030504040204" pitchFamily="34" charset="0"/>
              </a:rPr>
              <a:t>Manufacturer</a:t>
            </a:r>
            <a:r>
              <a:rPr lang="en-GB" sz="1500" dirty="0" smtClean="0">
                <a:latin typeface="Verdana" panose="020B0604030504040204" pitchFamily="34" charset="0"/>
                <a:ea typeface="Verdana" panose="020B0604030504040204" pitchFamily="34" charset="0"/>
                <a:cs typeface="Verdana" panose="020B0604030504040204" pitchFamily="34" charset="0"/>
              </a:rPr>
              <a:t>: manufactures a substance</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4572000" y="1792874"/>
            <a:ext cx="2376264" cy="1015663"/>
          </a:xfrm>
          <a:prstGeom prst="rect">
            <a:avLst/>
          </a:prstGeom>
          <a:noFill/>
          <a:ln w="28575">
            <a:noFill/>
          </a:ln>
        </p:spPr>
        <p:txBody>
          <a:bodyPr wrap="square" rtlCol="0">
            <a:spAutoFit/>
          </a:bodyPr>
          <a:lstStyle/>
          <a:p>
            <a:r>
              <a:rPr lang="en-GB" sz="1500" b="1" dirty="0" smtClean="0">
                <a:latin typeface="Verdana" panose="020B0604030504040204" pitchFamily="34" charset="0"/>
                <a:ea typeface="Verdana" panose="020B0604030504040204" pitchFamily="34" charset="0"/>
                <a:cs typeface="Verdana" panose="020B0604030504040204" pitchFamily="34" charset="0"/>
              </a:rPr>
              <a:t>Importer</a:t>
            </a:r>
            <a:r>
              <a:rPr lang="en-GB" sz="1500" dirty="0" smtClean="0">
                <a:latin typeface="Verdana" panose="020B0604030504040204" pitchFamily="34" charset="0"/>
                <a:ea typeface="Verdana" panose="020B0604030504040204" pitchFamily="34" charset="0"/>
                <a:cs typeface="Verdana" panose="020B0604030504040204" pitchFamily="34" charset="0"/>
              </a:rPr>
              <a:t>:</a:t>
            </a:r>
            <a:r>
              <a:rPr lang="en-GB" sz="1500" b="1" dirty="0" smtClean="0">
                <a:latin typeface="Verdana" panose="020B0604030504040204" pitchFamily="34" charset="0"/>
                <a:ea typeface="Verdana" panose="020B0604030504040204" pitchFamily="34" charset="0"/>
                <a:cs typeface="Verdana" panose="020B0604030504040204" pitchFamily="34" charset="0"/>
              </a:rPr>
              <a:t> </a:t>
            </a:r>
            <a:r>
              <a:rPr lang="en-GB" sz="1500" dirty="0" smtClean="0">
                <a:latin typeface="Verdana" panose="020B0604030504040204" pitchFamily="34" charset="0"/>
                <a:ea typeface="Verdana" panose="020B0604030504040204" pitchFamily="34" charset="0"/>
                <a:cs typeface="Verdana" panose="020B0604030504040204" pitchFamily="34" charset="0"/>
              </a:rPr>
              <a:t>imports chemicals from outside the </a:t>
            </a:r>
            <a:br>
              <a:rPr lang="en-GB" sz="1500" dirty="0" smtClean="0">
                <a:latin typeface="Verdana" panose="020B0604030504040204" pitchFamily="34" charset="0"/>
                <a:ea typeface="Verdana" panose="020B0604030504040204" pitchFamily="34" charset="0"/>
                <a:cs typeface="Verdana" panose="020B0604030504040204" pitchFamily="34" charset="0"/>
              </a:rPr>
            </a:br>
            <a:r>
              <a:rPr lang="en-GB" sz="1500" dirty="0" smtClean="0">
                <a:latin typeface="Verdana" panose="020B0604030504040204" pitchFamily="34" charset="0"/>
                <a:ea typeface="Verdana" panose="020B0604030504040204" pitchFamily="34" charset="0"/>
                <a:cs typeface="Verdana" panose="020B0604030504040204" pitchFamily="34" charset="0"/>
              </a:rPr>
              <a:t>EEA</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2195736" y="3578266"/>
            <a:ext cx="2232248" cy="1708160"/>
          </a:xfrm>
          <a:prstGeom prst="rect">
            <a:avLst/>
          </a:prstGeom>
          <a:noFill/>
          <a:ln w="28575">
            <a:noFill/>
          </a:ln>
        </p:spPr>
        <p:txBody>
          <a:bodyPr wrap="square" rtlCol="0">
            <a:spAutoFit/>
          </a:bodyPr>
          <a:lstStyle/>
          <a:p>
            <a:pPr algn="r"/>
            <a:r>
              <a:rPr lang="en-GB" sz="1500" b="1" dirty="0" smtClean="0">
                <a:latin typeface="Verdana" panose="020B0604030504040204" pitchFamily="34" charset="0"/>
                <a:ea typeface="Verdana" panose="020B0604030504040204" pitchFamily="34" charset="0"/>
                <a:cs typeface="Verdana" panose="020B0604030504040204" pitchFamily="34" charset="0"/>
              </a:rPr>
              <a:t>Downstream user</a:t>
            </a:r>
            <a:r>
              <a:rPr lang="en-GB" sz="1500" dirty="0" smtClean="0">
                <a:latin typeface="Verdana" panose="020B0604030504040204" pitchFamily="34" charset="0"/>
                <a:ea typeface="Verdana" panose="020B0604030504040204" pitchFamily="34" charset="0"/>
                <a:cs typeface="Verdana" panose="020B0604030504040204" pitchFamily="34" charset="0"/>
              </a:rPr>
              <a:t>: uses chemicals, </a:t>
            </a:r>
          </a:p>
          <a:p>
            <a:pPr algn="r"/>
            <a:r>
              <a:rPr lang="en-GB" sz="1500" dirty="0" smtClean="0">
                <a:latin typeface="Verdana" panose="020B0604030504040204" pitchFamily="34" charset="0"/>
                <a:ea typeface="Verdana" panose="020B0604030504040204" pitchFamily="34" charset="0"/>
                <a:cs typeface="Verdana" panose="020B0604030504040204" pitchFamily="34" charset="0"/>
              </a:rPr>
              <a:t>e.g.: formulates, transfers or </a:t>
            </a:r>
            <a:br>
              <a:rPr lang="en-GB" sz="1500" dirty="0" smtClean="0">
                <a:latin typeface="Verdana" panose="020B0604030504040204" pitchFamily="34" charset="0"/>
                <a:ea typeface="Verdana" panose="020B0604030504040204" pitchFamily="34" charset="0"/>
                <a:cs typeface="Verdana" panose="020B0604030504040204" pitchFamily="34" charset="0"/>
              </a:rPr>
            </a:br>
            <a:r>
              <a:rPr lang="en-GB" sz="1500" dirty="0" smtClean="0">
                <a:latin typeface="Verdana" panose="020B0604030504040204" pitchFamily="34" charset="0"/>
                <a:ea typeface="Verdana" panose="020B0604030504040204" pitchFamily="34" charset="0"/>
                <a:cs typeface="Verdana" panose="020B0604030504040204" pitchFamily="34" charset="0"/>
              </a:rPr>
              <a:t>uses mixtures, produces articles</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4572000" y="3595689"/>
            <a:ext cx="1944216" cy="1246495"/>
          </a:xfrm>
          <a:prstGeom prst="rect">
            <a:avLst/>
          </a:prstGeom>
          <a:noFill/>
          <a:ln w="28575">
            <a:noFill/>
          </a:ln>
        </p:spPr>
        <p:txBody>
          <a:bodyPr wrap="square" rtlCol="0">
            <a:spAutoFit/>
          </a:bodyPr>
          <a:lstStyle/>
          <a:p>
            <a:r>
              <a:rPr lang="en-GB" sz="1500" b="1" dirty="0" smtClean="0">
                <a:latin typeface="Verdana" panose="020B0604030504040204" pitchFamily="34" charset="0"/>
                <a:ea typeface="Verdana" panose="020B0604030504040204" pitchFamily="34" charset="0"/>
                <a:cs typeface="Verdana" panose="020B0604030504040204" pitchFamily="34" charset="0"/>
              </a:rPr>
              <a:t>Distributor</a:t>
            </a:r>
            <a:r>
              <a:rPr lang="en-GB" sz="1500" dirty="0" smtClean="0">
                <a:latin typeface="Verdana" panose="020B0604030504040204" pitchFamily="34" charset="0"/>
                <a:ea typeface="Verdana" panose="020B0604030504040204" pitchFamily="34" charset="0"/>
                <a:cs typeface="Verdana" panose="020B0604030504040204" pitchFamily="34" charset="0"/>
              </a:rPr>
              <a:t>: stores or distributes chemicals</a:t>
            </a:r>
          </a:p>
          <a:p>
            <a:r>
              <a:rPr lang="en-GB" sz="1500" dirty="0" smtClean="0">
                <a:latin typeface="Verdana" panose="020B0604030504040204" pitchFamily="34" charset="0"/>
                <a:ea typeface="Verdana" panose="020B0604030504040204" pitchFamily="34" charset="0"/>
                <a:cs typeface="Verdana" panose="020B0604030504040204" pitchFamily="34" charset="0"/>
              </a:rPr>
              <a:t> </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
        <p:nvSpPr>
          <p:cNvPr id="20" name="Rounded Rectangle 19"/>
          <p:cNvSpPr/>
          <p:nvPr/>
        </p:nvSpPr>
        <p:spPr>
          <a:xfrm>
            <a:off x="4499992" y="1338180"/>
            <a:ext cx="3816424" cy="1944216"/>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ounded Rectangle 20"/>
          <p:cNvSpPr/>
          <p:nvPr/>
        </p:nvSpPr>
        <p:spPr>
          <a:xfrm>
            <a:off x="611560" y="3354404"/>
            <a:ext cx="3816424" cy="1944216"/>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ed Rectangle 21"/>
          <p:cNvSpPr/>
          <p:nvPr/>
        </p:nvSpPr>
        <p:spPr>
          <a:xfrm>
            <a:off x="4499992" y="3354404"/>
            <a:ext cx="3816424" cy="1944216"/>
          </a:xfrm>
          <a:prstGeom prst="roundRect">
            <a:avLst/>
          </a:prstGeom>
          <a:noFill/>
          <a:ln w="28575">
            <a:solidFill>
              <a:srgbClr val="008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539552" y="5517232"/>
            <a:ext cx="8352928" cy="707886"/>
          </a:xfrm>
          <a:prstGeom prst="rect">
            <a:avLst/>
          </a:prstGeom>
          <a:noFill/>
        </p:spPr>
        <p:txBody>
          <a:bodyPr wrap="square" rtlCol="0">
            <a:spAutoFit/>
          </a:bodyPr>
          <a:lstStyle/>
          <a:p>
            <a:r>
              <a:rPr lang="en-GB" sz="20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A company may have multiple roles – the role depends on the activity being undertaken with a given substance</a:t>
            </a:r>
            <a:endParaRPr lang="en-GB" sz="20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686026"/>
            <a:ext cx="1546873" cy="1219842"/>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3683965"/>
            <a:ext cx="1709635" cy="109840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1124744"/>
            <a:ext cx="2016224" cy="2157652"/>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6632" r="15675" b="18119"/>
          <a:stretch/>
        </p:blipFill>
        <p:spPr>
          <a:xfrm>
            <a:off x="539552" y="3486226"/>
            <a:ext cx="1584176" cy="1101471"/>
          </a:xfrm>
          <a:prstGeom prst="rect">
            <a:avLst/>
          </a:prstGeom>
        </p:spPr>
      </p:pic>
      <p:sp>
        <p:nvSpPr>
          <p:cNvPr id="3" name="Slide Number Placeholder 2"/>
          <p:cNvSpPr>
            <a:spLocks noGrp="1"/>
          </p:cNvSpPr>
          <p:nvPr>
            <p:ph type="sldNum" sz="quarter" idx="12"/>
          </p:nvPr>
        </p:nvSpPr>
        <p:spPr/>
        <p:txBody>
          <a:bodyPr/>
          <a:lstStyle/>
          <a:p>
            <a:fld id="{FBF7E9CE-8ECA-47E2-BD73-4D736B317C11}" type="slidenum">
              <a:rPr lang="en-GB" smtClean="0"/>
              <a:t>8</a:t>
            </a:fld>
            <a:endParaRPr lang="en-GB" dirty="0"/>
          </a:p>
        </p:txBody>
      </p:sp>
      <p:pic>
        <p:nvPicPr>
          <p:cNvPr id="4" name="Picture 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3808" y="4365104"/>
            <a:ext cx="1080000" cy="843483"/>
          </a:xfrm>
          <a:prstGeom prst="rect">
            <a:avLst/>
          </a:prstGeom>
        </p:spPr>
      </p:pic>
    </p:spTree>
    <p:extLst>
      <p:ext uri="{BB962C8B-B14F-4D97-AF65-F5344CB8AC3E}">
        <p14:creationId xmlns:p14="http://schemas.microsoft.com/office/powerpoint/2010/main" val="34242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fontScale="90000"/>
          </a:bodyPr>
          <a:lstStyle/>
          <a:p>
            <a:pPr algn="l"/>
            <a:r>
              <a:rPr lang="en-GB" sz="3600" b="1" dirty="0" smtClean="0">
                <a:solidFill>
                  <a:srgbClr val="0046AD"/>
                </a:solidFill>
                <a:latin typeface="Verdana" panose="020B0604030504040204" pitchFamily="34" charset="0"/>
                <a:ea typeface="Verdana" panose="020B0604030504040204" pitchFamily="34" charset="0"/>
                <a:cs typeface="Verdana" panose="020B0604030504040204" pitchFamily="34" charset="0"/>
              </a:rPr>
              <a:t>REACH/CLP and other EU chemicals legislation</a:t>
            </a:r>
            <a:endParaRPr lang="en-GB" sz="3600" b="1" dirty="0">
              <a:solidFill>
                <a:srgbClr val="0046A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841576" y="1783357"/>
            <a:ext cx="4906888" cy="4165923"/>
          </a:xfrm>
        </p:spPr>
        <p:txBody>
          <a:bodyPr>
            <a:noAutofit/>
          </a:bodyPr>
          <a:lstStyle/>
          <a:p>
            <a:pPr marL="0" indent="0">
              <a:buNone/>
            </a:pPr>
            <a:r>
              <a:rPr lang="en-GB" sz="2200" dirty="0" smtClean="0">
                <a:latin typeface="Verdana" panose="020B0604030504040204" pitchFamily="34" charset="0"/>
                <a:ea typeface="Verdana" panose="020B0604030504040204" pitchFamily="34" charset="0"/>
                <a:cs typeface="Verdana" panose="020B0604030504040204" pitchFamily="34" charset="0"/>
              </a:rPr>
              <a:t>REACH and CLP work together with other EU/national legislation such as:</a:t>
            </a:r>
          </a:p>
          <a:p>
            <a:r>
              <a:rPr lang="en-GB" sz="2200" dirty="0" smtClean="0">
                <a:latin typeface="Verdana" panose="020B0604030504040204" pitchFamily="34" charset="0"/>
                <a:ea typeface="Verdana" panose="020B0604030504040204" pitchFamily="34" charset="0"/>
                <a:cs typeface="Verdana" panose="020B0604030504040204" pitchFamily="34" charset="0"/>
              </a:rPr>
              <a:t>Chemical agents at work Directive 98/24/EC</a:t>
            </a:r>
          </a:p>
          <a:p>
            <a:r>
              <a:rPr lang="en-GB" sz="2200" dirty="0" smtClean="0">
                <a:latin typeface="Verdana" panose="020B0604030504040204" pitchFamily="34" charset="0"/>
                <a:ea typeface="Verdana" panose="020B0604030504040204" pitchFamily="34" charset="0"/>
                <a:cs typeface="Verdana" panose="020B0604030504040204" pitchFamily="34" charset="0"/>
              </a:rPr>
              <a:t>Carcinogens or mutagens at work: Directive 2004/37/EC</a:t>
            </a:r>
          </a:p>
          <a:p>
            <a:r>
              <a:rPr lang="en-GB" sz="2200" dirty="0" smtClean="0">
                <a:latin typeface="Verdana" panose="020B0604030504040204" pitchFamily="34" charset="0"/>
                <a:ea typeface="Verdana" panose="020B0604030504040204" pitchFamily="34" charset="0"/>
                <a:cs typeface="Verdana" panose="020B0604030504040204" pitchFamily="34" charset="0"/>
              </a:rPr>
              <a:t>Industrial emissions Directive 2010/75/EU</a:t>
            </a:r>
          </a:p>
          <a:p>
            <a:r>
              <a:rPr lang="en-GB" sz="2200" dirty="0" smtClean="0">
                <a:latin typeface="Verdana" panose="020B0604030504040204" pitchFamily="34" charset="0"/>
                <a:ea typeface="Verdana" panose="020B0604030504040204" pitchFamily="34" charset="0"/>
                <a:cs typeface="Verdana" panose="020B0604030504040204" pitchFamily="34" charset="0"/>
              </a:rPr>
              <a:t>Biocidal Products Regulation 528/2012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26" y="1755576"/>
            <a:ext cx="2830496" cy="45537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5" name="Slide Number Placeholder 4"/>
          <p:cNvSpPr>
            <a:spLocks noGrp="1"/>
          </p:cNvSpPr>
          <p:nvPr>
            <p:ph type="sldNum" sz="quarter" idx="12"/>
          </p:nvPr>
        </p:nvSpPr>
        <p:spPr/>
        <p:txBody>
          <a:bodyPr/>
          <a:lstStyle/>
          <a:p>
            <a:fld id="{FBF7E9CE-8ECA-47E2-BD73-4D736B317C11}" type="slidenum">
              <a:rPr lang="en-GB" smtClean="0"/>
              <a:t>9</a:t>
            </a:fld>
            <a:endParaRPr lang="en-GB" dirty="0"/>
          </a:p>
        </p:txBody>
      </p:sp>
    </p:spTree>
    <p:extLst>
      <p:ext uri="{BB962C8B-B14F-4D97-AF65-F5344CB8AC3E}">
        <p14:creationId xmlns:p14="http://schemas.microsoft.com/office/powerpoint/2010/main" val="2977322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2.xml><?xml version="1.0" encoding="utf-8"?>
<p:properties xmlns:p="http://schemas.microsoft.com/office/2006/metadata/properties" xmlns:xsi="http://www.w3.org/2001/XMLSchema-instance" xmlns:pc="http://schemas.microsoft.com/office/infopath/2007/PartnerControls">
  <documentManagement>
    <_dlc_DocId xmlns="b80ede5c-af4c-4bf2-9a87-706a3579dc11">ACTV1-50-28679</_dlc_DocId>
    <TaxCatchAll xmlns="b80ede5c-af4c-4bf2-9a87-706a3579dc11">
      <Value>28</Value>
      <Value>66</Value>
    </TaxCatchAll>
    <_dlc_DocIdUrl xmlns="b80ede5c-af4c-4bf2-9a87-706a3579dc11">
      <Url>https://activity.echa.europa.eu/sites/act-1/process-1-9/_layouts/15/DocIdRedir.aspx?ID=ACTV1-50-28679</Url>
      <Description>ACTV1-50-28679</Description>
    </_dlc_DocIdUrl>
    <ECHADocumentTypeTaxHTField0 xmlns="a3c34eed-3ef9-4750-993f-44a2ccbf1637">
      <Terms xmlns="http://schemas.microsoft.com/office/infopath/2007/PartnerControls"/>
    </ECHADocumentTypeTaxHTField0>
    <ECHASecClassTaxHTField0 xmlns="a3c34eed-3ef9-4750-993f-44a2ccbf1637">
      <Terms xmlns="http://schemas.microsoft.com/office/infopath/2007/PartnerControls">
        <TermInfo xmlns="http://schemas.microsoft.com/office/infopath/2007/PartnerControls">
          <TermName>Public</TermName>
          <TermId>7656dabc-4601-4762-9ce2-ca0806f2d84a</TermId>
        </TermInfo>
      </Terms>
    </ECHASecClassTaxHTField0>
    <ECHACategoryTaxHTField0 xmlns="a3c34eed-3ef9-4750-993f-44a2ccbf1637">
      <Terms xmlns="http://schemas.microsoft.com/office/infopath/2007/PartnerControls"/>
    </ECHACategoryTaxHTField0>
    <ECHAProcessTaxHTField0 xmlns="a3c34eed-3ef9-4750-993f-44a2ccbf1637">
      <Terms xmlns="http://schemas.microsoft.com/office/infopath/2007/PartnerControls">
        <TermInfo xmlns="http://schemas.microsoft.com/office/infopath/2007/PartnerControls">
          <TermName xmlns="http://schemas.microsoft.com/office/infopath/2007/PartnerControls">01.09 CSA programme</TermName>
          <TermId xmlns="http://schemas.microsoft.com/office/infopath/2007/PartnerControls">70ae4229-956a-4b22-bf07-877fb3bf4a31</TermId>
        </TermInfo>
      </Terms>
    </ECHAProcessTaxHTField0>
  </documentManagement>
</p:properties>
</file>

<file path=customXml/item3.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01998545ADF9924281D07AB4103C3421" ma:contentTypeVersion="16" ma:contentTypeDescription="Content type for ECHA process documents" ma:contentTypeScope="" ma:versionID="981da3ce7c9377ed91b74f764a715d80">
  <xsd:schema xmlns:xsd="http://www.w3.org/2001/XMLSchema" xmlns:xs="http://www.w3.org/2001/XMLSchema" xmlns:p="http://schemas.microsoft.com/office/2006/metadata/properties" xmlns:ns2="a3c34eed-3ef9-4750-993f-44a2ccbf1637" xmlns:ns3="b80ede5c-af4c-4bf2-9a87-706a3579dc11" targetNamespace="http://schemas.microsoft.com/office/2006/metadata/properties" ma:root="true" ma:fieldsID="dda872c5636412a79d3decdeb7d78812" ns2:_="" ns3:_="">
    <xsd:import namespace="a3c34eed-3ef9-4750-993f-44a2ccbf1637"/>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c34eed-3ef9-4750-993f-44a2ccbf1637"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Internal|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8da9f775-fdf3-4d14-99ae-8f8e0cbfc351}" ma:internalName="TaxCatchAll" ma:showField="CatchAllData" ma:web="a3c34eed-3ef9-4750-993f-44a2ccbf1637">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8da9f775-fdf3-4d14-99ae-8f8e0cbfc351}" ma:internalName="TaxCatchAllLabel" ma:readOnly="true" ma:showField="CatchAllDataLabel" ma:web="a3c34eed-3ef9-4750-993f-44a2ccbf16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3C928A-2592-4775-B5F9-8CD5A7AA49C4}"/>
</file>

<file path=customXml/itemProps2.xml><?xml version="1.0" encoding="utf-8"?>
<ds:datastoreItem xmlns:ds="http://schemas.openxmlformats.org/officeDocument/2006/customXml" ds:itemID="{E11A6A5F-61D6-450B-9814-D7A5621AA656}"/>
</file>

<file path=customXml/itemProps3.xml><?xml version="1.0" encoding="utf-8"?>
<ds:datastoreItem xmlns:ds="http://schemas.openxmlformats.org/officeDocument/2006/customXml" ds:itemID="{82E3DBE6-2B2E-4066-9E58-F717C76E7C83}"/>
</file>

<file path=customXml/itemProps4.xml><?xml version="1.0" encoding="utf-8"?>
<ds:datastoreItem xmlns:ds="http://schemas.openxmlformats.org/officeDocument/2006/customXml" ds:itemID="{4ACC4E30-37DF-4925-994F-62B8799A4D91}"/>
</file>

<file path=customXml/itemProps5.xml><?xml version="1.0" encoding="utf-8"?>
<ds:datastoreItem xmlns:ds="http://schemas.openxmlformats.org/officeDocument/2006/customXml" ds:itemID="{39DE8034-4544-49D9-91DC-8CF7400393A0}"/>
</file>

<file path=docProps/app.xml><?xml version="1.0" encoding="utf-8"?>
<Properties xmlns="http://schemas.openxmlformats.org/officeDocument/2006/extended-properties" xmlns:vt="http://schemas.openxmlformats.org/officeDocument/2006/docPropsVTypes">
  <Template/>
  <TotalTime>3534</TotalTime>
  <Words>4637</Words>
  <Application>Microsoft Office PowerPoint</Application>
  <PresentationFormat>On-screen Show (4:3)</PresentationFormat>
  <Paragraphs>425</Paragraphs>
  <Slides>41</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ＭＳ Ｐゴシック</vt:lpstr>
      <vt:lpstr>ＭＳ Ｐゴシック</vt:lpstr>
      <vt:lpstr>Arial</vt:lpstr>
      <vt:lpstr>Calibri</vt:lpstr>
      <vt:lpstr>Verdana</vt:lpstr>
      <vt:lpstr>Wingdings</vt:lpstr>
      <vt:lpstr>Office Theme</vt:lpstr>
      <vt:lpstr>REACH &amp; CLP  Downstream user overview</vt:lpstr>
      <vt:lpstr>Purpose of this presentation</vt:lpstr>
      <vt:lpstr>Contents</vt:lpstr>
      <vt:lpstr>Overview of legislative background</vt:lpstr>
      <vt:lpstr>Aims of REACH and CLP</vt:lpstr>
      <vt:lpstr>Key elements of REACH Registration, Evaluation, Authorisation and Restriction of Chemicals (EC) No 1907/2006</vt:lpstr>
      <vt:lpstr>Key elements of CLP  Classification, Labelling and Packaging Regulation (EC) No 1272/2008</vt:lpstr>
      <vt:lpstr>Main roles of industry in REACH &amp; CLP</vt:lpstr>
      <vt:lpstr>REACH/CLP and other EU chemicals legislation</vt:lpstr>
      <vt:lpstr>REACH, CLP and users of chemicals </vt:lpstr>
      <vt:lpstr>Who is a downstream user under REACH/CLP?</vt:lpstr>
      <vt:lpstr>Formulators</vt:lpstr>
      <vt:lpstr>End users</vt:lpstr>
      <vt:lpstr>Producers of articles</vt:lpstr>
      <vt:lpstr>Re-fillers, re-importers and certain importers</vt:lpstr>
      <vt:lpstr>Who is NOT a downstream user under REACH/CLP?</vt:lpstr>
      <vt:lpstr>Distributors</vt:lpstr>
      <vt:lpstr>Communication in the supply chain     </vt:lpstr>
      <vt:lpstr>Communication in the Supply Chain</vt:lpstr>
      <vt:lpstr>The downstream user role –  Communication in the Supply Chain</vt:lpstr>
      <vt:lpstr>The safety data sheet (SDS)</vt:lpstr>
      <vt:lpstr>When to expect a safety data sheet (SDS)</vt:lpstr>
      <vt:lpstr>When to expect an exposure scenario (ES)</vt:lpstr>
      <vt:lpstr>What to do when you receive an extended safety data sheet (SDS+ES)</vt:lpstr>
      <vt:lpstr>Information on chemicals on the ECHA website    </vt:lpstr>
      <vt:lpstr>A unique source of information on chemicals</vt:lpstr>
      <vt:lpstr>Information on the ECHA website</vt:lpstr>
      <vt:lpstr>InfoCard – clear overview for all </vt:lpstr>
      <vt:lpstr>Brief Profile – Substance Description</vt:lpstr>
      <vt:lpstr>Brief Profile – Scientific Properties</vt:lpstr>
      <vt:lpstr>Chemicals of Concern</vt:lpstr>
      <vt:lpstr>Regulatory risk management of chemicals of concern </vt:lpstr>
      <vt:lpstr>Downstream users and chemicals of concern</vt:lpstr>
      <vt:lpstr>Overview of key actions for downstream users under  REACH and CLP</vt:lpstr>
      <vt:lpstr>Obligations for downstream users on information in the supply chain</vt:lpstr>
      <vt:lpstr>Obligations for downstream users related to chemicals of concern</vt:lpstr>
      <vt:lpstr>Obligations for downstream users who supply substances and mixtures</vt:lpstr>
      <vt:lpstr>REACH Registration – Tips for downstream users</vt:lpstr>
      <vt:lpstr>REACH and CLP –  Benefits for downstream users</vt:lpstr>
      <vt:lpstr>Information for Downstream users on the ECHA website</vt:lpstr>
      <vt:lpstr>Information to consumers</vt:lpstr>
    </vt:vector>
  </TitlesOfParts>
  <Company>European Chemicals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 and CLP  Downstream user overview</dc:title>
  <dc:creator>RODES Ana</dc:creator>
  <cp:lastModifiedBy>PILLET Monique</cp:lastModifiedBy>
  <cp:revision>261</cp:revision>
  <dcterms:created xsi:type="dcterms:W3CDTF">2015-01-13T14:28:28Z</dcterms:created>
  <dcterms:modified xsi:type="dcterms:W3CDTF">2019-08-27T06:14:59Z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b9e0db43-b98e-40af-a9bf-f494c0989e8a</vt:lpwstr>
  </property>
  <property fmtid="{D5CDD505-2E9C-101B-9397-08002B2CF9AE}" pid="3" name="ECHADepartment">
    <vt:lpwstr>5;#A3 - Communications|f9074113-fe6e-4a8b-90d9-1c03e3b69061</vt:lpwstr>
  </property>
  <property fmtid="{D5CDD505-2E9C-101B-9397-08002B2CF9AE}" pid="4" name="ContentTypeId">
    <vt:lpwstr>0x010100B558917389A54ADDB58930FBD7E6FD57008586DED9191B4C4CBD31A5DF7F304A710001998545ADF9924281D07AB4103C3421</vt:lpwstr>
  </property>
  <property fmtid="{D5CDD505-2E9C-101B-9397-08002B2CF9AE}" pid="5" name="ECHADocumentType">
    <vt:lpwstr/>
  </property>
  <property fmtid="{D5CDD505-2E9C-101B-9397-08002B2CF9AE}" pid="6" name="ECHACategory">
    <vt:lpwstr/>
  </property>
  <property fmtid="{D5CDD505-2E9C-101B-9397-08002B2CF9AE}" pid="7" name="ECHAProcess">
    <vt:lpwstr>66;#01.09 CSA programme|70ae4229-956a-4b22-bf07-877fb3bf4a31</vt:lpwstr>
  </property>
  <property fmtid="{D5CDD505-2E9C-101B-9397-08002B2CF9AE}" pid="8" name="ECHASecClass">
    <vt:lpwstr>28;#Public|7656dabc-4601-4762-9ce2-ca0806f2d84a</vt:lpwstr>
  </property>
</Properties>
</file>